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83" r:id="rId3"/>
    <p:sldId id="287" r:id="rId4"/>
    <p:sldId id="284" r:id="rId5"/>
    <p:sldId id="285" r:id="rId6"/>
    <p:sldId id="298" r:id="rId7"/>
    <p:sldId id="292" r:id="rId8"/>
    <p:sldId id="293" r:id="rId9"/>
    <p:sldId id="299" r:id="rId10"/>
    <p:sldId id="291" r:id="rId11"/>
    <p:sldId id="289" r:id="rId12"/>
    <p:sldId id="300" r:id="rId13"/>
    <p:sldId id="290" r:id="rId14"/>
    <p:sldId id="286" r:id="rId15"/>
    <p:sldId id="282" r:id="rId16"/>
    <p:sldId id="297" r:id="rId17"/>
    <p:sldId id="288" r:id="rId18"/>
    <p:sldId id="306" r:id="rId19"/>
    <p:sldId id="305" r:id="rId20"/>
    <p:sldId id="304" r:id="rId21"/>
    <p:sldId id="303" r:id="rId22"/>
    <p:sldId id="307" r:id="rId23"/>
    <p:sldId id="302" r:id="rId24"/>
    <p:sldId id="311" r:id="rId25"/>
    <p:sldId id="310" r:id="rId26"/>
    <p:sldId id="309" r:id="rId27"/>
    <p:sldId id="308" r:id="rId28"/>
    <p:sldId id="313" r:id="rId29"/>
    <p:sldId id="312" r:id="rId30"/>
    <p:sldId id="315" r:id="rId31"/>
    <p:sldId id="314" r:id="rId32"/>
    <p:sldId id="301" r:id="rId3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A9F4B-5D0C-41CB-8F77-C592A73168ED}" type="datetimeFigureOut">
              <a:rPr lang="tr-TR" smtClean="0"/>
              <a:t>18.10.2024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0E4916-0E2A-4EC7-A3E8-DB53A350C707}" type="slidenum">
              <a:rPr lang="tr-TR" smtClean="0"/>
              <a:t>‹#›</a:t>
            </a:fld>
            <a:endParaRPr lang="tr-TR"/>
          </a:p>
        </p:txBody>
      </p:sp>
    </p:spTree>
    <p:extLst>
      <p:ext uri="{BB962C8B-B14F-4D97-AF65-F5344CB8AC3E}">
        <p14:creationId xmlns:p14="http://schemas.microsoft.com/office/powerpoint/2010/main" val="132568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tarimorman.gov.tr/SYGM/Belgeler/%C4%B0%C3%A7me%20Suyu%20Sistemlerinde%20Su%20Kay%C4%B1plar%C4%B1n%C4%B1n%20Azalt%C4%B1lmas%C4%B1%20Genelge-06.10.2021/EK-4%20%C4%B0%C3%A7me%20Suyu%20Sistemlerindeki%20Su%20Kay%C4%B1plar%C4%B1n%C4%B1n%20Azalt%C4%B1lmas%C4%B1%20Eylemlerine%20Y%C3%B6nelik%20K%C4%B1lavuz.pdf</a:t>
            </a:r>
          </a:p>
        </p:txBody>
      </p:sp>
      <p:sp>
        <p:nvSpPr>
          <p:cNvPr id="4" name="Slayt Numarası Yer Tutucusu 3"/>
          <p:cNvSpPr>
            <a:spLocks noGrp="1"/>
          </p:cNvSpPr>
          <p:nvPr>
            <p:ph type="sldNum" sz="quarter" idx="5"/>
          </p:nvPr>
        </p:nvSpPr>
        <p:spPr/>
        <p:txBody>
          <a:bodyPr/>
          <a:lstStyle/>
          <a:p>
            <a:fld id="{A70E4916-0E2A-4EC7-A3E8-DB53A350C707}" type="slidenum">
              <a:rPr lang="tr-TR" smtClean="0"/>
              <a:t>3</a:t>
            </a:fld>
            <a:endParaRPr lang="tr-TR"/>
          </a:p>
        </p:txBody>
      </p:sp>
    </p:spTree>
    <p:extLst>
      <p:ext uri="{BB962C8B-B14F-4D97-AF65-F5344CB8AC3E}">
        <p14:creationId xmlns:p14="http://schemas.microsoft.com/office/powerpoint/2010/main" val="3442306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1E33F9-0F56-2AFA-BFC9-9DACCCD2C47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79FEFE43-E87A-009E-1FFB-41A2B63D83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CDC77B26-609E-4B8A-C12A-43BB4597554B}"/>
              </a:ext>
            </a:extLst>
          </p:cNvPr>
          <p:cNvSpPr>
            <a:spLocks noGrp="1"/>
          </p:cNvSpPr>
          <p:nvPr>
            <p:ph type="dt" sz="half" idx="10"/>
          </p:nvPr>
        </p:nvSpPr>
        <p:spPr/>
        <p:txBody>
          <a:bodyPr/>
          <a:lstStyle/>
          <a:p>
            <a:fld id="{08E4AD14-1E9F-4771-93C5-0077CFA5AD19}" type="datetimeFigureOut">
              <a:rPr lang="tr-TR" smtClean="0"/>
              <a:t>18.10.2024</a:t>
            </a:fld>
            <a:endParaRPr lang="tr-TR"/>
          </a:p>
        </p:txBody>
      </p:sp>
      <p:sp>
        <p:nvSpPr>
          <p:cNvPr id="5" name="Alt Bilgi Yer Tutucusu 4">
            <a:extLst>
              <a:ext uri="{FF2B5EF4-FFF2-40B4-BE49-F238E27FC236}">
                <a16:creationId xmlns:a16="http://schemas.microsoft.com/office/drawing/2014/main" id="{0D85AD8F-BE37-3251-6C55-B25771BDF6A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0C7D060-9DF8-160B-1F5B-8E2550C0F70F}"/>
              </a:ext>
            </a:extLst>
          </p:cNvPr>
          <p:cNvSpPr>
            <a:spLocks noGrp="1"/>
          </p:cNvSpPr>
          <p:nvPr>
            <p:ph type="sldNum" sz="quarter" idx="12"/>
          </p:nvPr>
        </p:nvSpPr>
        <p:spPr/>
        <p:txBody>
          <a:bodyPr/>
          <a:lstStyle/>
          <a:p>
            <a:fld id="{A42734FF-2D97-472A-930B-3FA77CBA19A4}" type="slidenum">
              <a:rPr lang="tr-TR" smtClean="0"/>
              <a:t>‹#›</a:t>
            </a:fld>
            <a:endParaRPr lang="tr-TR"/>
          </a:p>
        </p:txBody>
      </p:sp>
    </p:spTree>
    <p:extLst>
      <p:ext uri="{BB962C8B-B14F-4D97-AF65-F5344CB8AC3E}">
        <p14:creationId xmlns:p14="http://schemas.microsoft.com/office/powerpoint/2010/main" val="3058464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BACCED-B0F8-89F1-90DF-87967B30363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5C1C546-086F-B2A0-CE1A-DD6E5A3A26F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6F52C97-C14C-B91D-F8F8-B8988A1D6A3B}"/>
              </a:ext>
            </a:extLst>
          </p:cNvPr>
          <p:cNvSpPr>
            <a:spLocks noGrp="1"/>
          </p:cNvSpPr>
          <p:nvPr>
            <p:ph type="dt" sz="half" idx="10"/>
          </p:nvPr>
        </p:nvSpPr>
        <p:spPr/>
        <p:txBody>
          <a:bodyPr/>
          <a:lstStyle/>
          <a:p>
            <a:fld id="{08E4AD14-1E9F-4771-93C5-0077CFA5AD19}" type="datetimeFigureOut">
              <a:rPr lang="tr-TR" smtClean="0"/>
              <a:t>18.10.2024</a:t>
            </a:fld>
            <a:endParaRPr lang="tr-TR"/>
          </a:p>
        </p:txBody>
      </p:sp>
      <p:sp>
        <p:nvSpPr>
          <p:cNvPr id="5" name="Alt Bilgi Yer Tutucusu 4">
            <a:extLst>
              <a:ext uri="{FF2B5EF4-FFF2-40B4-BE49-F238E27FC236}">
                <a16:creationId xmlns:a16="http://schemas.microsoft.com/office/drawing/2014/main" id="{937002CC-CFDF-E1EE-5065-FADFE93029F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0AE07D-6E6D-E109-2457-8B3A6B8E639B}"/>
              </a:ext>
            </a:extLst>
          </p:cNvPr>
          <p:cNvSpPr>
            <a:spLocks noGrp="1"/>
          </p:cNvSpPr>
          <p:nvPr>
            <p:ph type="sldNum" sz="quarter" idx="12"/>
          </p:nvPr>
        </p:nvSpPr>
        <p:spPr/>
        <p:txBody>
          <a:bodyPr/>
          <a:lstStyle/>
          <a:p>
            <a:fld id="{A42734FF-2D97-472A-930B-3FA77CBA19A4}" type="slidenum">
              <a:rPr lang="tr-TR" smtClean="0"/>
              <a:t>‹#›</a:t>
            </a:fld>
            <a:endParaRPr lang="tr-TR"/>
          </a:p>
        </p:txBody>
      </p:sp>
    </p:spTree>
    <p:extLst>
      <p:ext uri="{BB962C8B-B14F-4D97-AF65-F5344CB8AC3E}">
        <p14:creationId xmlns:p14="http://schemas.microsoft.com/office/powerpoint/2010/main" val="316655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4B8022D-8D4C-309B-D437-EB5340300E3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670CB2E-037E-10E1-A614-32766106A22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19C617B-BF09-395A-26BB-2F344EC5C5CF}"/>
              </a:ext>
            </a:extLst>
          </p:cNvPr>
          <p:cNvSpPr>
            <a:spLocks noGrp="1"/>
          </p:cNvSpPr>
          <p:nvPr>
            <p:ph type="dt" sz="half" idx="10"/>
          </p:nvPr>
        </p:nvSpPr>
        <p:spPr/>
        <p:txBody>
          <a:bodyPr/>
          <a:lstStyle/>
          <a:p>
            <a:fld id="{08E4AD14-1E9F-4771-93C5-0077CFA5AD19}" type="datetimeFigureOut">
              <a:rPr lang="tr-TR" smtClean="0"/>
              <a:t>18.10.2024</a:t>
            </a:fld>
            <a:endParaRPr lang="tr-TR"/>
          </a:p>
        </p:txBody>
      </p:sp>
      <p:sp>
        <p:nvSpPr>
          <p:cNvPr id="5" name="Alt Bilgi Yer Tutucusu 4">
            <a:extLst>
              <a:ext uri="{FF2B5EF4-FFF2-40B4-BE49-F238E27FC236}">
                <a16:creationId xmlns:a16="http://schemas.microsoft.com/office/drawing/2014/main" id="{CF3DAD82-B6B3-0610-4440-422669FFA3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0314D82-FB3F-6256-C5FC-6DBCD8D923C6}"/>
              </a:ext>
            </a:extLst>
          </p:cNvPr>
          <p:cNvSpPr>
            <a:spLocks noGrp="1"/>
          </p:cNvSpPr>
          <p:nvPr>
            <p:ph type="sldNum" sz="quarter" idx="12"/>
          </p:nvPr>
        </p:nvSpPr>
        <p:spPr/>
        <p:txBody>
          <a:bodyPr/>
          <a:lstStyle/>
          <a:p>
            <a:fld id="{A42734FF-2D97-472A-930B-3FA77CBA19A4}" type="slidenum">
              <a:rPr lang="tr-TR" smtClean="0"/>
              <a:t>‹#›</a:t>
            </a:fld>
            <a:endParaRPr lang="tr-TR"/>
          </a:p>
        </p:txBody>
      </p:sp>
    </p:spTree>
    <p:extLst>
      <p:ext uri="{BB962C8B-B14F-4D97-AF65-F5344CB8AC3E}">
        <p14:creationId xmlns:p14="http://schemas.microsoft.com/office/powerpoint/2010/main" val="1603810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ECF49E-14AA-E3C3-40F1-32505DE2479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088A19D-261B-DAFB-D52C-0B9343DE3282}"/>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025D001-752F-62BB-F2A1-1C2F47E5F338}"/>
              </a:ext>
            </a:extLst>
          </p:cNvPr>
          <p:cNvSpPr>
            <a:spLocks noGrp="1"/>
          </p:cNvSpPr>
          <p:nvPr>
            <p:ph type="dt" sz="half" idx="10"/>
          </p:nvPr>
        </p:nvSpPr>
        <p:spPr/>
        <p:txBody>
          <a:bodyPr/>
          <a:lstStyle/>
          <a:p>
            <a:fld id="{08E4AD14-1E9F-4771-93C5-0077CFA5AD19}" type="datetimeFigureOut">
              <a:rPr lang="tr-TR" smtClean="0"/>
              <a:t>18.10.2024</a:t>
            </a:fld>
            <a:endParaRPr lang="tr-TR"/>
          </a:p>
        </p:txBody>
      </p:sp>
      <p:sp>
        <p:nvSpPr>
          <p:cNvPr id="5" name="Alt Bilgi Yer Tutucusu 4">
            <a:extLst>
              <a:ext uri="{FF2B5EF4-FFF2-40B4-BE49-F238E27FC236}">
                <a16:creationId xmlns:a16="http://schemas.microsoft.com/office/drawing/2014/main" id="{873595A8-651B-FE49-A9BB-1599184AE65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2BACFC3-A06F-3264-7293-339F9D57DA80}"/>
              </a:ext>
            </a:extLst>
          </p:cNvPr>
          <p:cNvSpPr>
            <a:spLocks noGrp="1"/>
          </p:cNvSpPr>
          <p:nvPr>
            <p:ph type="sldNum" sz="quarter" idx="12"/>
          </p:nvPr>
        </p:nvSpPr>
        <p:spPr/>
        <p:txBody>
          <a:bodyPr/>
          <a:lstStyle/>
          <a:p>
            <a:fld id="{A42734FF-2D97-472A-930B-3FA77CBA19A4}" type="slidenum">
              <a:rPr lang="tr-TR" smtClean="0"/>
              <a:t>‹#›</a:t>
            </a:fld>
            <a:endParaRPr lang="tr-TR"/>
          </a:p>
        </p:txBody>
      </p:sp>
    </p:spTree>
    <p:extLst>
      <p:ext uri="{BB962C8B-B14F-4D97-AF65-F5344CB8AC3E}">
        <p14:creationId xmlns:p14="http://schemas.microsoft.com/office/powerpoint/2010/main" val="10326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4804F8-3505-CE30-2241-80FB0E53B3C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5214F10-7DD2-F8FA-0B28-97D083FD8E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8700EC93-02B8-1065-F48D-27EE909FF8D1}"/>
              </a:ext>
            </a:extLst>
          </p:cNvPr>
          <p:cNvSpPr>
            <a:spLocks noGrp="1"/>
          </p:cNvSpPr>
          <p:nvPr>
            <p:ph type="dt" sz="half" idx="10"/>
          </p:nvPr>
        </p:nvSpPr>
        <p:spPr/>
        <p:txBody>
          <a:bodyPr/>
          <a:lstStyle/>
          <a:p>
            <a:fld id="{08E4AD14-1E9F-4771-93C5-0077CFA5AD19}" type="datetimeFigureOut">
              <a:rPr lang="tr-TR" smtClean="0"/>
              <a:t>18.10.2024</a:t>
            </a:fld>
            <a:endParaRPr lang="tr-TR"/>
          </a:p>
        </p:txBody>
      </p:sp>
      <p:sp>
        <p:nvSpPr>
          <p:cNvPr id="5" name="Alt Bilgi Yer Tutucusu 4">
            <a:extLst>
              <a:ext uri="{FF2B5EF4-FFF2-40B4-BE49-F238E27FC236}">
                <a16:creationId xmlns:a16="http://schemas.microsoft.com/office/drawing/2014/main" id="{1D3A37CE-2798-9BC0-E5FB-BA86AA7F0B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7C5E374-D796-D185-3236-B52E4FB99498}"/>
              </a:ext>
            </a:extLst>
          </p:cNvPr>
          <p:cNvSpPr>
            <a:spLocks noGrp="1"/>
          </p:cNvSpPr>
          <p:nvPr>
            <p:ph type="sldNum" sz="quarter" idx="12"/>
          </p:nvPr>
        </p:nvSpPr>
        <p:spPr/>
        <p:txBody>
          <a:bodyPr/>
          <a:lstStyle/>
          <a:p>
            <a:fld id="{A42734FF-2D97-472A-930B-3FA77CBA19A4}" type="slidenum">
              <a:rPr lang="tr-TR" smtClean="0"/>
              <a:t>‹#›</a:t>
            </a:fld>
            <a:endParaRPr lang="tr-TR"/>
          </a:p>
        </p:txBody>
      </p:sp>
    </p:spTree>
    <p:extLst>
      <p:ext uri="{BB962C8B-B14F-4D97-AF65-F5344CB8AC3E}">
        <p14:creationId xmlns:p14="http://schemas.microsoft.com/office/powerpoint/2010/main" val="2959806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C0EA21-E27F-5629-7569-D64B0FA806A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81DA14E-09A5-548C-730D-AD7002D7E401}"/>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67F17140-36A7-895A-F237-3BD4ED6FC91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9F9812A-F094-B037-C8A8-F685B4B9034F}"/>
              </a:ext>
            </a:extLst>
          </p:cNvPr>
          <p:cNvSpPr>
            <a:spLocks noGrp="1"/>
          </p:cNvSpPr>
          <p:nvPr>
            <p:ph type="dt" sz="half" idx="10"/>
          </p:nvPr>
        </p:nvSpPr>
        <p:spPr/>
        <p:txBody>
          <a:bodyPr/>
          <a:lstStyle/>
          <a:p>
            <a:fld id="{08E4AD14-1E9F-4771-93C5-0077CFA5AD19}" type="datetimeFigureOut">
              <a:rPr lang="tr-TR" smtClean="0"/>
              <a:t>18.10.2024</a:t>
            </a:fld>
            <a:endParaRPr lang="tr-TR"/>
          </a:p>
        </p:txBody>
      </p:sp>
      <p:sp>
        <p:nvSpPr>
          <p:cNvPr id="6" name="Alt Bilgi Yer Tutucusu 5">
            <a:extLst>
              <a:ext uri="{FF2B5EF4-FFF2-40B4-BE49-F238E27FC236}">
                <a16:creationId xmlns:a16="http://schemas.microsoft.com/office/drawing/2014/main" id="{755BBB99-8F6A-659D-B794-BB37D5E94FC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6B1156A-7EAA-720A-6A66-F0DDD9BDC1CB}"/>
              </a:ext>
            </a:extLst>
          </p:cNvPr>
          <p:cNvSpPr>
            <a:spLocks noGrp="1"/>
          </p:cNvSpPr>
          <p:nvPr>
            <p:ph type="sldNum" sz="quarter" idx="12"/>
          </p:nvPr>
        </p:nvSpPr>
        <p:spPr/>
        <p:txBody>
          <a:bodyPr/>
          <a:lstStyle/>
          <a:p>
            <a:fld id="{A42734FF-2D97-472A-930B-3FA77CBA19A4}" type="slidenum">
              <a:rPr lang="tr-TR" smtClean="0"/>
              <a:t>‹#›</a:t>
            </a:fld>
            <a:endParaRPr lang="tr-TR"/>
          </a:p>
        </p:txBody>
      </p:sp>
    </p:spTree>
    <p:extLst>
      <p:ext uri="{BB962C8B-B14F-4D97-AF65-F5344CB8AC3E}">
        <p14:creationId xmlns:p14="http://schemas.microsoft.com/office/powerpoint/2010/main" val="218429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DF8D86-442D-6EB1-343C-A0D9C889ED08}"/>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D6DA64B-A04C-562E-87E7-C8633D3AA2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2E63DB1-E9A5-9229-60F2-2121D98ED724}"/>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14FCCC2-3C01-5B46-EB97-0D2858C08F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05EE174-59F7-61B0-5DBB-64542F47D3C8}"/>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3099929E-F94A-F05A-08E2-7BC195891B5C}"/>
              </a:ext>
            </a:extLst>
          </p:cNvPr>
          <p:cNvSpPr>
            <a:spLocks noGrp="1"/>
          </p:cNvSpPr>
          <p:nvPr>
            <p:ph type="dt" sz="half" idx="10"/>
          </p:nvPr>
        </p:nvSpPr>
        <p:spPr/>
        <p:txBody>
          <a:bodyPr/>
          <a:lstStyle/>
          <a:p>
            <a:fld id="{08E4AD14-1E9F-4771-93C5-0077CFA5AD19}" type="datetimeFigureOut">
              <a:rPr lang="tr-TR" smtClean="0"/>
              <a:t>18.10.2024</a:t>
            </a:fld>
            <a:endParaRPr lang="tr-TR"/>
          </a:p>
        </p:txBody>
      </p:sp>
      <p:sp>
        <p:nvSpPr>
          <p:cNvPr id="8" name="Alt Bilgi Yer Tutucusu 7">
            <a:extLst>
              <a:ext uri="{FF2B5EF4-FFF2-40B4-BE49-F238E27FC236}">
                <a16:creationId xmlns:a16="http://schemas.microsoft.com/office/drawing/2014/main" id="{C86B3181-6660-2762-C4C7-3E038D42000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4BBCBC21-63D8-D961-1654-66EF3B1B420D}"/>
              </a:ext>
            </a:extLst>
          </p:cNvPr>
          <p:cNvSpPr>
            <a:spLocks noGrp="1"/>
          </p:cNvSpPr>
          <p:nvPr>
            <p:ph type="sldNum" sz="quarter" idx="12"/>
          </p:nvPr>
        </p:nvSpPr>
        <p:spPr/>
        <p:txBody>
          <a:bodyPr/>
          <a:lstStyle/>
          <a:p>
            <a:fld id="{A42734FF-2D97-472A-930B-3FA77CBA19A4}" type="slidenum">
              <a:rPr lang="tr-TR" smtClean="0"/>
              <a:t>‹#›</a:t>
            </a:fld>
            <a:endParaRPr lang="tr-TR"/>
          </a:p>
        </p:txBody>
      </p:sp>
    </p:spTree>
    <p:extLst>
      <p:ext uri="{BB962C8B-B14F-4D97-AF65-F5344CB8AC3E}">
        <p14:creationId xmlns:p14="http://schemas.microsoft.com/office/powerpoint/2010/main" val="2953222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165450-EB8F-C3F5-5EBB-0CD8B4EAD220}"/>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A38A610-3CB3-EFC0-000E-8E334185E3BA}"/>
              </a:ext>
            </a:extLst>
          </p:cNvPr>
          <p:cNvSpPr>
            <a:spLocks noGrp="1"/>
          </p:cNvSpPr>
          <p:nvPr>
            <p:ph type="dt" sz="half" idx="10"/>
          </p:nvPr>
        </p:nvSpPr>
        <p:spPr/>
        <p:txBody>
          <a:bodyPr/>
          <a:lstStyle/>
          <a:p>
            <a:fld id="{08E4AD14-1E9F-4771-93C5-0077CFA5AD19}" type="datetimeFigureOut">
              <a:rPr lang="tr-TR" smtClean="0"/>
              <a:t>18.10.2024</a:t>
            </a:fld>
            <a:endParaRPr lang="tr-TR"/>
          </a:p>
        </p:txBody>
      </p:sp>
      <p:sp>
        <p:nvSpPr>
          <p:cNvPr id="4" name="Alt Bilgi Yer Tutucusu 3">
            <a:extLst>
              <a:ext uri="{FF2B5EF4-FFF2-40B4-BE49-F238E27FC236}">
                <a16:creationId xmlns:a16="http://schemas.microsoft.com/office/drawing/2014/main" id="{8E9200BF-D89E-A796-E1E8-B6EFB10CCA4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B2742E2-3C62-4860-F7C4-E30EF3750E6A}"/>
              </a:ext>
            </a:extLst>
          </p:cNvPr>
          <p:cNvSpPr>
            <a:spLocks noGrp="1"/>
          </p:cNvSpPr>
          <p:nvPr>
            <p:ph type="sldNum" sz="quarter" idx="12"/>
          </p:nvPr>
        </p:nvSpPr>
        <p:spPr/>
        <p:txBody>
          <a:bodyPr/>
          <a:lstStyle/>
          <a:p>
            <a:fld id="{A42734FF-2D97-472A-930B-3FA77CBA19A4}" type="slidenum">
              <a:rPr lang="tr-TR" smtClean="0"/>
              <a:t>‹#›</a:t>
            </a:fld>
            <a:endParaRPr lang="tr-TR"/>
          </a:p>
        </p:txBody>
      </p:sp>
    </p:spTree>
    <p:extLst>
      <p:ext uri="{BB962C8B-B14F-4D97-AF65-F5344CB8AC3E}">
        <p14:creationId xmlns:p14="http://schemas.microsoft.com/office/powerpoint/2010/main" val="221601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94A50F42-1D47-7E43-0073-B2C5A2108444}"/>
              </a:ext>
            </a:extLst>
          </p:cNvPr>
          <p:cNvSpPr>
            <a:spLocks noGrp="1"/>
          </p:cNvSpPr>
          <p:nvPr>
            <p:ph type="dt" sz="half" idx="10"/>
          </p:nvPr>
        </p:nvSpPr>
        <p:spPr/>
        <p:txBody>
          <a:bodyPr/>
          <a:lstStyle/>
          <a:p>
            <a:fld id="{08E4AD14-1E9F-4771-93C5-0077CFA5AD19}" type="datetimeFigureOut">
              <a:rPr lang="tr-TR" smtClean="0"/>
              <a:t>18.10.2024</a:t>
            </a:fld>
            <a:endParaRPr lang="tr-TR"/>
          </a:p>
        </p:txBody>
      </p:sp>
      <p:sp>
        <p:nvSpPr>
          <p:cNvPr id="3" name="Alt Bilgi Yer Tutucusu 2">
            <a:extLst>
              <a:ext uri="{FF2B5EF4-FFF2-40B4-BE49-F238E27FC236}">
                <a16:creationId xmlns:a16="http://schemas.microsoft.com/office/drawing/2014/main" id="{40DE5C2F-47AD-5BB1-E52C-C0FC81AF55DD}"/>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A3D489C-00FB-7366-6A63-A9DFE6621E9E}"/>
              </a:ext>
            </a:extLst>
          </p:cNvPr>
          <p:cNvSpPr>
            <a:spLocks noGrp="1"/>
          </p:cNvSpPr>
          <p:nvPr>
            <p:ph type="sldNum" sz="quarter" idx="12"/>
          </p:nvPr>
        </p:nvSpPr>
        <p:spPr/>
        <p:txBody>
          <a:bodyPr/>
          <a:lstStyle/>
          <a:p>
            <a:fld id="{A42734FF-2D97-472A-930B-3FA77CBA19A4}" type="slidenum">
              <a:rPr lang="tr-TR" smtClean="0"/>
              <a:t>‹#›</a:t>
            </a:fld>
            <a:endParaRPr lang="tr-TR"/>
          </a:p>
        </p:txBody>
      </p:sp>
    </p:spTree>
    <p:extLst>
      <p:ext uri="{BB962C8B-B14F-4D97-AF65-F5344CB8AC3E}">
        <p14:creationId xmlns:p14="http://schemas.microsoft.com/office/powerpoint/2010/main" val="3627454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70CF08A-EA66-1752-D42E-62E0AF42703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53A4A1F7-69D2-7F56-E200-EFFDA5F97B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EB2BD94-1E80-E99E-D8F6-946947F5E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4838016-A304-BD03-6E0E-AE64F363C82C}"/>
              </a:ext>
            </a:extLst>
          </p:cNvPr>
          <p:cNvSpPr>
            <a:spLocks noGrp="1"/>
          </p:cNvSpPr>
          <p:nvPr>
            <p:ph type="dt" sz="half" idx="10"/>
          </p:nvPr>
        </p:nvSpPr>
        <p:spPr/>
        <p:txBody>
          <a:bodyPr/>
          <a:lstStyle/>
          <a:p>
            <a:fld id="{08E4AD14-1E9F-4771-93C5-0077CFA5AD19}" type="datetimeFigureOut">
              <a:rPr lang="tr-TR" smtClean="0"/>
              <a:t>18.10.2024</a:t>
            </a:fld>
            <a:endParaRPr lang="tr-TR"/>
          </a:p>
        </p:txBody>
      </p:sp>
      <p:sp>
        <p:nvSpPr>
          <p:cNvPr id="6" name="Alt Bilgi Yer Tutucusu 5">
            <a:extLst>
              <a:ext uri="{FF2B5EF4-FFF2-40B4-BE49-F238E27FC236}">
                <a16:creationId xmlns:a16="http://schemas.microsoft.com/office/drawing/2014/main" id="{42FA5E3E-9EF7-7B00-33D0-F08C40A9D50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6D9F9AC-2785-3EFE-AA1A-9D03E547A47B}"/>
              </a:ext>
            </a:extLst>
          </p:cNvPr>
          <p:cNvSpPr>
            <a:spLocks noGrp="1"/>
          </p:cNvSpPr>
          <p:nvPr>
            <p:ph type="sldNum" sz="quarter" idx="12"/>
          </p:nvPr>
        </p:nvSpPr>
        <p:spPr/>
        <p:txBody>
          <a:bodyPr/>
          <a:lstStyle/>
          <a:p>
            <a:fld id="{A42734FF-2D97-472A-930B-3FA77CBA19A4}" type="slidenum">
              <a:rPr lang="tr-TR" smtClean="0"/>
              <a:t>‹#›</a:t>
            </a:fld>
            <a:endParaRPr lang="tr-TR"/>
          </a:p>
        </p:txBody>
      </p:sp>
    </p:spTree>
    <p:extLst>
      <p:ext uri="{BB962C8B-B14F-4D97-AF65-F5344CB8AC3E}">
        <p14:creationId xmlns:p14="http://schemas.microsoft.com/office/powerpoint/2010/main" val="1975428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8384EF-C4AD-B17A-21F1-D5A41D59D42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E0D89170-3B95-C649-9CCD-8F85A44006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p>
        </p:txBody>
      </p:sp>
      <p:sp>
        <p:nvSpPr>
          <p:cNvPr id="4" name="Metin Yer Tutucusu 3">
            <a:extLst>
              <a:ext uri="{FF2B5EF4-FFF2-40B4-BE49-F238E27FC236}">
                <a16:creationId xmlns:a16="http://schemas.microsoft.com/office/drawing/2014/main" id="{D69E23B0-C7AE-B4A7-6DB5-E9DD26980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132E215-D25A-08F0-6C1F-8C85A5C7EEAA}"/>
              </a:ext>
            </a:extLst>
          </p:cNvPr>
          <p:cNvSpPr>
            <a:spLocks noGrp="1"/>
          </p:cNvSpPr>
          <p:nvPr>
            <p:ph type="dt" sz="half" idx="10"/>
          </p:nvPr>
        </p:nvSpPr>
        <p:spPr/>
        <p:txBody>
          <a:bodyPr/>
          <a:lstStyle/>
          <a:p>
            <a:fld id="{08E4AD14-1E9F-4771-93C5-0077CFA5AD19}" type="datetimeFigureOut">
              <a:rPr lang="tr-TR" smtClean="0"/>
              <a:t>18.10.2024</a:t>
            </a:fld>
            <a:endParaRPr lang="tr-TR"/>
          </a:p>
        </p:txBody>
      </p:sp>
      <p:sp>
        <p:nvSpPr>
          <p:cNvPr id="6" name="Alt Bilgi Yer Tutucusu 5">
            <a:extLst>
              <a:ext uri="{FF2B5EF4-FFF2-40B4-BE49-F238E27FC236}">
                <a16:creationId xmlns:a16="http://schemas.microsoft.com/office/drawing/2014/main" id="{AF77CF51-5BAD-BF3A-D38F-BF7051BF994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2F40A04-0657-39E9-BEDA-53C3D607301E}"/>
              </a:ext>
            </a:extLst>
          </p:cNvPr>
          <p:cNvSpPr>
            <a:spLocks noGrp="1"/>
          </p:cNvSpPr>
          <p:nvPr>
            <p:ph type="sldNum" sz="quarter" idx="12"/>
          </p:nvPr>
        </p:nvSpPr>
        <p:spPr/>
        <p:txBody>
          <a:bodyPr/>
          <a:lstStyle/>
          <a:p>
            <a:fld id="{A42734FF-2D97-472A-930B-3FA77CBA19A4}" type="slidenum">
              <a:rPr lang="tr-TR" smtClean="0"/>
              <a:t>‹#›</a:t>
            </a:fld>
            <a:endParaRPr lang="tr-TR"/>
          </a:p>
        </p:txBody>
      </p:sp>
    </p:spTree>
    <p:extLst>
      <p:ext uri="{BB962C8B-B14F-4D97-AF65-F5344CB8AC3E}">
        <p14:creationId xmlns:p14="http://schemas.microsoft.com/office/powerpoint/2010/main" val="112818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9181667-A9E4-9249-1C51-AD22CCB007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497D2F6-1F65-132E-5CD3-81E9BF4E24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3670125-B831-EB7D-30FB-F252BA49C3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4AD14-1E9F-4771-93C5-0077CFA5AD19}" type="datetimeFigureOut">
              <a:rPr lang="tr-TR" smtClean="0"/>
              <a:t>18.10.2024</a:t>
            </a:fld>
            <a:endParaRPr lang="tr-TR"/>
          </a:p>
        </p:txBody>
      </p:sp>
      <p:sp>
        <p:nvSpPr>
          <p:cNvPr id="5" name="Alt Bilgi Yer Tutucusu 4">
            <a:extLst>
              <a:ext uri="{FF2B5EF4-FFF2-40B4-BE49-F238E27FC236}">
                <a16:creationId xmlns:a16="http://schemas.microsoft.com/office/drawing/2014/main" id="{2C9E0D4C-8595-659A-4C72-98A91AB51E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46162530-77D1-6B38-9B2A-4148DBFA28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734FF-2D97-472A-930B-3FA77CBA19A4}" type="slidenum">
              <a:rPr lang="tr-TR" smtClean="0"/>
              <a:t>‹#›</a:t>
            </a:fld>
            <a:endParaRPr lang="tr-TR"/>
          </a:p>
        </p:txBody>
      </p:sp>
    </p:spTree>
    <p:extLst>
      <p:ext uri="{BB962C8B-B14F-4D97-AF65-F5344CB8AC3E}">
        <p14:creationId xmlns:p14="http://schemas.microsoft.com/office/powerpoint/2010/main" val="340733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7"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7"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tif"/><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jpg"/></Relationships>
</file>

<file path=ppt/slides/_rels/slide25.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7" Type="http://schemas.openxmlformats.org/officeDocument/2006/relationships/image" Target="../media/image27.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https://www.waterlossforum.or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hyperlink" Target="https://www.waterlossforum.org/"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CD876D-6958-22F4-864F-DF4E65B7C04C}"/>
              </a:ext>
            </a:extLst>
          </p:cNvPr>
          <p:cNvSpPr>
            <a:spLocks noGrp="1"/>
          </p:cNvSpPr>
          <p:nvPr>
            <p:ph type="ctrTitle"/>
          </p:nvPr>
        </p:nvSpPr>
        <p:spPr>
          <a:xfrm>
            <a:off x="1524000" y="1061375"/>
            <a:ext cx="9144000" cy="2387600"/>
          </a:xfrm>
        </p:spPr>
        <p:txBody>
          <a:bodyPr/>
          <a:lstStyle/>
          <a:p>
            <a:br>
              <a:rPr lang="tr-TR" dirty="0"/>
            </a:br>
            <a:endParaRPr lang="tr-TR" dirty="0"/>
          </a:p>
        </p:txBody>
      </p:sp>
      <p:pic>
        <p:nvPicPr>
          <p:cNvPr id="1026" name="Resim 4" descr="TİS İMZA">
            <a:extLst>
              <a:ext uri="{FF2B5EF4-FFF2-40B4-BE49-F238E27FC236}">
                <a16:creationId xmlns:a16="http://schemas.microsoft.com/office/drawing/2014/main" id="{5C4D2769-300E-74BA-ED4B-8CB6BF990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54" y="5473290"/>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etin kutusu 4">
            <a:extLst>
              <a:ext uri="{FF2B5EF4-FFF2-40B4-BE49-F238E27FC236}">
                <a16:creationId xmlns:a16="http://schemas.microsoft.com/office/drawing/2014/main" id="{CCCBB47F-333C-DEF9-E316-00791BEEAD14}"/>
              </a:ext>
            </a:extLst>
          </p:cNvPr>
          <p:cNvSpPr txBox="1"/>
          <p:nvPr/>
        </p:nvSpPr>
        <p:spPr>
          <a:xfrm>
            <a:off x="9394794" y="595673"/>
            <a:ext cx="1273206" cy="369332"/>
          </a:xfrm>
          <a:prstGeom prst="rect">
            <a:avLst/>
          </a:prstGeom>
          <a:noFill/>
        </p:spPr>
        <p:txBody>
          <a:bodyPr wrap="square">
            <a:spAutoFit/>
          </a:bodyPr>
          <a:lstStyle/>
          <a:p>
            <a:r>
              <a:rPr lang="tr-TR" dirty="0"/>
              <a:t>Ekim-2024</a:t>
            </a:r>
          </a:p>
        </p:txBody>
      </p:sp>
      <p:pic>
        <p:nvPicPr>
          <p:cNvPr id="8" name="Resim 7">
            <a:extLst>
              <a:ext uri="{FF2B5EF4-FFF2-40B4-BE49-F238E27FC236}">
                <a16:creationId xmlns:a16="http://schemas.microsoft.com/office/drawing/2014/main" id="{5F743F84-8E74-F048-AC3A-27DD7D6DD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25" y="1851082"/>
            <a:ext cx="7981950" cy="2276475"/>
          </a:xfrm>
          <a:prstGeom prst="rect">
            <a:avLst/>
          </a:prstGeom>
        </p:spPr>
      </p:pic>
    </p:spTree>
    <p:extLst>
      <p:ext uri="{BB962C8B-B14F-4D97-AF65-F5344CB8AC3E}">
        <p14:creationId xmlns:p14="http://schemas.microsoft.com/office/powerpoint/2010/main" val="315321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İçerik Yer Tutucusu 2">
            <a:extLst>
              <a:ext uri="{FF2B5EF4-FFF2-40B4-BE49-F238E27FC236}">
                <a16:creationId xmlns:a16="http://schemas.microsoft.com/office/drawing/2014/main" id="{9D1A2703-BE8B-5C38-7810-F2D444F02647}"/>
              </a:ext>
            </a:extLst>
          </p:cNvPr>
          <p:cNvSpPr>
            <a:spLocks noGrp="1"/>
          </p:cNvSpPr>
          <p:nvPr>
            <p:ph idx="1"/>
          </p:nvPr>
        </p:nvSpPr>
        <p:spPr/>
        <p:txBody>
          <a:bodyPr>
            <a:normAutofit/>
          </a:bodyPr>
          <a:lstStyle/>
          <a:p>
            <a:pPr marL="0" indent="0">
              <a:buNone/>
            </a:pPr>
            <a:r>
              <a:rPr lang="tr-TR" b="1" dirty="0"/>
              <a:t> 5. Bölgesel Ölçüm Alanlarının (BÖA) Oluşturulması</a:t>
            </a:r>
          </a:p>
          <a:p>
            <a:pPr marL="0" indent="0">
              <a:buNone/>
            </a:pPr>
            <a:r>
              <a:rPr lang="tr-TR" dirty="0"/>
              <a:t>BÖA tasarımında genel olarak göz önüne alınan parametreler, şebeke uzunluğu, servis bağlantı sayısı, abone sayısı, depo beslenim ve basınç bölgesi, topoğrafya (etkin basınç yönetimi için kot farkı mümkün mertebe çok değişmemeli), özel ve büyük tüketimli abonelerin varlığı (okul, hastane, askeri alan vb.), doğal yapıların varlığı (akarsu, kanal, ana yol, demir yolu vb.), şebekenin mevcut durumu, arıza ve sızıntı yoğunlukları şeklindedir.</a:t>
            </a:r>
            <a:endParaRPr lang="tr-TR" b="1" dirty="0"/>
          </a:p>
        </p:txBody>
      </p:sp>
      <p:pic>
        <p:nvPicPr>
          <p:cNvPr id="2" name="Resim 1">
            <a:extLst>
              <a:ext uri="{FF2B5EF4-FFF2-40B4-BE49-F238E27FC236}">
                <a16:creationId xmlns:a16="http://schemas.microsoft.com/office/drawing/2014/main" id="{08EE94B1-8250-54B2-6FD3-1FAEF3FCB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Tree>
    <p:extLst>
      <p:ext uri="{BB962C8B-B14F-4D97-AF65-F5344CB8AC3E}">
        <p14:creationId xmlns:p14="http://schemas.microsoft.com/office/powerpoint/2010/main" val="1828501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İçerik Yer Tutucusu 2">
            <a:extLst>
              <a:ext uri="{FF2B5EF4-FFF2-40B4-BE49-F238E27FC236}">
                <a16:creationId xmlns:a16="http://schemas.microsoft.com/office/drawing/2014/main" id="{9D1A2703-BE8B-5C38-7810-F2D444F02647}"/>
              </a:ext>
            </a:extLst>
          </p:cNvPr>
          <p:cNvSpPr>
            <a:spLocks noGrp="1"/>
          </p:cNvSpPr>
          <p:nvPr>
            <p:ph idx="1"/>
          </p:nvPr>
        </p:nvSpPr>
        <p:spPr/>
        <p:txBody>
          <a:bodyPr/>
          <a:lstStyle/>
          <a:p>
            <a:pPr marL="0" indent="0">
              <a:buNone/>
            </a:pPr>
            <a:r>
              <a:rPr lang="tr-TR" b="1" dirty="0"/>
              <a:t>6. Basınç Yönetim Alanlarının (BYA) Oluşturulması</a:t>
            </a:r>
          </a:p>
          <a:p>
            <a:pPr marL="0" indent="0">
              <a:buNone/>
            </a:pPr>
            <a:r>
              <a:rPr lang="tr-TR" sz="2400" dirty="0"/>
              <a:t>Basınç yönetimi, basınç ile sızıntı arasındaki doğrudan ilişki sebebiyle, en faydalı ve en önemli sızıntı azaltma faaliyeti olarak görülmektedir. Basınç yönetiminin bir başka faydası, patlakların oluşma sıklığının azalması ve dolayısıyla malzemelerin daha uzun ömürlü olmasıdır. Basınç yönetimi, yüksek basınçların azaltılmasını ve basınç dalgalanmalarının önlenmesini de kapsamaktadır. Bir sistemde yıllık kaçınılmaz sızıntıların azaltılmasında en temel yöntem basınç yönetimi gösterilebilir</a:t>
            </a:r>
            <a:endParaRPr lang="tr-TR" sz="2400" b="1" dirty="0"/>
          </a:p>
        </p:txBody>
      </p:sp>
      <p:pic>
        <p:nvPicPr>
          <p:cNvPr id="2" name="Resim 1">
            <a:extLst>
              <a:ext uri="{FF2B5EF4-FFF2-40B4-BE49-F238E27FC236}">
                <a16:creationId xmlns:a16="http://schemas.microsoft.com/office/drawing/2014/main" id="{ACFD96FB-F5FB-2A76-45D4-3450E275E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Tree>
    <p:extLst>
      <p:ext uri="{BB962C8B-B14F-4D97-AF65-F5344CB8AC3E}">
        <p14:creationId xmlns:p14="http://schemas.microsoft.com/office/powerpoint/2010/main" val="3975598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a:extLst>
              <a:ext uri="{FF2B5EF4-FFF2-40B4-BE49-F238E27FC236}">
                <a16:creationId xmlns:a16="http://schemas.microsoft.com/office/drawing/2014/main" id="{3AEE893E-FD6B-ABA9-5E13-A906853A4374}"/>
              </a:ext>
            </a:extLst>
          </p:cNvPr>
          <p:cNvPicPr>
            <a:picLocks noChangeAspect="1"/>
          </p:cNvPicPr>
          <p:nvPr/>
        </p:nvPicPr>
        <p:blipFill>
          <a:blip r:embed="rId4"/>
          <a:stretch>
            <a:fillRect/>
          </a:stretch>
        </p:blipFill>
        <p:spPr>
          <a:xfrm>
            <a:off x="4598634" y="573540"/>
            <a:ext cx="3554963" cy="4739951"/>
          </a:xfrm>
          <a:prstGeom prst="rect">
            <a:avLst/>
          </a:prstGeom>
        </p:spPr>
      </p:pic>
      <p:pic>
        <p:nvPicPr>
          <p:cNvPr id="11" name="Resim 10">
            <a:extLst>
              <a:ext uri="{FF2B5EF4-FFF2-40B4-BE49-F238E27FC236}">
                <a16:creationId xmlns:a16="http://schemas.microsoft.com/office/drawing/2014/main" id="{6D8D143D-94FF-E051-1805-1AC5961038BD}"/>
              </a:ext>
            </a:extLst>
          </p:cNvPr>
          <p:cNvPicPr>
            <a:picLocks noChangeAspect="1"/>
          </p:cNvPicPr>
          <p:nvPr/>
        </p:nvPicPr>
        <p:blipFill>
          <a:blip r:embed="rId5"/>
          <a:stretch>
            <a:fillRect/>
          </a:stretch>
        </p:blipFill>
        <p:spPr>
          <a:xfrm>
            <a:off x="8539043" y="1327435"/>
            <a:ext cx="3077268" cy="3986056"/>
          </a:xfrm>
          <a:prstGeom prst="rect">
            <a:avLst/>
          </a:prstGeom>
        </p:spPr>
      </p:pic>
      <p:pic>
        <p:nvPicPr>
          <p:cNvPr id="17" name="İçerik Yer Tutucusu 16">
            <a:extLst>
              <a:ext uri="{FF2B5EF4-FFF2-40B4-BE49-F238E27FC236}">
                <a16:creationId xmlns:a16="http://schemas.microsoft.com/office/drawing/2014/main" id="{EDD57E69-D084-5D11-49F0-8B95EE6776DE}"/>
              </a:ext>
            </a:extLst>
          </p:cNvPr>
          <p:cNvPicPr>
            <a:picLocks noGrp="1" noChangeAspect="1"/>
          </p:cNvPicPr>
          <p:nvPr>
            <p:ph idx="1"/>
          </p:nvPr>
        </p:nvPicPr>
        <p:blipFill>
          <a:blip r:embed="rId6"/>
          <a:stretch>
            <a:fillRect/>
          </a:stretch>
        </p:blipFill>
        <p:spPr>
          <a:xfrm>
            <a:off x="1129584" y="1327435"/>
            <a:ext cx="2989542" cy="3986056"/>
          </a:xfrm>
        </p:spPr>
      </p:pic>
      <p:pic>
        <p:nvPicPr>
          <p:cNvPr id="2" name="Resim 1">
            <a:extLst>
              <a:ext uri="{FF2B5EF4-FFF2-40B4-BE49-F238E27FC236}">
                <a16:creationId xmlns:a16="http://schemas.microsoft.com/office/drawing/2014/main" id="{D353394E-AFBB-331D-52E5-44911D5AA9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689" y="258276"/>
            <a:ext cx="4165146" cy="1187912"/>
          </a:xfrm>
          <a:prstGeom prst="rect">
            <a:avLst/>
          </a:prstGeom>
        </p:spPr>
      </p:pic>
    </p:spTree>
    <p:extLst>
      <p:ext uri="{BB962C8B-B14F-4D97-AF65-F5344CB8AC3E}">
        <p14:creationId xmlns:p14="http://schemas.microsoft.com/office/powerpoint/2010/main" val="3079741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İçerik Yer Tutucusu 2">
            <a:extLst>
              <a:ext uri="{FF2B5EF4-FFF2-40B4-BE49-F238E27FC236}">
                <a16:creationId xmlns:a16="http://schemas.microsoft.com/office/drawing/2014/main" id="{9D1A2703-BE8B-5C38-7810-F2D444F02647}"/>
              </a:ext>
            </a:extLst>
          </p:cNvPr>
          <p:cNvSpPr>
            <a:spLocks noGrp="1"/>
          </p:cNvSpPr>
          <p:nvPr>
            <p:ph idx="1"/>
          </p:nvPr>
        </p:nvSpPr>
        <p:spPr/>
        <p:txBody>
          <a:bodyPr/>
          <a:lstStyle/>
          <a:p>
            <a:pPr marL="0" indent="0">
              <a:buNone/>
            </a:pPr>
            <a:r>
              <a:rPr lang="tr-TR" b="1" dirty="0"/>
              <a:t>7. Altyapı Rehabilitasyon İhtiyaçlarının Değerlendirilmesi </a:t>
            </a:r>
          </a:p>
          <a:p>
            <a:pPr marL="0" indent="0">
              <a:buNone/>
            </a:pPr>
            <a:r>
              <a:rPr lang="tr-TR" dirty="0"/>
              <a:t>Genellikle sık sık meydana gelen boru kırılmaları ve sürekli sızıntıların çözümü, su altyapılarının rehabilitasyonudur. Bu tür durumlar, hatalı kurulum, yetersiz bakım veya boruların eskimesi sonucunda meydana gelmektedir. Su sistemlerinde genellikle rehabilitasyona maruz kalan iki ana bileşen boru şebekeleri (şebeke hattı ve servis bağlantıları) ve su depolarıdır. </a:t>
            </a:r>
          </a:p>
        </p:txBody>
      </p:sp>
      <p:pic>
        <p:nvPicPr>
          <p:cNvPr id="6" name="Resim 5">
            <a:extLst>
              <a:ext uri="{FF2B5EF4-FFF2-40B4-BE49-F238E27FC236}">
                <a16:creationId xmlns:a16="http://schemas.microsoft.com/office/drawing/2014/main" id="{701CEFB5-02D8-92F0-680B-DDDFD149C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Tree>
    <p:extLst>
      <p:ext uri="{BB962C8B-B14F-4D97-AF65-F5344CB8AC3E}">
        <p14:creationId xmlns:p14="http://schemas.microsoft.com/office/powerpoint/2010/main" val="2094035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İçerik Yer Tutucusu 2">
            <a:extLst>
              <a:ext uri="{FF2B5EF4-FFF2-40B4-BE49-F238E27FC236}">
                <a16:creationId xmlns:a16="http://schemas.microsoft.com/office/drawing/2014/main" id="{9D1A2703-BE8B-5C38-7810-F2D444F02647}"/>
              </a:ext>
            </a:extLst>
          </p:cNvPr>
          <p:cNvSpPr>
            <a:spLocks noGrp="1"/>
          </p:cNvSpPr>
          <p:nvPr>
            <p:ph idx="1"/>
          </p:nvPr>
        </p:nvSpPr>
        <p:spPr/>
        <p:txBody>
          <a:bodyPr/>
          <a:lstStyle/>
          <a:p>
            <a:pPr marL="0" indent="0">
              <a:buNone/>
            </a:pPr>
            <a:r>
              <a:rPr lang="tr-TR" b="1" dirty="0"/>
              <a:t>8. İdari Kayıpların Azaltılması </a:t>
            </a:r>
          </a:p>
          <a:p>
            <a:pPr marL="0" indent="0">
              <a:buNone/>
            </a:pPr>
            <a:r>
              <a:rPr lang="tr-TR" dirty="0"/>
              <a:t>"Görünür kayıp" olarak da adlandırılan idari kayıplar su kayıplarının azaltılmasına ilişkin faaliyetlerin önemli bir parçasını oluşturmaktadır. İdari kayıpların iki ana bileşeni vardır: sayaç hatalarından kaynaklanan kayıplar ve kayıt dışı/izinsiz kullanımlardan kaynaklanan kayıplar. </a:t>
            </a:r>
          </a:p>
        </p:txBody>
      </p:sp>
      <p:pic>
        <p:nvPicPr>
          <p:cNvPr id="2" name="Resim 1">
            <a:extLst>
              <a:ext uri="{FF2B5EF4-FFF2-40B4-BE49-F238E27FC236}">
                <a16:creationId xmlns:a16="http://schemas.microsoft.com/office/drawing/2014/main" id="{F60F5217-7506-8FD3-7085-EBA4A4451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Tree>
    <p:extLst>
      <p:ext uri="{BB962C8B-B14F-4D97-AF65-F5344CB8AC3E}">
        <p14:creationId xmlns:p14="http://schemas.microsoft.com/office/powerpoint/2010/main" val="1741499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 name="İçerik Yer Tutucusu 9">
            <a:extLst>
              <a:ext uri="{FF2B5EF4-FFF2-40B4-BE49-F238E27FC236}">
                <a16:creationId xmlns:a16="http://schemas.microsoft.com/office/drawing/2014/main" id="{61CF0EDF-5181-1678-BA6F-5D1945DCBE6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5771" y="1329408"/>
            <a:ext cx="3281660" cy="3778228"/>
          </a:xfrm>
        </p:spPr>
      </p:pic>
      <p:pic>
        <p:nvPicPr>
          <p:cNvPr id="18" name="Resim 17">
            <a:extLst>
              <a:ext uri="{FF2B5EF4-FFF2-40B4-BE49-F238E27FC236}">
                <a16:creationId xmlns:a16="http://schemas.microsoft.com/office/drawing/2014/main" id="{06CFF383-1CFE-EF62-C635-BB05E9A0D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7574" y="1329408"/>
            <a:ext cx="4236098" cy="3694236"/>
          </a:xfrm>
          <a:prstGeom prst="rect">
            <a:avLst/>
          </a:prstGeom>
        </p:spPr>
      </p:pic>
      <p:pic>
        <p:nvPicPr>
          <p:cNvPr id="3" name="Resim 2">
            <a:extLst>
              <a:ext uri="{FF2B5EF4-FFF2-40B4-BE49-F238E27FC236}">
                <a16:creationId xmlns:a16="http://schemas.microsoft.com/office/drawing/2014/main" id="{CD9B0679-4117-8532-CF2F-CBC3596D51DB}"/>
              </a:ext>
            </a:extLst>
          </p:cNvPr>
          <p:cNvPicPr>
            <a:picLocks noChangeAspect="1"/>
          </p:cNvPicPr>
          <p:nvPr/>
        </p:nvPicPr>
        <p:blipFill>
          <a:blip r:embed="rId6"/>
          <a:stretch>
            <a:fillRect/>
          </a:stretch>
        </p:blipFill>
        <p:spPr>
          <a:xfrm>
            <a:off x="3838213" y="698094"/>
            <a:ext cx="3678579" cy="4741010"/>
          </a:xfrm>
          <a:prstGeom prst="rect">
            <a:avLst/>
          </a:prstGeom>
        </p:spPr>
      </p:pic>
      <p:pic>
        <p:nvPicPr>
          <p:cNvPr id="2" name="Resim 1">
            <a:extLst>
              <a:ext uri="{FF2B5EF4-FFF2-40B4-BE49-F238E27FC236}">
                <a16:creationId xmlns:a16="http://schemas.microsoft.com/office/drawing/2014/main" id="{FFBA741E-413E-A1E2-7332-65B69F2211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6792" y="141496"/>
            <a:ext cx="4165146" cy="1187912"/>
          </a:xfrm>
          <a:prstGeom prst="rect">
            <a:avLst/>
          </a:prstGeom>
        </p:spPr>
      </p:pic>
    </p:spTree>
    <p:extLst>
      <p:ext uri="{BB962C8B-B14F-4D97-AF65-F5344CB8AC3E}">
        <p14:creationId xmlns:p14="http://schemas.microsoft.com/office/powerpoint/2010/main" val="421763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İçerik Yer Tutucusu 2">
            <a:extLst>
              <a:ext uri="{FF2B5EF4-FFF2-40B4-BE49-F238E27FC236}">
                <a16:creationId xmlns:a16="http://schemas.microsoft.com/office/drawing/2014/main" id="{9D1A2703-BE8B-5C38-7810-F2D444F02647}"/>
              </a:ext>
            </a:extLst>
          </p:cNvPr>
          <p:cNvSpPr>
            <a:spLocks noGrp="1"/>
          </p:cNvSpPr>
          <p:nvPr>
            <p:ph idx="1"/>
          </p:nvPr>
        </p:nvSpPr>
        <p:spPr/>
        <p:txBody>
          <a:bodyPr/>
          <a:lstStyle/>
          <a:p>
            <a:pPr marL="0" indent="0">
              <a:buNone/>
            </a:pPr>
            <a:r>
              <a:rPr lang="tr-TR" b="1" dirty="0"/>
              <a:t>9. Sızıntıların Yönetimi </a:t>
            </a:r>
          </a:p>
          <a:p>
            <a:pPr marL="0" indent="0">
              <a:buNone/>
            </a:pPr>
            <a:r>
              <a:rPr lang="tr-TR" sz="2400" dirty="0"/>
              <a:t>Dağıtım sistemlerinde arızaların önemli bir kısmının yüzeye çıkmadığı göz önünde bulundurulduğunda, sahada aktif sızıntı kontrolü yapılmadığı sürece farkına varılması ve yerinin tespit edilmesi mümkün değildir. Burada en önemli aşama farkına varma, daha sonra yerini tespit ve en son aşama ise onarımdır. Bu nedenle bu tür sızıntıların yönetilmesinde, farkına varma, yerinde tespit ve onarım sürelerinin en aza indirilmesi için aktif sızıntı stratejisi uygulanmalıdır.</a:t>
            </a:r>
            <a:endParaRPr lang="tr-TR" sz="2400" b="1" dirty="0"/>
          </a:p>
        </p:txBody>
      </p:sp>
      <p:pic>
        <p:nvPicPr>
          <p:cNvPr id="2" name="Resim 1">
            <a:extLst>
              <a:ext uri="{FF2B5EF4-FFF2-40B4-BE49-F238E27FC236}">
                <a16:creationId xmlns:a16="http://schemas.microsoft.com/office/drawing/2014/main" id="{7AB02729-BDE2-17D5-EA32-0B664C409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Tree>
    <p:extLst>
      <p:ext uri="{BB962C8B-B14F-4D97-AF65-F5344CB8AC3E}">
        <p14:creationId xmlns:p14="http://schemas.microsoft.com/office/powerpoint/2010/main" val="435731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C9A09836-4ED6-1EAF-65D4-6B39A49E8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6" name="Titolo 1">
            <a:extLst>
              <a:ext uri="{FF2B5EF4-FFF2-40B4-BE49-F238E27FC236}">
                <a16:creationId xmlns:a16="http://schemas.microsoft.com/office/drawing/2014/main" id="{E3382AAC-F2FC-1C4D-839C-945928BF699C}"/>
              </a:ext>
            </a:extLst>
          </p:cNvPr>
          <p:cNvSpPr txBox="1">
            <a:spLocks/>
          </p:cNvSpPr>
          <p:nvPr/>
        </p:nvSpPr>
        <p:spPr>
          <a:xfrm>
            <a:off x="643468" y="1828800"/>
            <a:ext cx="4620584" cy="29655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b="1">
                <a:latin typeface="Calibri" panose="020F0502020204030204" pitchFamily="34" charset="0"/>
                <a:ea typeface="Calibri" panose="020F0502020204030204" pitchFamily="34" charset="0"/>
                <a:cs typeface="Calibri" panose="020F0502020204030204" pitchFamily="34" charset="0"/>
              </a:rPr>
              <a:t>FR LINE</a:t>
            </a:r>
            <a:br>
              <a:rPr lang="it-IT" sz="2800">
                <a:latin typeface="Calibri" panose="020F0502020204030204" pitchFamily="34" charset="0"/>
                <a:ea typeface="Calibri" panose="020F0502020204030204" pitchFamily="34" charset="0"/>
                <a:cs typeface="Calibri" panose="020F0502020204030204" pitchFamily="34" charset="0"/>
              </a:rPr>
            </a:br>
            <a:br>
              <a:rPr lang="it-IT" sz="2800">
                <a:latin typeface="Calibri" panose="020F0502020204030204" pitchFamily="34" charset="0"/>
                <a:ea typeface="Calibri" panose="020F0502020204030204" pitchFamily="34" charset="0"/>
                <a:cs typeface="Calibri" panose="020F0502020204030204" pitchFamily="34" charset="0"/>
              </a:rPr>
            </a:br>
            <a:r>
              <a:rPr lang="it-IT" sz="2800">
                <a:latin typeface="Calibri" panose="020F0502020204030204" pitchFamily="34" charset="0"/>
                <a:ea typeface="Calibri" panose="020F0502020204030204" pitchFamily="34" charset="0"/>
                <a:cs typeface="Calibri" panose="020F0502020204030204" pitchFamily="34" charset="0"/>
              </a:rPr>
              <a:t>ELEKTR</a:t>
            </a:r>
            <a:r>
              <a:rPr lang="tr-TR" sz="2800">
                <a:latin typeface="Calibri" panose="020F0502020204030204" pitchFamily="34" charset="0"/>
                <a:ea typeface="Calibri" panose="020F0502020204030204" pitchFamily="34" charset="0"/>
                <a:cs typeface="Calibri" panose="020F0502020204030204" pitchFamily="34" charset="0"/>
              </a:rPr>
              <a:t>İ</a:t>
            </a:r>
            <a:r>
              <a:rPr lang="it-IT" sz="2800">
                <a:latin typeface="Calibri" panose="020F0502020204030204" pitchFamily="34" charset="0"/>
                <a:ea typeface="Calibri" panose="020F0502020204030204" pitchFamily="34" charset="0"/>
                <a:cs typeface="Calibri" panose="020F0502020204030204" pitchFamily="34" charset="0"/>
              </a:rPr>
              <a:t>K ÜRET</a:t>
            </a:r>
            <a:r>
              <a:rPr lang="tr-TR" sz="2800">
                <a:latin typeface="Calibri" panose="020F0502020204030204" pitchFamily="34" charset="0"/>
                <a:ea typeface="Calibri" panose="020F0502020204030204" pitchFamily="34" charset="0"/>
                <a:cs typeface="Calibri" panose="020F0502020204030204" pitchFamily="34" charset="0"/>
              </a:rPr>
              <a:t>İ</a:t>
            </a:r>
            <a:r>
              <a:rPr lang="it-IT" sz="2800">
                <a:latin typeface="Calibri" panose="020F0502020204030204" pitchFamily="34" charset="0"/>
                <a:ea typeface="Calibri" panose="020F0502020204030204" pitchFamily="34" charset="0"/>
                <a:cs typeface="Calibri" panose="020F0502020204030204" pitchFamily="34" charset="0"/>
              </a:rPr>
              <a:t>ML</a:t>
            </a:r>
            <a:r>
              <a:rPr lang="tr-TR" sz="2800">
                <a:latin typeface="Calibri" panose="020F0502020204030204" pitchFamily="34" charset="0"/>
                <a:ea typeface="Calibri" panose="020F0502020204030204" pitchFamily="34" charset="0"/>
                <a:cs typeface="Calibri" panose="020F0502020204030204" pitchFamily="34" charset="0"/>
              </a:rPr>
              <a:t>İ</a:t>
            </a:r>
            <a:r>
              <a:rPr lang="it-IT" sz="2800">
                <a:latin typeface="Calibri" panose="020F0502020204030204" pitchFamily="34" charset="0"/>
                <a:ea typeface="Calibri" panose="020F0502020204030204" pitchFamily="34" charset="0"/>
                <a:cs typeface="Calibri" panose="020F0502020204030204" pitchFamily="34" charset="0"/>
              </a:rPr>
              <a:t> BASINÇ DÜŞÜRME </a:t>
            </a:r>
            <a:r>
              <a:rPr lang="tr-TR" sz="2800">
                <a:latin typeface="Calibri" panose="020F0502020204030204" pitchFamily="34" charset="0"/>
                <a:ea typeface="Calibri" panose="020F0502020204030204" pitchFamily="34" charset="0"/>
                <a:cs typeface="Calibri" panose="020F0502020204030204" pitchFamily="34" charset="0"/>
              </a:rPr>
              <a:t>İ</a:t>
            </a:r>
            <a:r>
              <a:rPr lang="it-IT" sz="2800">
                <a:latin typeface="Calibri" panose="020F0502020204030204" pitchFamily="34" charset="0"/>
                <a:ea typeface="Calibri" panose="020F0502020204030204" pitchFamily="34" charset="0"/>
                <a:cs typeface="Calibri" panose="020F0502020204030204" pitchFamily="34" charset="0"/>
              </a:rPr>
              <a:t>STASYONU</a:t>
            </a:r>
            <a:endParaRPr lang="it-IT" sz="2800" dirty="0">
              <a:latin typeface="Calibri" panose="020F0502020204030204" pitchFamily="34" charset="0"/>
              <a:ea typeface="Calibri" panose="020F0502020204030204" pitchFamily="34" charset="0"/>
              <a:cs typeface="Calibri" panose="020F0502020204030204" pitchFamily="34" charset="0"/>
            </a:endParaRPr>
          </a:p>
        </p:txBody>
      </p:sp>
      <p:pic>
        <p:nvPicPr>
          <p:cNvPr id="7" name="Immagine 3" descr="Immagine che contiene Elementi grafici, Carattere, logo, grafica&#10;&#10;Descrizione generata automaticamente">
            <a:extLst>
              <a:ext uri="{FF2B5EF4-FFF2-40B4-BE49-F238E27FC236}">
                <a16:creationId xmlns:a16="http://schemas.microsoft.com/office/drawing/2014/main" id="{47599B31-D965-C35B-F319-E42B16757A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6252" y="2063695"/>
            <a:ext cx="4942280" cy="2730609"/>
          </a:xfrm>
          <a:prstGeom prst="rect">
            <a:avLst/>
          </a:prstGeom>
        </p:spPr>
      </p:pic>
    </p:spTree>
    <p:extLst>
      <p:ext uri="{BB962C8B-B14F-4D97-AF65-F5344CB8AC3E}">
        <p14:creationId xmlns:p14="http://schemas.microsoft.com/office/powerpoint/2010/main" val="3282502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8FA1B-B59A-52CE-1204-86CB93BE4424}"/>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54056C2-51DA-0A89-F4D2-9A22BAB17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59E112B0-5057-A31D-E885-9BAED42B7C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CF1A9C31-732B-549C-E759-9496F0FBE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347" y="0"/>
            <a:ext cx="4165146" cy="1187912"/>
          </a:xfrm>
          <a:prstGeom prst="rect">
            <a:avLst/>
          </a:prstGeom>
        </p:spPr>
      </p:pic>
      <p:sp>
        <p:nvSpPr>
          <p:cNvPr id="8" name="Metin kutusu 7">
            <a:extLst>
              <a:ext uri="{FF2B5EF4-FFF2-40B4-BE49-F238E27FC236}">
                <a16:creationId xmlns:a16="http://schemas.microsoft.com/office/drawing/2014/main" id="{73A96857-F7FC-18BB-3141-3432B84C4A39}"/>
              </a:ext>
            </a:extLst>
          </p:cNvPr>
          <p:cNvSpPr txBox="1"/>
          <p:nvPr/>
        </p:nvSpPr>
        <p:spPr>
          <a:xfrm>
            <a:off x="410547" y="1073549"/>
            <a:ext cx="10590245" cy="4239943"/>
          </a:xfrm>
          <a:prstGeom prst="rect">
            <a:avLst/>
          </a:prstGeom>
          <a:noFill/>
        </p:spPr>
        <p:txBody>
          <a:bodyPr wrap="square">
            <a:spAutoFit/>
          </a:bodyPr>
          <a:lstStyle/>
          <a:p>
            <a:pPr marL="0" indent="0" algn="just">
              <a:lnSpc>
                <a:spcPct val="107000"/>
              </a:lnSpc>
              <a:spcBef>
                <a:spcPts val="0"/>
              </a:spcBef>
              <a:spcAft>
                <a:spcPts val="300"/>
              </a:spcAft>
              <a:buNone/>
            </a:pPr>
            <a:r>
              <a:rPr lang="en-US" sz="1800" dirty="0" err="1">
                <a:latin typeface="Calibri" panose="020F0502020204030204" pitchFamily="34" charset="0"/>
                <a:ea typeface="Calibri" panose="020F0502020204030204" pitchFamily="34" charset="0"/>
                <a:cs typeface="Calibri" panose="020F0502020204030204" pitchFamily="34" charset="0"/>
              </a:rPr>
              <a:t>İçme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suyu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başta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olmak</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üzere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şebekesi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hizmetlerinin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tasarımı</a:t>
            </a:r>
            <a:r>
              <a:rPr lang="en-US" sz="1800" dirty="0">
                <a:latin typeface="Calibri" panose="020F0502020204030204" pitchFamily="34" charset="0"/>
                <a:ea typeface="Calibri" panose="020F0502020204030204" pitchFamily="34" charset="0"/>
                <a:cs typeface="Calibri" panose="020F0502020204030204" pitchFamily="34" charset="0"/>
              </a:rPr>
              <a:t> ve </a:t>
            </a:r>
            <a:r>
              <a:rPr lang="en-US" sz="1800" dirty="0" err="1">
                <a:latin typeface="Calibri" panose="020F0502020204030204" pitchFamily="34" charset="0"/>
                <a:ea typeface="Calibri" panose="020F0502020204030204" pitchFamily="34" charset="0"/>
                <a:cs typeface="Calibri" panose="020F0502020204030204" pitchFamily="34" charset="0"/>
              </a:rPr>
              <a:t>yönetimi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ile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çeşitli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vana</a:t>
            </a:r>
            <a:r>
              <a:rPr lang="en-US" sz="1800" dirty="0">
                <a:latin typeface="Calibri" panose="020F0502020204030204" pitchFamily="34" charset="0"/>
                <a:ea typeface="Calibri" panose="020F0502020204030204" pitchFamily="34" charset="0"/>
                <a:cs typeface="Calibri" panose="020F0502020204030204" pitchFamily="34" charset="0"/>
              </a:rPr>
              <a:t> ve </a:t>
            </a:r>
            <a:r>
              <a:rPr lang="en-US" sz="1800" dirty="0" err="1">
                <a:latin typeface="Calibri" panose="020F0502020204030204" pitchFamily="34" charset="0"/>
                <a:ea typeface="Calibri" panose="020F0502020204030204" pitchFamily="34" charset="0"/>
                <a:cs typeface="Calibri" panose="020F0502020204030204" pitchFamily="34" charset="0"/>
              </a:rPr>
              <a:t>hidroelektrik</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enerji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tesislerinin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tasarımı</a:t>
            </a:r>
            <a:r>
              <a:rPr lang="en-US" sz="1800" dirty="0">
                <a:latin typeface="Calibri" panose="020F0502020204030204" pitchFamily="34" charset="0"/>
                <a:ea typeface="Calibri" panose="020F0502020204030204" pitchFamily="34" charset="0"/>
                <a:cs typeface="Calibri" panose="020F0502020204030204" pitchFamily="34" charset="0"/>
              </a:rPr>
              <a:t> ve </a:t>
            </a:r>
            <a:r>
              <a:rPr lang="en-US" sz="1800" dirty="0" err="1">
                <a:latin typeface="Calibri" panose="020F0502020204030204" pitchFamily="34" charset="0"/>
                <a:ea typeface="Calibri" panose="020F0502020204030204" pitchFamily="34" charset="0"/>
                <a:cs typeface="Calibri" panose="020F0502020204030204" pitchFamily="34" charset="0"/>
              </a:rPr>
              <a:t>inşası</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konularında</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uzman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kişilerden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oluşan</a:t>
            </a:r>
            <a:r>
              <a:rPr lang="en-US" sz="1800" dirty="0">
                <a:latin typeface="Calibri" panose="020F0502020204030204" pitchFamily="34" charset="0"/>
                <a:ea typeface="Calibri" panose="020F0502020204030204" pitchFamily="34" charset="0"/>
                <a:cs typeface="Calibri" panose="020F0502020204030204" pitchFamily="34" charset="0"/>
              </a:rPr>
              <a:t> T.I.S. </a:t>
            </a:r>
            <a:r>
              <a:rPr lang="en-US" sz="1800" dirty="0" err="1">
                <a:latin typeface="Calibri" panose="020F0502020204030204" pitchFamily="34" charset="0"/>
                <a:ea typeface="Calibri" panose="020F0502020204030204" pitchFamily="34" charset="0"/>
                <a:cs typeface="Calibri" panose="020F0502020204030204" pitchFamily="34" charset="0"/>
              </a:rPr>
              <a:t>Araştırma</a:t>
            </a:r>
            <a:r>
              <a:rPr lang="en-US" sz="1800" dirty="0">
                <a:latin typeface="Calibri" panose="020F0502020204030204" pitchFamily="34" charset="0"/>
                <a:ea typeface="Calibri" panose="020F0502020204030204" pitchFamily="34" charset="0"/>
                <a:cs typeface="Calibri" panose="020F0502020204030204" pitchFamily="34" charset="0"/>
              </a:rPr>
              <a:t> ve </a:t>
            </a:r>
            <a:r>
              <a:rPr lang="en-US" sz="1800" dirty="0" err="1">
                <a:latin typeface="Calibri" panose="020F0502020204030204" pitchFamily="34" charset="0"/>
                <a:ea typeface="Calibri" panose="020F0502020204030204" pitchFamily="34" charset="0"/>
                <a:cs typeface="Calibri" panose="020F0502020204030204" pitchFamily="34" charset="0"/>
              </a:rPr>
              <a:t>Geliştirme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Merkezi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tarafından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belirlenen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hedef</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içme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suyu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hizmetlerinin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etkin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yönetimi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için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gerekli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tüm</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kısıtlamaları</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karşılayacak</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yani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enerji</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üretebilen</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bir</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basınç</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düşürme</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istasyonu</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err="1">
                <a:latin typeface="Calibri" panose="020F0502020204030204" pitchFamily="34" charset="0"/>
                <a:ea typeface="Calibri" panose="020F0502020204030204" pitchFamily="34" charset="0"/>
                <a:cs typeface="Calibri" panose="020F0502020204030204" pitchFamily="34" charset="0"/>
              </a:rPr>
              <a:t>tasarlamaktır</a:t>
            </a:r>
            <a:r>
              <a:rPr lang="en-US" sz="1800" dirty="0">
                <a:latin typeface="Calibri" panose="020F0502020204030204" pitchFamily="34" charset="0"/>
                <a:ea typeface="Calibri" panose="020F0502020204030204" pitchFamily="34" charset="0"/>
                <a:cs typeface="Calibri" panose="020F0502020204030204" pitchFamily="34" charset="0"/>
              </a:rPr>
              <a:t>:</a:t>
            </a:r>
            <a:endParaRPr lang="tr-TR" sz="18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1. </a:t>
            </a:r>
            <a:r>
              <a:rPr lang="en-US" sz="1100" dirty="0" err="1">
                <a:latin typeface="Calibri" panose="020F0502020204030204" pitchFamily="34" charset="0"/>
                <a:ea typeface="Calibri" panose="020F0502020204030204" pitchFamily="34" charset="0"/>
                <a:cs typeface="Calibri" panose="020F0502020204030204" pitchFamily="34" charset="0"/>
              </a:rPr>
              <a:t>Kullanıcı</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tarafından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talep</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edildiği</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şekilde</a:t>
            </a:r>
            <a:r>
              <a:rPr lang="en-US" sz="1100" dirty="0">
                <a:latin typeface="Calibri" panose="020F0502020204030204" pitchFamily="34" charset="0"/>
                <a:ea typeface="Calibri" panose="020F0502020204030204" pitchFamily="34" charset="0"/>
                <a:cs typeface="Calibri" panose="020F0502020204030204" pitchFamily="34" charset="0"/>
              </a:rPr>
              <a:t> hem </a:t>
            </a:r>
            <a:r>
              <a:rPr lang="en-US" sz="1100" dirty="0" err="1">
                <a:latin typeface="Calibri" panose="020F0502020204030204" pitchFamily="34" charset="0"/>
                <a:ea typeface="Calibri" panose="020F0502020204030204" pitchFamily="34" charset="0"/>
                <a:cs typeface="Calibri" panose="020F0502020204030204" pitchFamily="34" charset="0"/>
              </a:rPr>
              <a:t>basınç</a:t>
            </a:r>
            <a:r>
              <a:rPr lang="en-US" sz="1100" dirty="0">
                <a:latin typeface="Calibri" panose="020F0502020204030204" pitchFamily="34" charset="0"/>
                <a:ea typeface="Calibri" panose="020F0502020204030204" pitchFamily="34" charset="0"/>
                <a:cs typeface="Calibri" panose="020F0502020204030204" pitchFamily="34" charset="0"/>
              </a:rPr>
              <a:t> hem de </a:t>
            </a:r>
            <a:r>
              <a:rPr lang="en-US" sz="1100" dirty="0" err="1">
                <a:latin typeface="Calibri" panose="020F0502020204030204" pitchFamily="34" charset="0"/>
                <a:ea typeface="Calibri" panose="020F0502020204030204" pitchFamily="34" charset="0"/>
                <a:cs typeface="Calibri" panose="020F0502020204030204" pitchFamily="34" charset="0"/>
              </a:rPr>
              <a:t>debi</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açısından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kaynak</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sürekliliğini</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garanti</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eder</a:t>
            </a:r>
            <a:endParaRPr lang="tr-TR"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2. </a:t>
            </a:r>
            <a:r>
              <a:rPr lang="en-US" sz="1100" dirty="0" err="1">
                <a:latin typeface="Calibri" panose="020F0502020204030204" pitchFamily="34" charset="0"/>
                <a:ea typeface="Calibri" panose="020F0502020204030204" pitchFamily="34" charset="0"/>
                <a:cs typeface="Calibri" panose="020F0502020204030204" pitchFamily="34" charset="0"/>
              </a:rPr>
              <a:t>Tedarik</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sürekliliğine</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zarar</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vermemek</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için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hızlı</a:t>
            </a:r>
            <a:r>
              <a:rPr lang="en-US" sz="1100" dirty="0">
                <a:latin typeface="Calibri" panose="020F0502020204030204" pitchFamily="34" charset="0"/>
                <a:ea typeface="Calibri" panose="020F0502020204030204" pitchFamily="34" charset="0"/>
                <a:cs typeface="Calibri" panose="020F0502020204030204" pitchFamily="34" charset="0"/>
              </a:rPr>
              <a:t> ve </a:t>
            </a:r>
            <a:r>
              <a:rPr lang="en-US" sz="1100" dirty="0" err="1">
                <a:latin typeface="Calibri" panose="020F0502020204030204" pitchFamily="34" charset="0"/>
                <a:ea typeface="Calibri" panose="020F0502020204030204" pitchFamily="34" charset="0"/>
                <a:cs typeface="Calibri" panose="020F0502020204030204" pitchFamily="34" charset="0"/>
              </a:rPr>
              <a:t>kolay</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kurulum</a:t>
            </a:r>
            <a:r>
              <a:rPr lang="en-US" sz="1100" dirty="0">
                <a:latin typeface="Calibri" panose="020F0502020204030204" pitchFamily="34" charset="0"/>
                <a:ea typeface="Calibri" panose="020F0502020204030204" pitchFamily="34" charset="0"/>
                <a:cs typeface="Calibri" panose="020F0502020204030204" pitchFamily="34" charset="0"/>
              </a:rPr>
              <a:t> ve </a:t>
            </a:r>
            <a:r>
              <a:rPr lang="en-US" sz="1100" dirty="0" err="1">
                <a:latin typeface="Calibri" panose="020F0502020204030204" pitchFamily="34" charset="0"/>
                <a:ea typeface="Calibri" panose="020F0502020204030204" pitchFamily="34" charset="0"/>
                <a:cs typeface="Calibri" panose="020F0502020204030204" pitchFamily="34" charset="0"/>
              </a:rPr>
              <a:t>çalıştırma</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sağlar</a:t>
            </a:r>
            <a:endParaRPr lang="tr-TR"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3. </a:t>
            </a:r>
            <a:r>
              <a:rPr lang="en-US" sz="1100" dirty="0" err="1">
                <a:latin typeface="Calibri" panose="020F0502020204030204" pitchFamily="34" charset="0"/>
                <a:ea typeface="Calibri" panose="020F0502020204030204" pitchFamily="34" charset="0"/>
                <a:cs typeface="Calibri" panose="020F0502020204030204" pitchFamily="34" charset="0"/>
              </a:rPr>
              <a:t>Mevcut</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saha</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yapıları</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ile</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uyumlu</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kompakt</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bir</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tasarıma</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sahip</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olmalıdır</a:t>
            </a:r>
            <a:r>
              <a:rPr lang="en-US" sz="1100" dirty="0">
                <a:latin typeface="Calibri" panose="020F0502020204030204" pitchFamily="34" charset="0"/>
                <a:ea typeface="Calibri" panose="020F0502020204030204" pitchFamily="34" charset="0"/>
                <a:cs typeface="Calibri" panose="020F0502020204030204" pitchFamily="34" charset="0"/>
              </a:rPr>
              <a:t>.</a:t>
            </a:r>
            <a:endParaRPr lang="tr-TR"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4. Hem </a:t>
            </a:r>
            <a:r>
              <a:rPr lang="en-US" sz="1100" dirty="0" err="1">
                <a:latin typeface="Calibri" panose="020F0502020204030204" pitchFamily="34" charset="0"/>
                <a:ea typeface="Calibri" panose="020F0502020204030204" pitchFamily="34" charset="0"/>
                <a:cs typeface="Calibri" panose="020F0502020204030204" pitchFamily="34" charset="0"/>
              </a:rPr>
              <a:t>içme</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suyu</a:t>
            </a:r>
            <a:r>
              <a:rPr lang="en-US" sz="1100" dirty="0">
                <a:latin typeface="Calibri" panose="020F0502020204030204" pitchFamily="34" charset="0"/>
                <a:ea typeface="Calibri" panose="020F0502020204030204" pitchFamily="34" charset="0"/>
                <a:cs typeface="Calibri" panose="020F0502020204030204" pitchFamily="34" charset="0"/>
              </a:rPr>
              <a:t> hem de </a:t>
            </a:r>
            <a:r>
              <a:rPr lang="en-US" sz="1100" dirty="0" err="1">
                <a:latin typeface="Calibri" panose="020F0502020204030204" pitchFamily="34" charset="0"/>
                <a:ea typeface="Calibri" panose="020F0502020204030204" pitchFamily="34" charset="0"/>
                <a:cs typeface="Calibri" panose="020F0502020204030204" pitchFamily="34" charset="0"/>
              </a:rPr>
              <a:t>çevre</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dostu</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uygulamalar</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için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uygunluğunu</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onaylayan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özelliklere</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sahip</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sertifikalı</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malzemeler</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kullanılır</a:t>
            </a:r>
            <a:endParaRPr lang="tr-TR"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5. </a:t>
            </a:r>
            <a:r>
              <a:rPr lang="en-US" sz="1100" dirty="0" err="1">
                <a:latin typeface="Calibri" panose="020F0502020204030204" pitchFamily="34" charset="0"/>
                <a:ea typeface="Calibri" panose="020F0502020204030204" pitchFamily="34" charset="0"/>
                <a:cs typeface="Calibri" panose="020F0502020204030204" pitchFamily="34" charset="0"/>
              </a:rPr>
              <a:t>Ulusal</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elektrik</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şebekesi</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ile</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kolay</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bağlantı</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sağlaması</a:t>
            </a:r>
            <a:endParaRPr lang="tr-TR"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6. </a:t>
            </a:r>
            <a:r>
              <a:rPr lang="en-US" sz="1100" dirty="0" err="1">
                <a:latin typeface="Calibri" panose="020F0502020204030204" pitchFamily="34" charset="0"/>
                <a:ea typeface="Calibri" panose="020F0502020204030204" pitchFamily="34" charset="0"/>
                <a:cs typeface="Calibri" panose="020F0502020204030204" pitchFamily="34" charset="0"/>
              </a:rPr>
              <a:t>Boru</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hattı</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geri</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basıncını</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kontrol</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altına</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alın</a:t>
            </a:r>
            <a:endParaRPr lang="tr-TR"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7. Su </a:t>
            </a:r>
            <a:r>
              <a:rPr lang="en-US" sz="1100" dirty="0" err="1">
                <a:latin typeface="Calibri" panose="020F0502020204030204" pitchFamily="34" charset="0"/>
                <a:ea typeface="Calibri" panose="020F0502020204030204" pitchFamily="34" charset="0"/>
                <a:cs typeface="Calibri" panose="020F0502020204030204" pitchFamily="34" charset="0"/>
              </a:rPr>
              <a:t>darbesini</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önemsiz</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bir</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seviyede</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tutmak</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bozulmuş</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boru</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hatlarıyla</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uyumluluğu</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sağlamak</a:t>
            </a:r>
            <a:endParaRPr lang="tr-TR"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8. </a:t>
            </a:r>
            <a:r>
              <a:rPr lang="en-US" sz="1100" dirty="0" err="1">
                <a:latin typeface="Calibri" panose="020F0502020204030204" pitchFamily="34" charset="0"/>
                <a:ea typeface="Calibri" panose="020F0502020204030204" pitchFamily="34" charset="0"/>
                <a:cs typeface="Calibri" panose="020F0502020204030204" pitchFamily="34" charset="0"/>
              </a:rPr>
              <a:t>Kurulum</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sahasında</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izin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verilen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parametrelerle</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uyumlu</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gürültü</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seviyelerinin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sağlanması</a:t>
            </a:r>
            <a:endParaRPr lang="tr-TR"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9. Hem </a:t>
            </a:r>
            <a:r>
              <a:rPr lang="en-US" sz="1100" dirty="0" err="1">
                <a:latin typeface="Calibri" panose="020F0502020204030204" pitchFamily="34" charset="0"/>
                <a:ea typeface="Calibri" panose="020F0502020204030204" pitchFamily="34" charset="0"/>
                <a:cs typeface="Calibri" panose="020F0502020204030204" pitchFamily="34" charset="0"/>
              </a:rPr>
              <a:t>mekanik</a:t>
            </a:r>
            <a:r>
              <a:rPr lang="en-US" sz="1100" dirty="0">
                <a:latin typeface="Calibri" panose="020F0502020204030204" pitchFamily="34" charset="0"/>
                <a:ea typeface="Calibri" panose="020F0502020204030204" pitchFamily="34" charset="0"/>
                <a:cs typeface="Calibri" panose="020F0502020204030204" pitchFamily="34" charset="0"/>
              </a:rPr>
              <a:t> hem de </a:t>
            </a:r>
            <a:r>
              <a:rPr lang="en-US" sz="1100" dirty="0" err="1">
                <a:latin typeface="Calibri" panose="020F0502020204030204" pitchFamily="34" charset="0"/>
                <a:ea typeface="Calibri" panose="020F0502020204030204" pitchFamily="34" charset="0"/>
                <a:cs typeface="Calibri" panose="020F0502020204030204" pitchFamily="34" charset="0"/>
              </a:rPr>
              <a:t>elektrik</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bakımını</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kolaylaştırmak</a:t>
            </a:r>
            <a:endParaRPr lang="tr-TR"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10. </a:t>
            </a:r>
            <a:r>
              <a:rPr lang="en-US" sz="1100" dirty="0" err="1">
                <a:latin typeface="Calibri" panose="020F0502020204030204" pitchFamily="34" charset="0"/>
                <a:ea typeface="Calibri" panose="020F0502020204030204" pitchFamily="34" charset="0"/>
                <a:cs typeface="Calibri" panose="020F0502020204030204" pitchFamily="34" charset="0"/>
              </a:rPr>
              <a:t>Mevcut</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uzaktan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kumanda</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sistemleri</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ile</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iletişim</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kurmaya</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hazır</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olun</a:t>
            </a:r>
            <a:endParaRPr lang="tr-TR"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11. </a:t>
            </a:r>
            <a:r>
              <a:rPr lang="en-US" sz="1100" dirty="0" err="1">
                <a:latin typeface="Calibri" panose="020F0502020204030204" pitchFamily="34" charset="0"/>
                <a:ea typeface="Calibri" panose="020F0502020204030204" pitchFamily="34" charset="0"/>
                <a:cs typeface="Calibri" panose="020F0502020204030204" pitchFamily="34" charset="0"/>
              </a:rPr>
              <a:t>Alarmlarla</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uzaktan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yönetim</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sağlar</a:t>
            </a:r>
            <a:endParaRPr lang="tr-TR" sz="1100" dirty="0">
              <a:latin typeface="Calibri" panose="020F0502020204030204" pitchFamily="34" charset="0"/>
              <a:ea typeface="Calibri" panose="020F0502020204030204" pitchFamily="34" charset="0"/>
              <a:cs typeface="Calibri" panose="020F0502020204030204" pitchFamily="34" charset="0"/>
            </a:endParaRPr>
          </a:p>
          <a:p>
            <a:pPr marL="0" indent="0" algn="just">
              <a:lnSpc>
                <a:spcPct val="107000"/>
              </a:lnSpc>
              <a:spcBef>
                <a:spcPts val="0"/>
              </a:spcBef>
              <a:spcAft>
                <a:spcPts val="300"/>
              </a:spcAft>
              <a:buNone/>
            </a:pPr>
            <a:r>
              <a:rPr lang="en-US" sz="1100" dirty="0">
                <a:latin typeface="Calibri" panose="020F0502020204030204" pitchFamily="34" charset="0"/>
                <a:ea typeface="Calibri" panose="020F0502020204030204" pitchFamily="34" charset="0"/>
                <a:cs typeface="Calibri" panose="020F0502020204030204" pitchFamily="34" charset="0"/>
              </a:rPr>
              <a:t>12. </a:t>
            </a:r>
            <a:r>
              <a:rPr lang="en-US" sz="1100" dirty="0" err="1">
                <a:latin typeface="Calibri" panose="020F0502020204030204" pitchFamily="34" charset="0"/>
                <a:ea typeface="Calibri" panose="020F0502020204030204" pitchFamily="34" charset="0"/>
                <a:cs typeface="Calibri" panose="020F0502020204030204" pitchFamily="34" charset="0"/>
              </a:rPr>
              <a:t>Yatırım</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için</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yeterli</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bir</a:t>
            </a:r>
            <a:r>
              <a:rPr lang="en-US" sz="1100" dirty="0">
                <a:latin typeface="Calibri" panose="020F0502020204030204" pitchFamily="34" charset="0"/>
                <a:ea typeface="Calibri" panose="020F0502020204030204" pitchFamily="34" charset="0"/>
                <a:cs typeface="Calibri" panose="020F0502020204030204" pitchFamily="34" charset="0"/>
              </a:rPr>
              <a:t> </a:t>
            </a:r>
            <a:r>
              <a:rPr lang="tr-TR" sz="1100" dirty="0">
                <a:latin typeface="Calibri" panose="020F0502020204030204" pitchFamily="34" charset="0"/>
                <a:ea typeface="Calibri" panose="020F0502020204030204" pitchFamily="34" charset="0"/>
                <a:cs typeface="Calibri" panose="020F0502020204030204" pitchFamily="34" charset="0"/>
              </a:rPr>
              <a:t>iç verim (</a:t>
            </a:r>
            <a:r>
              <a:rPr lang="en-US" sz="1100" dirty="0">
                <a:latin typeface="Calibri" panose="020F0502020204030204" pitchFamily="34" charset="0"/>
                <a:ea typeface="Calibri" panose="020F0502020204030204" pitchFamily="34" charset="0"/>
                <a:cs typeface="Calibri" panose="020F0502020204030204" pitchFamily="34" charset="0"/>
              </a:rPr>
              <a:t>IRR</a:t>
            </a:r>
            <a:r>
              <a:rPr lang="tr-TR" sz="1100" dirty="0">
                <a:latin typeface="Calibri" panose="020F0502020204030204" pitchFamily="34" charset="0"/>
                <a:ea typeface="Calibri" panose="020F0502020204030204" pitchFamily="34" charset="0"/>
                <a:cs typeface="Calibri" panose="020F0502020204030204" pitchFamily="34" charset="0"/>
              </a:rPr>
              <a:t>)</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sağlaması</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orta</a:t>
            </a:r>
            <a:r>
              <a:rPr lang="en-US" sz="1100" dirty="0">
                <a:latin typeface="Calibri" panose="020F0502020204030204" pitchFamily="34" charset="0"/>
                <a:ea typeface="Calibri" panose="020F0502020204030204" pitchFamily="34" charset="0"/>
                <a:cs typeface="Calibri" panose="020F0502020204030204" pitchFamily="34" charset="0"/>
              </a:rPr>
              <a:t>/</a:t>
            </a:r>
            <a:r>
              <a:rPr lang="en-US" sz="1100" dirty="0" err="1">
                <a:latin typeface="Calibri" panose="020F0502020204030204" pitchFamily="34" charset="0"/>
                <a:ea typeface="Calibri" panose="020F0502020204030204" pitchFamily="34" charset="0"/>
                <a:cs typeface="Calibri" panose="020F0502020204030204" pitchFamily="34" charset="0"/>
              </a:rPr>
              <a:t>yüksek</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çıktı</a:t>
            </a:r>
            <a:r>
              <a:rPr lang="en-US" sz="1100" dirty="0">
                <a:latin typeface="Calibri" panose="020F0502020204030204" pitchFamily="34" charset="0"/>
                <a:ea typeface="Calibri" panose="020F0502020204030204" pitchFamily="34" charset="0"/>
                <a:cs typeface="Calibri" panose="020F0502020204030204" pitchFamily="34" charset="0"/>
              </a:rPr>
              <a:t> </a:t>
            </a:r>
            <a:r>
              <a:rPr lang="en-US" sz="1100" dirty="0" err="1">
                <a:latin typeface="Calibri" panose="020F0502020204030204" pitchFamily="34" charset="0"/>
                <a:ea typeface="Calibri" panose="020F0502020204030204" pitchFamily="34" charset="0"/>
                <a:cs typeface="Calibri" panose="020F0502020204030204" pitchFamily="34" charset="0"/>
              </a:rPr>
              <a:t>yoluyla</a:t>
            </a:r>
            <a:r>
              <a:rPr lang="en-US" sz="1100" dirty="0">
                <a:latin typeface="Calibri" panose="020F0502020204030204" pitchFamily="34" charset="0"/>
                <a:ea typeface="Calibri" panose="020F0502020204030204" pitchFamily="34" charset="0"/>
                <a:cs typeface="Calibri" panose="020F0502020204030204" pitchFamily="34" charset="0"/>
              </a:rPr>
              <a:t>)</a:t>
            </a:r>
            <a:endParaRPr lang="it-IT" sz="1100" dirty="0"/>
          </a:p>
        </p:txBody>
      </p:sp>
    </p:spTree>
    <p:extLst>
      <p:ext uri="{BB962C8B-B14F-4D97-AF65-F5344CB8AC3E}">
        <p14:creationId xmlns:p14="http://schemas.microsoft.com/office/powerpoint/2010/main" val="61468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A1DC4-91D5-73C3-461E-3A4233F5910E}"/>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0EC53C37-9123-9A48-760E-8A83D894B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96B7A341-A441-A620-5F6E-094DE9E7A0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C4E47691-8C71-87ED-E19A-54050D68F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7" name="Segnaposto contenuto 2">
            <a:extLst>
              <a:ext uri="{FF2B5EF4-FFF2-40B4-BE49-F238E27FC236}">
                <a16:creationId xmlns:a16="http://schemas.microsoft.com/office/drawing/2014/main" id="{ED54A64D-A28B-C88C-1B63-0057427BCF88}"/>
              </a:ext>
            </a:extLst>
          </p:cNvPr>
          <p:cNvSpPr>
            <a:spLocks noGrp="1"/>
          </p:cNvSpPr>
          <p:nvPr>
            <p:ph idx="1"/>
          </p:nvPr>
        </p:nvSpPr>
        <p:spPr>
          <a:xfrm>
            <a:off x="838201" y="1457325"/>
            <a:ext cx="4648200" cy="3856168"/>
          </a:xfrm>
        </p:spPr>
        <p:txBody>
          <a:bodyPr>
            <a:normAutofit fontScale="92500" lnSpcReduction="10000"/>
          </a:bodyPr>
          <a:lstStyle/>
          <a:p>
            <a:pPr marL="0" indent="0" algn="l">
              <a:buNone/>
            </a:pPr>
            <a:r>
              <a:rPr lang="en-US" sz="1800" b="0" i="0" u="none" strike="noStrike" baseline="0" dirty="0">
                <a:latin typeface="HelveticaNeueLTPro-LtCn"/>
              </a:rPr>
              <a:t>FR </a:t>
            </a:r>
            <a:r>
              <a:rPr lang="en-US" sz="1800" b="0" i="0" u="none" strike="noStrike" baseline="0" dirty="0" err="1">
                <a:latin typeface="HelveticaNeueLTPro-LtCn"/>
              </a:rPr>
              <a:t>İstasyonu</a:t>
            </a:r>
            <a:r>
              <a:rPr lang="en-US" sz="1800" b="0" i="0" u="none" strike="noStrike" baseline="0" dirty="0">
                <a:latin typeface="HelveticaNeueLTPro-LtCn"/>
              </a:rPr>
              <a:t> </a:t>
            </a:r>
            <a:r>
              <a:rPr lang="en-US" sz="1800" b="0" i="0" u="none" strike="noStrike" baseline="0" dirty="0" err="1">
                <a:latin typeface="HelveticaNeueLTPro-LtCn"/>
              </a:rPr>
              <a:t>normalde</a:t>
            </a:r>
            <a:r>
              <a:rPr lang="en-US" sz="1800" b="0" i="0" u="none" strike="noStrike" baseline="0" dirty="0">
                <a:latin typeface="HelveticaNeueLTPro-LtCn"/>
              </a:rPr>
              <a:t> </a:t>
            </a:r>
            <a:r>
              <a:rPr lang="en-US" sz="1800" b="0" i="0" u="none" strike="noStrike" baseline="0" dirty="0" err="1">
                <a:latin typeface="HelveticaNeueLTPro-LtCn"/>
              </a:rPr>
              <a:t>şunlardan</a:t>
            </a:r>
            <a:r>
              <a:rPr lang="en-US" sz="1800" b="0" i="0" u="none" strike="noStrike" baseline="0" dirty="0">
                <a:latin typeface="HelveticaNeueLTPro-LtCn"/>
              </a:rPr>
              <a:t> </a:t>
            </a:r>
            <a:r>
              <a:rPr lang="en-US" sz="1800" b="0" i="0" u="none" strike="noStrike" baseline="0" dirty="0" err="1">
                <a:latin typeface="HelveticaNeueLTPro-LtCn"/>
              </a:rPr>
              <a:t>oluşur:Düzenleyici</a:t>
            </a:r>
            <a:r>
              <a:rPr lang="en-US" sz="1800" b="0" i="0" u="none" strike="noStrike" baseline="0" dirty="0">
                <a:latin typeface="HelveticaNeueLTPro-LtCn"/>
              </a:rPr>
              <a:t> </a:t>
            </a:r>
            <a:r>
              <a:rPr lang="en-US" sz="1800" b="0" i="0" u="none" strike="noStrike" baseline="0" dirty="0" err="1">
                <a:latin typeface="HelveticaNeueLTPro-LtCn"/>
              </a:rPr>
              <a:t>olmayan</a:t>
            </a:r>
            <a:r>
              <a:rPr lang="en-US" sz="1800" b="0" i="0" u="none" strike="noStrike" baseline="0" dirty="0">
                <a:latin typeface="HelveticaNeueLTPro-LtCn"/>
              </a:rPr>
              <a:t> </a:t>
            </a:r>
            <a:r>
              <a:rPr lang="en-US" sz="1800" b="1" i="0" u="none" strike="noStrike" baseline="0" dirty="0">
                <a:latin typeface="HelveticaNeueLTPro-LtCn"/>
              </a:rPr>
              <a:t>TN</a:t>
            </a:r>
            <a:r>
              <a:rPr lang="en-US" sz="1800" b="0" i="0" u="none" strike="noStrike" baseline="0" dirty="0">
                <a:latin typeface="HelveticaNeueLTPro-LtCn"/>
              </a:rPr>
              <a:t> </a:t>
            </a:r>
            <a:r>
              <a:rPr lang="en-US" sz="1800" b="0" i="0" u="none" strike="noStrike" baseline="0" dirty="0" err="1">
                <a:latin typeface="HelveticaNeueLTPro-LtCn"/>
              </a:rPr>
              <a:t>üretim</a:t>
            </a:r>
            <a:r>
              <a:rPr lang="en-US" sz="1800" b="0" i="0" u="none" strike="noStrike" baseline="0" dirty="0">
                <a:latin typeface="HelveticaNeueLTPro-LtCn"/>
              </a:rPr>
              <a:t> </a:t>
            </a:r>
            <a:r>
              <a:rPr lang="en-US" sz="1800" b="0" i="0" u="none" strike="noStrike" baseline="0" dirty="0" err="1">
                <a:latin typeface="HelveticaNeueLTPro-LtCn"/>
              </a:rPr>
              <a:t>gruplarına</a:t>
            </a:r>
            <a:r>
              <a:rPr lang="en-US" sz="1800" b="0" i="0" u="none" strike="noStrike" baseline="0" dirty="0">
                <a:latin typeface="HelveticaNeueLTPro-LtCn"/>
              </a:rPr>
              <a:t> </a:t>
            </a:r>
            <a:r>
              <a:rPr lang="en-US" sz="1800" b="0" i="0" u="none" strike="noStrike" baseline="0" dirty="0" err="1">
                <a:latin typeface="HelveticaNeueLTPro-LtCn"/>
              </a:rPr>
              <a:t>sahip</a:t>
            </a:r>
            <a:r>
              <a:rPr lang="en-US" sz="1800" b="0" i="0" u="none" strike="noStrike" baseline="0" dirty="0">
                <a:latin typeface="HelveticaNeueLTPro-LtCn"/>
              </a:rPr>
              <a:t> </a:t>
            </a:r>
            <a:r>
              <a:rPr lang="en-US" sz="1800" b="0" i="0" u="none" strike="noStrike" baseline="0" dirty="0" err="1">
                <a:latin typeface="HelveticaNeueLTPro-LtCn"/>
              </a:rPr>
              <a:t>bir</a:t>
            </a:r>
            <a:r>
              <a:rPr lang="en-US" sz="1800" b="0" i="0" u="none" strike="noStrike" baseline="0" dirty="0">
                <a:latin typeface="HelveticaNeueLTPro-LtCn"/>
              </a:rPr>
              <a:t> hat (</a:t>
            </a:r>
            <a:r>
              <a:rPr lang="en-US" sz="1800" b="0" i="0" u="none" strike="noStrike" baseline="0" dirty="0" err="1">
                <a:latin typeface="HelveticaNeueLTPro-LtCn"/>
              </a:rPr>
              <a:t>akış</a:t>
            </a:r>
            <a:r>
              <a:rPr lang="en-US" sz="1800" b="0" i="0" u="none" strike="noStrike" baseline="0" dirty="0">
                <a:latin typeface="HelveticaNeueLTPro-LtCn"/>
              </a:rPr>
              <a:t> </a:t>
            </a:r>
            <a:r>
              <a:rPr lang="en-US" sz="1800" b="0" i="0" u="none" strike="noStrike" baseline="0" dirty="0" err="1">
                <a:latin typeface="HelveticaNeueLTPro-LtCn"/>
              </a:rPr>
              <a:t>hızları</a:t>
            </a:r>
            <a:r>
              <a:rPr lang="en-US" sz="1800" b="0" i="0" u="none" strike="noStrike" baseline="0" dirty="0">
                <a:latin typeface="HelveticaNeueLTPro-LtCn"/>
              </a:rPr>
              <a:t> 5 </a:t>
            </a:r>
            <a:r>
              <a:rPr lang="en-US" sz="1800" b="0" i="0" u="none" strike="noStrike" baseline="0" dirty="0" err="1">
                <a:latin typeface="HelveticaNeueLTPro-LtCn"/>
              </a:rPr>
              <a:t>ila</a:t>
            </a:r>
            <a:r>
              <a:rPr lang="en-US" sz="1800" b="0" i="0" u="none" strike="noStrike" baseline="0" dirty="0">
                <a:latin typeface="HelveticaNeueLTPro-LtCn"/>
              </a:rPr>
              <a:t> 500 l/s </a:t>
            </a:r>
            <a:r>
              <a:rPr lang="en-US" sz="1800" b="0" i="0" u="none" strike="noStrike" baseline="0" dirty="0" err="1">
                <a:latin typeface="HelveticaNeueLTPro-LtCn"/>
              </a:rPr>
              <a:t>arasında</a:t>
            </a:r>
            <a:r>
              <a:rPr lang="en-US" sz="1800" b="0" i="0" u="none" strike="noStrike" baseline="0" dirty="0">
                <a:latin typeface="HelveticaNeueLTPro-LtCn"/>
              </a:rPr>
              <a:t>)</a:t>
            </a:r>
            <a:endParaRPr lang="tr-TR" sz="1800" b="0" i="0" u="none" strike="noStrike" baseline="0" dirty="0">
              <a:latin typeface="HelveticaNeueLTPro-LtCn"/>
            </a:endParaRPr>
          </a:p>
          <a:p>
            <a:pPr marL="0" indent="0" algn="l">
              <a:buNone/>
            </a:pPr>
            <a:r>
              <a:rPr lang="en-US" sz="1800" b="0" i="0" u="none" strike="noStrike" baseline="0" dirty="0">
                <a:latin typeface="HelveticaNeueLTPro-LtCn"/>
              </a:rPr>
              <a:t>VEYA</a:t>
            </a:r>
            <a:endParaRPr lang="tr-TR" sz="1800" b="0" i="0" u="none" strike="noStrike" baseline="0" dirty="0">
              <a:latin typeface="HelveticaNeueLTPro-LtCn"/>
            </a:endParaRPr>
          </a:p>
          <a:p>
            <a:pPr marL="0" indent="0" algn="l">
              <a:buNone/>
            </a:pPr>
            <a:r>
              <a:rPr lang="en-US" sz="1800" b="1" i="0" u="none" strike="noStrike" baseline="0" dirty="0">
                <a:latin typeface="HelveticaNeueLTPro-LtCn"/>
              </a:rPr>
              <a:t>TK </a:t>
            </a:r>
            <a:r>
              <a:rPr lang="en-US" sz="1800" b="0" i="0" u="none" strike="noStrike" baseline="0" dirty="0" err="1">
                <a:latin typeface="HelveticaNeueLTPro-LtCn"/>
              </a:rPr>
              <a:t>üretim</a:t>
            </a:r>
            <a:r>
              <a:rPr lang="en-US" sz="1800" b="0" i="0" u="none" strike="noStrike" baseline="0" dirty="0">
                <a:latin typeface="HelveticaNeueLTPro-LtCn"/>
              </a:rPr>
              <a:t> </a:t>
            </a:r>
            <a:r>
              <a:rPr lang="en-US" sz="1800" b="0" i="0" u="none" strike="noStrike" baseline="0" dirty="0" err="1">
                <a:latin typeface="HelveticaNeueLTPro-LtCn"/>
              </a:rPr>
              <a:t>gruplarını</a:t>
            </a:r>
            <a:r>
              <a:rPr lang="en-US" sz="1800" b="0" i="0" u="none" strike="noStrike" baseline="0" dirty="0">
                <a:latin typeface="HelveticaNeueLTPro-LtCn"/>
              </a:rPr>
              <a:t> </a:t>
            </a:r>
            <a:r>
              <a:rPr lang="en-US" sz="1800" b="0" i="0" u="none" strike="noStrike" baseline="0" dirty="0" err="1">
                <a:latin typeface="HelveticaNeueLTPro-LtCn"/>
              </a:rPr>
              <a:t>düzenleyen</a:t>
            </a:r>
            <a:r>
              <a:rPr lang="en-US" sz="1800" b="0" i="0" u="none" strike="noStrike" baseline="0" dirty="0">
                <a:latin typeface="HelveticaNeueLTPro-LtCn"/>
              </a:rPr>
              <a:t> </a:t>
            </a:r>
            <a:r>
              <a:rPr lang="en-US" sz="1800" b="0" i="0" u="none" strike="noStrike" baseline="0" dirty="0" err="1">
                <a:latin typeface="HelveticaNeueLTPro-LtCn"/>
              </a:rPr>
              <a:t>bir</a:t>
            </a:r>
            <a:r>
              <a:rPr lang="en-US" sz="1800" b="0" i="0" u="none" strike="noStrike" baseline="0" dirty="0">
                <a:latin typeface="HelveticaNeueLTPro-LtCn"/>
              </a:rPr>
              <a:t> hat (150 </a:t>
            </a:r>
            <a:r>
              <a:rPr lang="en-US" sz="1800" b="0" i="0" u="none" strike="noStrike" baseline="0" dirty="0" err="1">
                <a:latin typeface="HelveticaNeueLTPro-LtCn"/>
              </a:rPr>
              <a:t>ila</a:t>
            </a:r>
            <a:r>
              <a:rPr lang="en-US" sz="1800" b="0" i="0" u="none" strike="noStrike" baseline="0" dirty="0">
                <a:latin typeface="HelveticaNeueLTPro-LtCn"/>
              </a:rPr>
              <a:t> 500 l/s </a:t>
            </a:r>
            <a:r>
              <a:rPr lang="en-US" sz="1800" b="0" i="0" u="none" strike="noStrike" baseline="0" dirty="0" err="1">
                <a:latin typeface="HelveticaNeueLTPro-LtCn"/>
              </a:rPr>
              <a:t>arasında</a:t>
            </a:r>
            <a:r>
              <a:rPr lang="en-US" sz="1800" b="0" i="0" u="none" strike="noStrike" baseline="0" dirty="0">
                <a:latin typeface="HelveticaNeueLTPro-LtCn"/>
              </a:rPr>
              <a:t> </a:t>
            </a:r>
            <a:r>
              <a:rPr lang="en-US" sz="1800" b="0" i="0" u="none" strike="noStrike" baseline="0" dirty="0" err="1">
                <a:latin typeface="HelveticaNeueLTPro-LtCn"/>
              </a:rPr>
              <a:t>akış</a:t>
            </a:r>
            <a:r>
              <a:rPr lang="en-US" sz="1800" b="0" i="0" u="none" strike="noStrike" baseline="0" dirty="0">
                <a:latin typeface="HelveticaNeueLTPro-LtCn"/>
              </a:rPr>
              <a:t> </a:t>
            </a:r>
            <a:r>
              <a:rPr lang="en-US" sz="1800" b="0" i="0" u="none" strike="noStrike" baseline="0" dirty="0" err="1">
                <a:latin typeface="HelveticaNeueLTPro-LtCn"/>
              </a:rPr>
              <a:t>hızları</a:t>
            </a:r>
            <a:r>
              <a:rPr lang="en-US" sz="1800" b="0" i="0" u="none" strike="noStrike" baseline="0" dirty="0">
                <a:latin typeface="HelveticaNeueLTPro-LtCn"/>
              </a:rPr>
              <a:t>)</a:t>
            </a:r>
            <a:endParaRPr lang="tr-TR" sz="1800" b="0" i="0" u="none" strike="noStrike" baseline="0" dirty="0">
              <a:latin typeface="HelveticaNeueLTPro-LtCn"/>
            </a:endParaRPr>
          </a:p>
          <a:p>
            <a:pPr marL="0" indent="0" algn="l">
              <a:buNone/>
            </a:pPr>
            <a:r>
              <a:rPr lang="en-US" sz="1800" b="0" i="0" u="none" strike="noStrike" baseline="0" dirty="0">
                <a:latin typeface="HelveticaNeueLTPro-LtCn"/>
              </a:rPr>
              <a:t>VE</a:t>
            </a:r>
            <a:endParaRPr lang="tr-TR" sz="1800" b="0" i="0" u="none" strike="noStrike" baseline="0" dirty="0">
              <a:latin typeface="HelveticaNeueLTPro-LtCn"/>
            </a:endParaRPr>
          </a:p>
          <a:p>
            <a:pPr marL="0" indent="0" algn="l">
              <a:buNone/>
            </a:pPr>
            <a:r>
              <a:rPr lang="en-US" sz="1800" b="0" i="0" u="none" strike="noStrike" baseline="0" dirty="0" err="1">
                <a:latin typeface="HelveticaNeueLTPro-LtCn"/>
              </a:rPr>
              <a:t>Emniyetli</a:t>
            </a:r>
            <a:r>
              <a:rPr lang="en-US" sz="1800" b="0" i="0" u="none" strike="noStrike" baseline="0" dirty="0">
                <a:latin typeface="HelveticaNeueLTPro-LtCn"/>
              </a:rPr>
              <a:t> </a:t>
            </a:r>
            <a:r>
              <a:rPr lang="en-US" sz="1800" b="0" i="0" u="none" strike="noStrike" baseline="0" dirty="0" err="1">
                <a:latin typeface="HelveticaNeueLTPro-LtCn"/>
              </a:rPr>
              <a:t>çalışma</a:t>
            </a:r>
            <a:r>
              <a:rPr lang="en-US" sz="1800" b="0" i="0" u="none" strike="noStrike" baseline="0" dirty="0">
                <a:latin typeface="HelveticaNeueLTPro-LtCn"/>
              </a:rPr>
              <a:t> ve </a:t>
            </a:r>
            <a:r>
              <a:rPr lang="en-US" sz="1800" b="0" i="0" u="none" strike="noStrike" baseline="0" dirty="0" err="1">
                <a:latin typeface="HelveticaNeueLTPro-LtCn"/>
              </a:rPr>
              <a:t>akış</a:t>
            </a:r>
            <a:r>
              <a:rPr lang="en-US" sz="1800" b="0" i="0" u="none" strike="noStrike" baseline="0" dirty="0">
                <a:latin typeface="HelveticaNeueLTPro-LtCn"/>
              </a:rPr>
              <a:t> </a:t>
            </a:r>
            <a:r>
              <a:rPr lang="en-US" sz="1800" b="0" i="0" u="none" strike="noStrike" baseline="0" dirty="0" err="1">
                <a:latin typeface="HelveticaNeueLTPro-LtCn"/>
              </a:rPr>
              <a:t>dengeleme</a:t>
            </a:r>
            <a:r>
              <a:rPr lang="en-US" sz="1800" b="0" i="0" u="none" strike="noStrike" baseline="0" dirty="0">
                <a:latin typeface="HelveticaNeueLTPro-LtCn"/>
              </a:rPr>
              <a:t> </a:t>
            </a:r>
            <a:r>
              <a:rPr lang="en-US" sz="1800" b="0" i="0" u="none" strike="noStrike" baseline="0" dirty="0" err="1">
                <a:latin typeface="HelveticaNeueLTPro-LtCn"/>
              </a:rPr>
              <a:t>için</a:t>
            </a:r>
            <a:r>
              <a:rPr lang="en-US" sz="1800" b="0" i="0" u="none" strike="noStrike" baseline="0" dirty="0">
                <a:latin typeface="HelveticaNeueLTPro-LtCn"/>
              </a:rPr>
              <a:t> </a:t>
            </a:r>
            <a:r>
              <a:rPr lang="en-US" sz="1800" b="0" i="0" u="none" strike="noStrike" baseline="0" dirty="0" err="1">
                <a:latin typeface="HelveticaNeueLTPro-LtCn"/>
              </a:rPr>
              <a:t>özel</a:t>
            </a:r>
            <a:r>
              <a:rPr lang="en-US" sz="1800" b="0" i="0" u="none" strike="noStrike" baseline="0" dirty="0">
                <a:latin typeface="HelveticaNeueLTPro-LtCn"/>
              </a:rPr>
              <a:t> </a:t>
            </a:r>
            <a:r>
              <a:rPr lang="en-US" sz="1800" b="0" i="0" u="none" strike="noStrike" baseline="0" dirty="0" err="1">
                <a:latin typeface="HelveticaNeueLTPro-LtCn"/>
              </a:rPr>
              <a:t>bir</a:t>
            </a:r>
            <a:r>
              <a:rPr lang="en-US" sz="1800" b="0" i="0" u="none" strike="noStrike" baseline="0" dirty="0">
                <a:latin typeface="HelveticaNeueLTPro-LtCn"/>
              </a:rPr>
              <a:t> </a:t>
            </a:r>
            <a:r>
              <a:rPr lang="en-US" sz="1800" b="0" i="0" u="none" strike="noStrike" baseline="0" dirty="0" err="1">
                <a:latin typeface="HelveticaNeueLTPro-LtCn"/>
              </a:rPr>
              <a:t>kontrol</a:t>
            </a:r>
            <a:r>
              <a:rPr lang="en-US" sz="1800" b="0" i="0" u="none" strike="noStrike" baseline="0" dirty="0">
                <a:latin typeface="HelveticaNeueLTPro-LtCn"/>
              </a:rPr>
              <a:t> </a:t>
            </a:r>
            <a:r>
              <a:rPr lang="en-US" sz="1800" b="0" i="0" u="none" strike="noStrike" baseline="0" dirty="0" err="1">
                <a:latin typeface="HelveticaNeueLTPro-LtCn"/>
              </a:rPr>
              <a:t>vanası</a:t>
            </a:r>
            <a:r>
              <a:rPr lang="en-US" sz="1800" b="0" i="0" u="none" strike="noStrike" baseline="0" dirty="0">
                <a:latin typeface="HelveticaNeueLTPro-LtCn"/>
              </a:rPr>
              <a:t> </a:t>
            </a:r>
            <a:r>
              <a:rPr lang="en-US" sz="1800" b="0" i="0" u="none" strike="noStrike" baseline="0" dirty="0" err="1">
                <a:latin typeface="HelveticaNeueLTPro-LtCn"/>
              </a:rPr>
              <a:t>içeren</a:t>
            </a:r>
            <a:r>
              <a:rPr lang="en-US" sz="1800" b="0" i="0" u="none" strike="noStrike" baseline="0" dirty="0">
                <a:latin typeface="HelveticaNeueLTPro-LtCn"/>
              </a:rPr>
              <a:t> </a:t>
            </a:r>
            <a:r>
              <a:rPr lang="en-US" sz="1800" b="0" i="0" u="none" strike="noStrike" baseline="0" dirty="0" err="1">
                <a:latin typeface="HelveticaNeueLTPro-LtCn"/>
              </a:rPr>
              <a:t>paralel</a:t>
            </a:r>
            <a:r>
              <a:rPr lang="en-US" sz="1800" b="0" i="0" u="none" strike="noStrike" baseline="0" dirty="0">
                <a:latin typeface="HelveticaNeueLTPro-LtCn"/>
              </a:rPr>
              <a:t> </a:t>
            </a:r>
            <a:r>
              <a:rPr lang="en-US" sz="1800" b="0" i="0" u="none" strike="noStrike" baseline="0" dirty="0" err="1">
                <a:latin typeface="HelveticaNeueLTPro-LtCn"/>
              </a:rPr>
              <a:t>bir</a:t>
            </a:r>
            <a:r>
              <a:rPr lang="en-US" sz="1800" b="0" i="0" u="none" strike="noStrike" baseline="0" dirty="0">
                <a:latin typeface="HelveticaNeueLTPro-LtCn"/>
              </a:rPr>
              <a:t> bypass </a:t>
            </a:r>
            <a:r>
              <a:rPr lang="en-US" sz="1800" b="0" i="0" u="none" strike="noStrike" baseline="0" dirty="0" err="1">
                <a:latin typeface="HelveticaNeueLTPro-LtCn"/>
              </a:rPr>
              <a:t>hattı.Üretim</a:t>
            </a:r>
            <a:r>
              <a:rPr lang="en-US" sz="1800" b="0" i="0" u="none" strike="noStrike" baseline="0" dirty="0">
                <a:latin typeface="HelveticaNeueLTPro-LtCn"/>
              </a:rPr>
              <a:t> </a:t>
            </a:r>
            <a:r>
              <a:rPr lang="en-US" sz="1800" b="0" i="0" u="none" strike="noStrike" baseline="0" dirty="0" err="1">
                <a:latin typeface="HelveticaNeueLTPro-LtCn"/>
              </a:rPr>
              <a:t>ünitelerinin</a:t>
            </a:r>
            <a:r>
              <a:rPr lang="en-US" sz="1800" b="0" i="0" u="none" strike="noStrike" baseline="0" dirty="0">
                <a:latin typeface="HelveticaNeueLTPro-LtCn"/>
              </a:rPr>
              <a:t> “hat </a:t>
            </a:r>
            <a:r>
              <a:rPr lang="en-US" sz="1800" b="0" i="0" u="none" strike="noStrike" baseline="0" dirty="0" err="1">
                <a:latin typeface="HelveticaNeueLTPro-LtCn"/>
              </a:rPr>
              <a:t>içi</a:t>
            </a:r>
            <a:r>
              <a:rPr lang="en-US" sz="1800" b="0" i="0" u="none" strike="noStrike" baseline="0" dirty="0">
                <a:latin typeface="HelveticaNeueLTPro-LtCn"/>
              </a:rPr>
              <a:t>” </a:t>
            </a:r>
            <a:r>
              <a:rPr lang="en-US" sz="1800" b="0" i="0" u="none" strike="noStrike" baseline="0" dirty="0" err="1">
                <a:latin typeface="HelveticaNeueLTPro-LtCn"/>
              </a:rPr>
              <a:t>kurulumuna</a:t>
            </a:r>
            <a:r>
              <a:rPr lang="en-US" sz="1800" b="0" i="0" u="none" strike="noStrike" baseline="0" dirty="0">
                <a:latin typeface="HelveticaNeueLTPro-LtCn"/>
              </a:rPr>
              <a:t> </a:t>
            </a:r>
            <a:r>
              <a:rPr lang="en-US" sz="1800" b="0" i="0" u="none" strike="noStrike" baseline="0" dirty="0" err="1">
                <a:latin typeface="HelveticaNeueLTPro-LtCn"/>
              </a:rPr>
              <a:t>özellikle</a:t>
            </a:r>
            <a:r>
              <a:rPr lang="en-US" sz="1800" b="0" i="0" u="none" strike="noStrike" baseline="0" dirty="0">
                <a:latin typeface="HelveticaNeueLTPro-LtCn"/>
              </a:rPr>
              <a:t> </a:t>
            </a:r>
            <a:r>
              <a:rPr lang="en-US" sz="1800" b="0" i="0" u="none" strike="noStrike" baseline="0" dirty="0" err="1">
                <a:latin typeface="HelveticaNeueLTPro-LtCn"/>
              </a:rPr>
              <a:t>dikkat</a:t>
            </a:r>
            <a:r>
              <a:rPr lang="en-US" sz="1800" b="0" i="0" u="none" strike="noStrike" baseline="0" dirty="0">
                <a:latin typeface="HelveticaNeueLTPro-LtCn"/>
              </a:rPr>
              <a:t> </a:t>
            </a:r>
            <a:r>
              <a:rPr lang="en-US" sz="1800" b="0" i="0" u="none" strike="noStrike" baseline="0" dirty="0" err="1">
                <a:latin typeface="HelveticaNeueLTPro-LtCn"/>
              </a:rPr>
              <a:t>edilmiştir</a:t>
            </a:r>
            <a:r>
              <a:rPr lang="en-US" sz="1800" b="0" i="0" u="none" strike="noStrike" baseline="0" dirty="0">
                <a:latin typeface="HelveticaNeueLTPro-LtCn"/>
              </a:rPr>
              <a:t>, </a:t>
            </a:r>
            <a:r>
              <a:rPr lang="en-US" sz="1800" b="0" i="0" u="none" strike="noStrike" baseline="0" dirty="0" err="1">
                <a:latin typeface="HelveticaNeueLTPro-LtCn"/>
              </a:rPr>
              <a:t>bu</a:t>
            </a:r>
            <a:r>
              <a:rPr lang="en-US" sz="1800" b="0" i="0" u="none" strike="noStrike" baseline="0" dirty="0">
                <a:latin typeface="HelveticaNeueLTPro-LtCn"/>
              </a:rPr>
              <a:t> da </a:t>
            </a:r>
            <a:r>
              <a:rPr lang="en-US" sz="1800" b="0" i="0" u="none" strike="noStrike" baseline="0" dirty="0" err="1">
                <a:latin typeface="HelveticaNeueLTPro-LtCn"/>
              </a:rPr>
              <a:t>önceden</a:t>
            </a:r>
            <a:r>
              <a:rPr lang="en-US" sz="1800" b="0" i="0" u="none" strike="noStrike" baseline="0" dirty="0">
                <a:latin typeface="HelveticaNeueLTPro-LtCn"/>
              </a:rPr>
              <a:t> </a:t>
            </a:r>
            <a:r>
              <a:rPr lang="en-US" sz="1800" b="0" i="0" u="none" strike="noStrike" baseline="0" dirty="0" err="1">
                <a:latin typeface="HelveticaNeueLTPro-LtCn"/>
              </a:rPr>
              <a:t>mevcut</a:t>
            </a:r>
            <a:r>
              <a:rPr lang="en-US" sz="1800" b="0" i="0" u="none" strike="noStrike" baseline="0" dirty="0">
                <a:latin typeface="HelveticaNeueLTPro-LtCn"/>
              </a:rPr>
              <a:t> </a:t>
            </a:r>
            <a:r>
              <a:rPr lang="en-US" sz="1800" b="0" i="0" u="none" strike="noStrike" baseline="0" dirty="0" err="1">
                <a:latin typeface="HelveticaNeueLTPro-LtCn"/>
              </a:rPr>
              <a:t>olanlar</a:t>
            </a:r>
            <a:r>
              <a:rPr lang="en-US" sz="1800" b="0" i="0" u="none" strike="noStrike" baseline="0" dirty="0">
                <a:latin typeface="HelveticaNeueLTPro-LtCn"/>
              </a:rPr>
              <a:t> da </a:t>
            </a:r>
            <a:r>
              <a:rPr lang="en-US" sz="1800" b="0" i="0" u="none" strike="noStrike" baseline="0" dirty="0" err="1">
                <a:latin typeface="HelveticaNeueLTPro-LtCn"/>
              </a:rPr>
              <a:t>dahil</a:t>
            </a:r>
            <a:r>
              <a:rPr lang="en-US" sz="1800" b="0" i="0" u="none" strike="noStrike" baseline="0" dirty="0">
                <a:latin typeface="HelveticaNeueLTPro-LtCn"/>
              </a:rPr>
              <a:t> </a:t>
            </a:r>
            <a:r>
              <a:rPr lang="en-US" sz="1800" b="0" i="0" u="none" strike="noStrike" baseline="0" dirty="0" err="1">
                <a:latin typeface="HelveticaNeueLTPro-LtCn"/>
              </a:rPr>
              <a:t>olmak</a:t>
            </a:r>
            <a:r>
              <a:rPr lang="en-US" sz="1800" b="0" i="0" u="none" strike="noStrike" baseline="0" dirty="0">
                <a:latin typeface="HelveticaNeueLTPro-LtCn"/>
              </a:rPr>
              <a:t> </a:t>
            </a:r>
            <a:r>
              <a:rPr lang="en-US" sz="1800" b="0" i="0" u="none" strike="noStrike" baseline="0" dirty="0" err="1">
                <a:latin typeface="HelveticaNeueLTPro-LtCn"/>
              </a:rPr>
              <a:t>üzere</a:t>
            </a:r>
            <a:r>
              <a:rPr lang="en-US" sz="1800" b="0" i="0" u="none" strike="noStrike" baseline="0" dirty="0">
                <a:latin typeface="HelveticaNeueLTPro-LtCn"/>
              </a:rPr>
              <a:t> </a:t>
            </a:r>
            <a:r>
              <a:rPr lang="en-US" sz="1800" b="0" i="0" u="none" strike="noStrike" baseline="0" dirty="0" err="1">
                <a:latin typeface="HelveticaNeueLTPro-LtCn"/>
              </a:rPr>
              <a:t>düz</a:t>
            </a:r>
            <a:r>
              <a:rPr lang="en-US" sz="1800" b="0" i="0" u="none" strike="noStrike" baseline="0" dirty="0">
                <a:latin typeface="HelveticaNeueLTPro-LtCn"/>
              </a:rPr>
              <a:t> </a:t>
            </a:r>
            <a:r>
              <a:rPr lang="en-US" sz="1800" b="0" i="0" u="none" strike="noStrike" baseline="0" dirty="0" err="1">
                <a:latin typeface="HelveticaNeueLTPro-LtCn"/>
              </a:rPr>
              <a:t>boru</a:t>
            </a:r>
            <a:r>
              <a:rPr lang="en-US" sz="1800" b="0" i="0" u="none" strike="noStrike" baseline="0" dirty="0">
                <a:latin typeface="HelveticaNeueLTPro-LtCn"/>
              </a:rPr>
              <a:t> </a:t>
            </a:r>
            <a:r>
              <a:rPr lang="en-US" sz="1800" b="0" i="0" u="none" strike="noStrike" baseline="0" dirty="0" err="1">
                <a:latin typeface="HelveticaNeueLTPro-LtCn"/>
              </a:rPr>
              <a:t>bölümlerine</a:t>
            </a:r>
            <a:r>
              <a:rPr lang="en-US" sz="1800" b="0" i="0" u="none" strike="noStrike" baseline="0" dirty="0">
                <a:latin typeface="HelveticaNeueLTPro-LtCn"/>
              </a:rPr>
              <a:t> </a:t>
            </a:r>
            <a:r>
              <a:rPr lang="en-US" sz="1800" b="0" i="0" u="none" strike="noStrike" baseline="0" dirty="0" err="1">
                <a:latin typeface="HelveticaNeueLTPro-LtCn"/>
              </a:rPr>
              <a:t>kurulumlarına</a:t>
            </a:r>
            <a:r>
              <a:rPr lang="en-US" sz="1800" b="0" i="0" u="none" strike="noStrike" baseline="0" dirty="0">
                <a:latin typeface="HelveticaNeueLTPro-LtCn"/>
              </a:rPr>
              <a:t> </a:t>
            </a:r>
            <a:r>
              <a:rPr lang="en-US" sz="1800" b="0" i="0" u="none" strike="noStrike" baseline="0" dirty="0" err="1">
                <a:latin typeface="HelveticaNeueLTPro-LtCn"/>
              </a:rPr>
              <a:t>izin</a:t>
            </a:r>
            <a:r>
              <a:rPr lang="en-US" sz="1800" b="0" i="0" u="none" strike="noStrike" baseline="0" dirty="0">
                <a:latin typeface="HelveticaNeueLTPro-LtCn"/>
              </a:rPr>
              <a:t> </a:t>
            </a:r>
            <a:r>
              <a:rPr lang="en-US" sz="1800" b="0" i="0" u="none" strike="noStrike" baseline="0" dirty="0" err="1">
                <a:latin typeface="HelveticaNeueLTPro-LtCn"/>
              </a:rPr>
              <a:t>verir</a:t>
            </a:r>
            <a:r>
              <a:rPr lang="en-US" sz="1800" b="0" i="0" u="none" strike="noStrike" baseline="0" dirty="0">
                <a:latin typeface="HelveticaNeueLTPro-LtCn"/>
              </a:rPr>
              <a:t>.</a:t>
            </a:r>
            <a:endParaRPr lang="it-IT" dirty="0"/>
          </a:p>
        </p:txBody>
      </p:sp>
      <p:pic>
        <p:nvPicPr>
          <p:cNvPr id="8" name="Immagine 18">
            <a:extLst>
              <a:ext uri="{FF2B5EF4-FFF2-40B4-BE49-F238E27FC236}">
                <a16:creationId xmlns:a16="http://schemas.microsoft.com/office/drawing/2014/main" id="{E0637CDF-C320-6684-F387-0D97FF29956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9668" y="420922"/>
            <a:ext cx="2193757" cy="1875851"/>
          </a:xfrm>
          <a:prstGeom prst="rect">
            <a:avLst/>
          </a:prstGeom>
          <a:noFill/>
          <a:ln>
            <a:noFill/>
          </a:ln>
        </p:spPr>
      </p:pic>
      <p:pic>
        <p:nvPicPr>
          <p:cNvPr id="9" name="Immagine 19" descr="Immagine che contiene Blu elettrico, arma, blu&#10;&#10;Descrizione generata automaticamente">
            <a:extLst>
              <a:ext uri="{FF2B5EF4-FFF2-40B4-BE49-F238E27FC236}">
                <a16:creationId xmlns:a16="http://schemas.microsoft.com/office/drawing/2014/main" id="{057D3D46-1348-5124-AD8C-DB979345C1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7588" y="416076"/>
            <a:ext cx="3041448" cy="1875851"/>
          </a:xfrm>
          <a:prstGeom prst="rect">
            <a:avLst/>
          </a:prstGeom>
        </p:spPr>
      </p:pic>
      <p:sp>
        <p:nvSpPr>
          <p:cNvPr id="10" name="Casella di testo 1">
            <a:extLst>
              <a:ext uri="{FF2B5EF4-FFF2-40B4-BE49-F238E27FC236}">
                <a16:creationId xmlns:a16="http://schemas.microsoft.com/office/drawing/2014/main" id="{DF14F579-21A4-42E3-BCB4-D24B7EC960E0}"/>
              </a:ext>
            </a:extLst>
          </p:cNvPr>
          <p:cNvSpPr txBox="1"/>
          <p:nvPr/>
        </p:nvSpPr>
        <p:spPr>
          <a:xfrm>
            <a:off x="5900738" y="6421170"/>
            <a:ext cx="4087574" cy="1384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1000"/>
              </a:spcAft>
            </a:pPr>
            <a:r>
              <a:rPr lang="it-IT" sz="900" i="1" kern="100" dirty="0">
                <a:solidFill>
                  <a:srgbClr val="0E2841"/>
                </a:solidFill>
                <a:latin typeface="Arial" panose="020B0604020202020204" pitchFamily="34" charset="0"/>
                <a:ea typeface="Aptos" panose="020B0004020202020204" pitchFamily="34" charset="0"/>
                <a:cs typeface="Times New Roman" panose="02020603050405020304" pitchFamily="18" charset="0"/>
              </a:rPr>
              <a:t>FR Station with TK production group</a:t>
            </a:r>
            <a:endParaRPr lang="it-IT" sz="900" i="1" kern="100" dirty="0">
              <a:solidFill>
                <a:srgbClr val="0E2841"/>
              </a:solidFill>
              <a:effectLst/>
              <a:latin typeface="Arial" panose="020B0604020202020204" pitchFamily="34" charset="0"/>
              <a:ea typeface="Aptos" panose="020B0004020202020204" pitchFamily="34" charset="0"/>
              <a:cs typeface="Times New Roman" panose="02020603050405020304" pitchFamily="18" charset="0"/>
            </a:endParaRPr>
          </a:p>
        </p:txBody>
      </p:sp>
      <p:sp>
        <p:nvSpPr>
          <p:cNvPr id="11" name="Casella di testo 1">
            <a:extLst>
              <a:ext uri="{FF2B5EF4-FFF2-40B4-BE49-F238E27FC236}">
                <a16:creationId xmlns:a16="http://schemas.microsoft.com/office/drawing/2014/main" id="{C08A0A79-3BC8-1BCA-E2DB-EDDA0010C75E}"/>
              </a:ext>
            </a:extLst>
          </p:cNvPr>
          <p:cNvSpPr txBox="1"/>
          <p:nvPr/>
        </p:nvSpPr>
        <p:spPr>
          <a:xfrm>
            <a:off x="5900738" y="3464799"/>
            <a:ext cx="2193757" cy="1384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1000"/>
              </a:spcAft>
            </a:pPr>
            <a:r>
              <a:rPr lang="it-IT" sz="900" i="1" kern="100" dirty="0">
                <a:solidFill>
                  <a:srgbClr val="0E2841"/>
                </a:solidFill>
                <a:latin typeface="Arial" panose="020B0604020202020204" pitchFamily="34" charset="0"/>
                <a:ea typeface="Aptos" panose="020B0004020202020204" pitchFamily="34" charset="0"/>
                <a:cs typeface="Times New Roman" panose="02020603050405020304" pitchFamily="18" charset="0"/>
              </a:rPr>
              <a:t>TN production group</a:t>
            </a:r>
            <a:endParaRPr lang="it-IT" sz="900" i="1" kern="100" dirty="0">
              <a:solidFill>
                <a:srgbClr val="0E2841"/>
              </a:solidFill>
              <a:effectLst/>
              <a:latin typeface="Arial" panose="020B0604020202020204" pitchFamily="34" charset="0"/>
              <a:ea typeface="Aptos" panose="020B0004020202020204" pitchFamily="34" charset="0"/>
              <a:cs typeface="Times New Roman" panose="02020603050405020304" pitchFamily="18" charset="0"/>
            </a:endParaRPr>
          </a:p>
        </p:txBody>
      </p:sp>
      <p:sp>
        <p:nvSpPr>
          <p:cNvPr id="12" name="Casella di testo 1">
            <a:extLst>
              <a:ext uri="{FF2B5EF4-FFF2-40B4-BE49-F238E27FC236}">
                <a16:creationId xmlns:a16="http://schemas.microsoft.com/office/drawing/2014/main" id="{36268E9A-C2AE-F504-4AE7-C0C2B1A19E65}"/>
              </a:ext>
            </a:extLst>
          </p:cNvPr>
          <p:cNvSpPr txBox="1"/>
          <p:nvPr/>
        </p:nvSpPr>
        <p:spPr>
          <a:xfrm>
            <a:off x="8406691" y="3432825"/>
            <a:ext cx="2193757" cy="1384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1000"/>
              </a:spcAft>
            </a:pPr>
            <a:r>
              <a:rPr lang="it-IT" sz="900" i="1" kern="100" dirty="0">
                <a:solidFill>
                  <a:srgbClr val="0E2841"/>
                </a:solidFill>
                <a:latin typeface="Arial" panose="020B0604020202020204" pitchFamily="34" charset="0"/>
                <a:ea typeface="Aptos" panose="020B0004020202020204" pitchFamily="34" charset="0"/>
                <a:cs typeface="Times New Roman" panose="02020603050405020304" pitchFamily="18" charset="0"/>
              </a:rPr>
              <a:t>TK production group</a:t>
            </a:r>
            <a:endParaRPr lang="it-IT" sz="900" i="1" kern="100" dirty="0">
              <a:solidFill>
                <a:srgbClr val="0E2841"/>
              </a:solidFill>
              <a:effectLst/>
              <a:latin typeface="Arial" panose="020B0604020202020204" pitchFamily="34" charset="0"/>
              <a:ea typeface="Aptos" panose="020B0004020202020204" pitchFamily="34" charset="0"/>
              <a:cs typeface="Times New Roman" panose="02020603050405020304" pitchFamily="18" charset="0"/>
            </a:endParaRPr>
          </a:p>
        </p:txBody>
      </p:sp>
      <p:pic>
        <p:nvPicPr>
          <p:cNvPr id="13" name="Immagine 27">
            <a:extLst>
              <a:ext uri="{FF2B5EF4-FFF2-40B4-BE49-F238E27FC236}">
                <a16:creationId xmlns:a16="http://schemas.microsoft.com/office/drawing/2014/main" id="{26FEE006-1E82-9242-9533-5AF8981DED51}"/>
              </a:ext>
            </a:extLst>
          </p:cNvPr>
          <p:cNvPicPr>
            <a:picLocks noChangeAspect="1"/>
          </p:cNvPicPr>
          <p:nvPr/>
        </p:nvPicPr>
        <p:blipFill>
          <a:blip r:embed="rId7"/>
          <a:stretch>
            <a:fillRect/>
          </a:stretch>
        </p:blipFill>
        <p:spPr>
          <a:xfrm>
            <a:off x="5849668" y="2530454"/>
            <a:ext cx="5659368" cy="2703399"/>
          </a:xfrm>
          <a:prstGeom prst="rect">
            <a:avLst/>
          </a:prstGeom>
        </p:spPr>
      </p:pic>
    </p:spTree>
    <p:extLst>
      <p:ext uri="{BB962C8B-B14F-4D97-AF65-F5344CB8AC3E}">
        <p14:creationId xmlns:p14="http://schemas.microsoft.com/office/powerpoint/2010/main" val="1205576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İçerik Yer Tutucusu 2">
            <a:extLst>
              <a:ext uri="{FF2B5EF4-FFF2-40B4-BE49-F238E27FC236}">
                <a16:creationId xmlns:a16="http://schemas.microsoft.com/office/drawing/2014/main" id="{9D1A2703-BE8B-5C38-7810-F2D444F02647}"/>
              </a:ext>
            </a:extLst>
          </p:cNvPr>
          <p:cNvSpPr>
            <a:spLocks noGrp="1"/>
          </p:cNvSpPr>
          <p:nvPr>
            <p:ph idx="1"/>
          </p:nvPr>
        </p:nvSpPr>
        <p:spPr/>
        <p:txBody>
          <a:bodyPr>
            <a:normAutofit/>
          </a:bodyPr>
          <a:lstStyle/>
          <a:p>
            <a:r>
              <a:rPr lang="tr-TR" sz="2000" dirty="0">
                <a:solidFill>
                  <a:srgbClr val="202124"/>
                </a:solidFill>
                <a:latin typeface="arial" panose="020B0604020202020204" pitchFamily="34" charset="0"/>
              </a:rPr>
              <a:t>8/5/2014 tarihli ve 28894 sayılı Resmi </a:t>
            </a:r>
            <a:r>
              <a:rPr lang="tr-TR" sz="2000" dirty="0" err="1">
                <a:solidFill>
                  <a:srgbClr val="202124"/>
                </a:solidFill>
                <a:latin typeface="arial" panose="020B0604020202020204" pitchFamily="34" charset="0"/>
              </a:rPr>
              <a:t>Gazete'de</a:t>
            </a:r>
            <a:r>
              <a:rPr lang="tr-TR" sz="2000" dirty="0">
                <a:solidFill>
                  <a:srgbClr val="202124"/>
                </a:solidFill>
                <a:latin typeface="arial" panose="020B0604020202020204" pitchFamily="34" charset="0"/>
              </a:rPr>
              <a:t> yayımlanan İçme Suyu Temin ve Dağıtım Sistemlerindeki Su Kayıplarının Kontrolü Yönetmeliği gereğince, büyükşehir ve il belediyeleri su kayıplarını 2023 yılına kadar en fazla %30, 2028 yılına kadar ise en fazla %25 düzeyine; diğer belediyeler su kayıplarını 2023 yılına kadar en fazla %35, 2028 yılına kadar en fazla %30, 2033 yılına kadar ise en fazla %25 düzeyine indirmekle yükümlüdürler.</a:t>
            </a:r>
          </a:p>
          <a:p>
            <a:r>
              <a:rPr lang="tr-TR" sz="2000" b="0" i="0" dirty="0">
                <a:solidFill>
                  <a:srgbClr val="202124"/>
                </a:solidFill>
                <a:effectLst/>
                <a:latin typeface="arial" panose="020B0604020202020204" pitchFamily="34" charset="0"/>
              </a:rPr>
              <a:t>Kayıp-kaçak oranı Türkiye ortalaması </a:t>
            </a:r>
            <a:r>
              <a:rPr lang="tr-TR" sz="2000" b="1" i="0" dirty="0">
                <a:solidFill>
                  <a:srgbClr val="202124"/>
                </a:solidFill>
                <a:effectLst/>
                <a:latin typeface="arial" panose="020B0604020202020204" pitchFamily="34" charset="0"/>
              </a:rPr>
              <a:t>yüzde 50</a:t>
            </a:r>
            <a:r>
              <a:rPr lang="tr-TR" sz="2000" b="0" i="0" dirty="0">
                <a:solidFill>
                  <a:srgbClr val="202124"/>
                </a:solidFill>
                <a:effectLst/>
                <a:latin typeface="arial" panose="020B0604020202020204" pitchFamily="34" charset="0"/>
              </a:rPr>
              <a:t> iken, bazı illerimizde %20 </a:t>
            </a:r>
            <a:r>
              <a:rPr lang="tr-TR" sz="2000" b="0" i="0" dirty="0" err="1">
                <a:solidFill>
                  <a:srgbClr val="202124"/>
                </a:solidFill>
                <a:effectLst/>
                <a:latin typeface="arial" panose="020B0604020202020204" pitchFamily="34" charset="0"/>
              </a:rPr>
              <a:t>lere</a:t>
            </a:r>
            <a:r>
              <a:rPr lang="tr-TR" sz="2000" b="0" i="0" dirty="0">
                <a:solidFill>
                  <a:srgbClr val="202124"/>
                </a:solidFill>
                <a:effectLst/>
                <a:latin typeface="arial" panose="020B0604020202020204" pitchFamily="34" charset="0"/>
              </a:rPr>
              <a:t> kadar düşerken bazı illerimizde yüzde 70 </a:t>
            </a:r>
            <a:r>
              <a:rPr lang="tr-TR" sz="2000" b="0" i="0" dirty="0" err="1">
                <a:solidFill>
                  <a:srgbClr val="202124"/>
                </a:solidFill>
                <a:effectLst/>
                <a:latin typeface="arial" panose="020B0604020202020204" pitchFamily="34" charset="0"/>
              </a:rPr>
              <a:t>lere</a:t>
            </a:r>
            <a:r>
              <a:rPr lang="tr-TR" sz="2000" b="0" i="0" dirty="0">
                <a:solidFill>
                  <a:srgbClr val="202124"/>
                </a:solidFill>
                <a:effectLst/>
                <a:latin typeface="arial" panose="020B0604020202020204" pitchFamily="34" charset="0"/>
              </a:rPr>
              <a:t> kadar çıkmaktadır.</a:t>
            </a:r>
          </a:p>
          <a:p>
            <a:endParaRPr lang="tr-TR" sz="2000" dirty="0"/>
          </a:p>
          <a:p>
            <a:endParaRPr lang="tr-TR" sz="2000" dirty="0"/>
          </a:p>
        </p:txBody>
      </p:sp>
      <p:pic>
        <p:nvPicPr>
          <p:cNvPr id="9" name="Resim 8">
            <a:extLst>
              <a:ext uri="{FF2B5EF4-FFF2-40B4-BE49-F238E27FC236}">
                <a16:creationId xmlns:a16="http://schemas.microsoft.com/office/drawing/2014/main" id="{E58D0D82-B2A6-9E98-977D-0DE5BD9FF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Tree>
    <p:extLst>
      <p:ext uri="{BB962C8B-B14F-4D97-AF65-F5344CB8AC3E}">
        <p14:creationId xmlns:p14="http://schemas.microsoft.com/office/powerpoint/2010/main" val="3410659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24363-3E10-A6FC-B978-BC5C476A0AD9}"/>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E75EAB5E-1E24-D718-768C-DA7826712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A134A5DE-DD93-17CA-9DEC-CDD3B33EBA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BB06AE68-539C-D643-F1B6-EA47DEA72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3" name="Segnaposto contenuto 2">
            <a:extLst>
              <a:ext uri="{FF2B5EF4-FFF2-40B4-BE49-F238E27FC236}">
                <a16:creationId xmlns:a16="http://schemas.microsoft.com/office/drawing/2014/main" id="{775A5283-849B-48FD-EDFB-7825991D9A64}"/>
              </a:ext>
            </a:extLst>
          </p:cNvPr>
          <p:cNvSpPr>
            <a:spLocks noGrp="1"/>
          </p:cNvSpPr>
          <p:nvPr>
            <p:ph idx="1"/>
          </p:nvPr>
        </p:nvSpPr>
        <p:spPr>
          <a:xfrm>
            <a:off x="927875" y="1459321"/>
            <a:ext cx="9452951" cy="587270"/>
          </a:xfrm>
        </p:spPr>
        <p:txBody>
          <a:bodyPr>
            <a:normAutofit fontScale="92500" lnSpcReduction="10000"/>
          </a:bodyPr>
          <a:lstStyle/>
          <a:p>
            <a:pPr marL="0" indent="0" algn="l">
              <a:buNone/>
            </a:pP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FR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İstasyonu</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esnektir</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ve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yüksek</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akış</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hızları</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için</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paralel</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olarak</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birden</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fazla</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üretim</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ünitesi</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ile</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çeşitli</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konfigürasyonlarda</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tasarlanabilir</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Şekil</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B)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veya</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yüksek</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basınçlar</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için</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seri</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olarak</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2000" b="0" i="0" u="none" strike="noStrike" baseline="0" dirty="0" err="1">
                <a:latin typeface="Calibri" panose="020F0502020204030204" pitchFamily="34" charset="0"/>
                <a:ea typeface="Calibri" panose="020F0502020204030204" pitchFamily="34" charset="0"/>
                <a:cs typeface="Calibri" panose="020F0502020204030204" pitchFamily="34" charset="0"/>
              </a:rPr>
              <a:t>Şekil</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C).</a:t>
            </a:r>
            <a:endParaRPr lang="it-IT" sz="3600" dirty="0"/>
          </a:p>
        </p:txBody>
      </p:sp>
      <p:pic>
        <p:nvPicPr>
          <p:cNvPr id="6" name="Immagine 14">
            <a:extLst>
              <a:ext uri="{FF2B5EF4-FFF2-40B4-BE49-F238E27FC236}">
                <a16:creationId xmlns:a16="http://schemas.microsoft.com/office/drawing/2014/main" id="{6FEA7619-A5F8-DD67-3582-06B1A0D51A5C}"/>
              </a:ext>
            </a:extLst>
          </p:cNvPr>
          <p:cNvPicPr>
            <a:picLocks noChangeAspect="1"/>
          </p:cNvPicPr>
          <p:nvPr/>
        </p:nvPicPr>
        <p:blipFill>
          <a:blip r:embed="rId5"/>
          <a:stretch>
            <a:fillRect/>
          </a:stretch>
        </p:blipFill>
        <p:spPr>
          <a:xfrm>
            <a:off x="830574" y="2507075"/>
            <a:ext cx="10147926" cy="2935692"/>
          </a:xfrm>
          <a:prstGeom prst="rect">
            <a:avLst/>
          </a:prstGeom>
        </p:spPr>
      </p:pic>
    </p:spTree>
    <p:extLst>
      <p:ext uri="{BB962C8B-B14F-4D97-AF65-F5344CB8AC3E}">
        <p14:creationId xmlns:p14="http://schemas.microsoft.com/office/powerpoint/2010/main" val="3322207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CE29-1E6F-5DC7-6543-1C2EDDF8629F}"/>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8D7E65F3-1C8D-13BF-C7E7-93D14E945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08938896-3869-FDCB-4F97-C996D19020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3C5E5A32-8340-02F7-6CD6-84E733AC6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3" name="Segnaposto contenuto 2">
            <a:extLst>
              <a:ext uri="{FF2B5EF4-FFF2-40B4-BE49-F238E27FC236}">
                <a16:creationId xmlns:a16="http://schemas.microsoft.com/office/drawing/2014/main" id="{7183C0DE-2C91-A9F8-E443-FFD6C501D717}"/>
              </a:ext>
            </a:extLst>
          </p:cNvPr>
          <p:cNvSpPr>
            <a:spLocks noGrp="1"/>
          </p:cNvSpPr>
          <p:nvPr>
            <p:ph idx="1"/>
          </p:nvPr>
        </p:nvSpPr>
        <p:spPr>
          <a:xfrm>
            <a:off x="727787" y="1453062"/>
            <a:ext cx="7663605" cy="1248828"/>
          </a:xfrm>
        </p:spPr>
        <p:txBody>
          <a:bodyPr>
            <a:noAutofit/>
          </a:bodyPr>
          <a:lstStyle/>
          <a:p>
            <a:pPr marL="0" indent="0" algn="just">
              <a:buNone/>
            </a:pP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TN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grupları</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FR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ailesinin</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küçükleridir</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ancak</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performansları</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son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derece</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ilginç</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olduğu</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için</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sadece</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boyut</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olarak</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küçüktürler</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tr-TR" sz="14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Hem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sıralı</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hem de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ofsetli</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olmak</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üzere</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çoklu</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boru</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konfigürasyonlarına</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uyarlanabilecek</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şekilde</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tasarlanmışlardır</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ve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jeneratörü</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yerleşik</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bir</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tabana</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yerleştirebilir</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veya</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belirli</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bir</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çerçeveye</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400" b="0" i="0" u="none" strike="noStrike" baseline="0" dirty="0" err="1">
                <a:latin typeface="Calibri" panose="020F0502020204030204" pitchFamily="34" charset="0"/>
                <a:ea typeface="Calibri" panose="020F0502020204030204" pitchFamily="34" charset="0"/>
                <a:cs typeface="Calibri" panose="020F0502020204030204" pitchFamily="34" charset="0"/>
              </a:rPr>
              <a:t>uyarlanabilirler</a:t>
            </a:r>
            <a:r>
              <a:rPr lang="en-US" sz="14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Immagine 6">
            <a:extLst>
              <a:ext uri="{FF2B5EF4-FFF2-40B4-BE49-F238E27FC236}">
                <a16:creationId xmlns:a16="http://schemas.microsoft.com/office/drawing/2014/main" id="{D58F8BEA-0DB8-2739-EA56-3E3B2FE1751A}"/>
              </a:ext>
            </a:extLst>
          </p:cNvPr>
          <p:cNvPicPr>
            <a:picLocks noChangeAspect="1"/>
          </p:cNvPicPr>
          <p:nvPr/>
        </p:nvPicPr>
        <p:blipFill>
          <a:blip r:embed="rId5"/>
          <a:stretch>
            <a:fillRect/>
          </a:stretch>
        </p:blipFill>
        <p:spPr>
          <a:xfrm>
            <a:off x="1278294" y="2771192"/>
            <a:ext cx="4158841" cy="2639812"/>
          </a:xfrm>
          <a:prstGeom prst="rect">
            <a:avLst/>
          </a:prstGeom>
        </p:spPr>
      </p:pic>
      <p:pic>
        <p:nvPicPr>
          <p:cNvPr id="7" name="Immagine 10">
            <a:extLst>
              <a:ext uri="{FF2B5EF4-FFF2-40B4-BE49-F238E27FC236}">
                <a16:creationId xmlns:a16="http://schemas.microsoft.com/office/drawing/2014/main" id="{D96291E9-5B9A-B857-1DB4-C60A98F41BF3}"/>
              </a:ext>
            </a:extLst>
          </p:cNvPr>
          <p:cNvPicPr>
            <a:picLocks noChangeAspect="1"/>
          </p:cNvPicPr>
          <p:nvPr/>
        </p:nvPicPr>
        <p:blipFill>
          <a:blip r:embed="rId6"/>
          <a:stretch>
            <a:fillRect/>
          </a:stretch>
        </p:blipFill>
        <p:spPr>
          <a:xfrm>
            <a:off x="5725318" y="3079136"/>
            <a:ext cx="5929166" cy="2394659"/>
          </a:xfrm>
          <a:prstGeom prst="rect">
            <a:avLst/>
          </a:prstGeom>
        </p:spPr>
      </p:pic>
      <p:pic>
        <p:nvPicPr>
          <p:cNvPr id="8" name="Immagine 14">
            <a:extLst>
              <a:ext uri="{FF2B5EF4-FFF2-40B4-BE49-F238E27FC236}">
                <a16:creationId xmlns:a16="http://schemas.microsoft.com/office/drawing/2014/main" id="{E1AADFB0-57A8-869F-2408-50C0B52B0EBA}"/>
              </a:ext>
            </a:extLst>
          </p:cNvPr>
          <p:cNvPicPr>
            <a:picLocks noChangeAspect="1"/>
          </p:cNvPicPr>
          <p:nvPr/>
        </p:nvPicPr>
        <p:blipFill>
          <a:blip r:embed="rId7"/>
          <a:stretch>
            <a:fillRect/>
          </a:stretch>
        </p:blipFill>
        <p:spPr>
          <a:xfrm>
            <a:off x="8501941" y="152514"/>
            <a:ext cx="3035004" cy="2823838"/>
          </a:xfrm>
          <a:prstGeom prst="rect">
            <a:avLst/>
          </a:prstGeom>
        </p:spPr>
      </p:pic>
    </p:spTree>
    <p:extLst>
      <p:ext uri="{BB962C8B-B14F-4D97-AF65-F5344CB8AC3E}">
        <p14:creationId xmlns:p14="http://schemas.microsoft.com/office/powerpoint/2010/main" val="3859738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55391-9FC0-1286-61C3-067F9B0F4261}"/>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39100198-7029-F7F8-C4D1-B61F011E9B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CB2FEB2F-57FD-C4BA-0F09-95620A0B83C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C37114CA-C3AE-E474-F109-BA477BAD2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3" name="Segnaposto contenuto 2">
            <a:extLst>
              <a:ext uri="{FF2B5EF4-FFF2-40B4-BE49-F238E27FC236}">
                <a16:creationId xmlns:a16="http://schemas.microsoft.com/office/drawing/2014/main" id="{EE8FFDA0-21E9-015D-3382-8D90E2F44EF7}"/>
              </a:ext>
            </a:extLst>
          </p:cNvPr>
          <p:cNvSpPr>
            <a:spLocks noGrp="1"/>
          </p:cNvSpPr>
          <p:nvPr>
            <p:ph idx="1"/>
          </p:nvPr>
        </p:nvSpPr>
        <p:spPr>
          <a:xfrm>
            <a:off x="742949" y="1367100"/>
            <a:ext cx="9801967" cy="215878"/>
          </a:xfrm>
        </p:spPr>
        <p:txBody>
          <a:bodyPr>
            <a:normAutofit fontScale="70000" lnSpcReduction="20000"/>
          </a:bodyPr>
          <a:lstStyle/>
          <a:p>
            <a:pPr marL="0" indent="0">
              <a:buNone/>
            </a:pP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TN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ailesinin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küçük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üretim</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grupları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tr-TR" sz="1600" b="0" i="0" u="none" strike="noStrike" baseline="0" dirty="0">
                <a:latin typeface="Calibri" panose="020F0502020204030204" pitchFamily="34" charset="0"/>
                <a:ea typeface="Calibri" panose="020F0502020204030204" pitchFamily="34" charset="0"/>
                <a:cs typeface="Calibri" panose="020F0502020204030204" pitchFamily="34" charset="0"/>
              </a:rPr>
              <a:t>çıkış yönünde </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monte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edilen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özel</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bir</a:t>
            </a:r>
            <a:r>
              <a:rPr lang="tr-TR" sz="1600" b="0" i="0" u="none" strike="noStrike" baseline="0" dirty="0">
                <a:latin typeface="Calibri" panose="020F0502020204030204" pitchFamily="34" charset="0"/>
                <a:ea typeface="Calibri" panose="020F0502020204030204" pitchFamily="34" charset="0"/>
                <a:cs typeface="Calibri" panose="020F0502020204030204" pitchFamily="34" charset="0"/>
              </a:rPr>
              <a:t> kontrol</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vana</a:t>
            </a:r>
            <a:r>
              <a:rPr lang="tr-TR" sz="1600" b="0" i="0" u="none" strike="noStrike" baseline="0" dirty="0" err="1">
                <a:latin typeface="Calibri" panose="020F0502020204030204" pitchFamily="34" charset="0"/>
                <a:ea typeface="Calibri" panose="020F0502020204030204" pitchFamily="34" charset="0"/>
                <a:cs typeface="Calibri" panose="020F0502020204030204" pitchFamily="34" charset="0"/>
              </a:rPr>
              <a:t>sı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ile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su</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akışını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tr-TR" sz="1600" b="0" i="0" u="none" strike="noStrike" baseline="0" dirty="0">
                <a:latin typeface="Calibri" panose="020F0502020204030204" pitchFamily="34" charset="0"/>
                <a:ea typeface="Calibri" panose="020F0502020204030204" pitchFamily="34" charset="0"/>
                <a:cs typeface="Calibri" panose="020F0502020204030204" pitchFamily="34" charset="0"/>
              </a:rPr>
              <a:t>düzenleyebilir.</a:t>
            </a:r>
          </a:p>
          <a:p>
            <a:pPr marL="0" indent="0">
              <a:buNone/>
            </a:pPr>
            <a:endParaRPr lang="it-IT" sz="1600" dirty="0">
              <a:latin typeface="Calibri" panose="020F0502020204030204" pitchFamily="34" charset="0"/>
              <a:ea typeface="Calibri" panose="020F0502020204030204" pitchFamily="34" charset="0"/>
              <a:cs typeface="Calibri" panose="020F0502020204030204" pitchFamily="34" charset="0"/>
            </a:endParaRPr>
          </a:p>
        </p:txBody>
      </p:sp>
      <p:pic>
        <p:nvPicPr>
          <p:cNvPr id="6" name="Immagine 7" descr="Immagine che contiene schermata&#10;&#10;Descrizione generata automaticamente">
            <a:extLst>
              <a:ext uri="{FF2B5EF4-FFF2-40B4-BE49-F238E27FC236}">
                <a16:creationId xmlns:a16="http://schemas.microsoft.com/office/drawing/2014/main" id="{1B6E3BEA-D0D1-D432-7D8C-50F9CFDA5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304" y="1642891"/>
            <a:ext cx="8741074" cy="3848009"/>
          </a:xfrm>
          <a:prstGeom prst="rect">
            <a:avLst/>
          </a:prstGeom>
        </p:spPr>
      </p:pic>
    </p:spTree>
    <p:extLst>
      <p:ext uri="{BB962C8B-B14F-4D97-AF65-F5344CB8AC3E}">
        <p14:creationId xmlns:p14="http://schemas.microsoft.com/office/powerpoint/2010/main" val="2183073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DAF92-F36A-273F-EDE9-34732250ED3F}"/>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7A7EFDAC-145F-1510-6BE3-D6A4919788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2E4C45B0-0471-4147-51E9-B679D01956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F3728103-3826-04E5-69AC-379923DB6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3" name="Segnaposto contenuto 2">
            <a:extLst>
              <a:ext uri="{FF2B5EF4-FFF2-40B4-BE49-F238E27FC236}">
                <a16:creationId xmlns:a16="http://schemas.microsoft.com/office/drawing/2014/main" id="{9A9A93DD-2787-5751-5D5F-20118D970149}"/>
              </a:ext>
            </a:extLst>
          </p:cNvPr>
          <p:cNvSpPr>
            <a:spLocks noGrp="1"/>
          </p:cNvSpPr>
          <p:nvPr>
            <p:ph idx="1"/>
          </p:nvPr>
        </p:nvSpPr>
        <p:spPr>
          <a:xfrm>
            <a:off x="546671" y="1856792"/>
            <a:ext cx="5767387" cy="2833615"/>
          </a:xfrm>
        </p:spPr>
        <p:txBody>
          <a:bodyPr>
            <a:noAutofit/>
          </a:bodyPr>
          <a:lstStyle/>
          <a:p>
            <a:pPr marL="0" indent="0" algn="l">
              <a:spcBef>
                <a:spcPts val="0"/>
              </a:spcBef>
              <a:spcAft>
                <a:spcPts val="200"/>
              </a:spcAft>
              <a:buNone/>
            </a:pPr>
            <a:r>
              <a:rPr lang="it-IT" sz="1400" b="0" i="0" u="none" strike="noStrike" baseline="0" dirty="0">
                <a:latin typeface="Calibri" panose="020F0502020204030204" pitchFamily="34" charset="0"/>
                <a:ea typeface="Calibri" panose="020F0502020204030204" pitchFamily="34" charset="0"/>
                <a:cs typeface="Calibri" panose="020F0502020204030204" pitchFamily="34" charset="0"/>
              </a:rPr>
              <a:t>TK regülasyon grubu temel olarak hareketli kanatlı bir dağıtıcı, özel kanat profillerine sahip sabit kanatlı bir pervane (kurulum sahasının özel koşullarına daha iyi uyum sağlamak için grup sabitken ayarlanabilir) ve jeneratöre bağlantı için yatakları ve kasnakları olan bir şaft hattından oluşur.</a:t>
            </a:r>
            <a:endParaRPr lang="tr-TR" sz="14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0" indent="0" algn="l">
              <a:spcBef>
                <a:spcPts val="0"/>
              </a:spcBef>
              <a:spcAft>
                <a:spcPts val="200"/>
              </a:spcAft>
              <a:buNone/>
            </a:pPr>
            <a:endParaRPr lang="tr-TR" sz="14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0" indent="0" algn="l">
              <a:spcBef>
                <a:spcPts val="0"/>
              </a:spcBef>
              <a:spcAft>
                <a:spcPts val="200"/>
              </a:spcAft>
              <a:buNone/>
            </a:pPr>
            <a:endParaRPr lang="tr-TR" sz="1400" dirty="0">
              <a:latin typeface="Calibri" panose="020F0502020204030204" pitchFamily="34" charset="0"/>
              <a:ea typeface="Calibri" panose="020F0502020204030204" pitchFamily="34" charset="0"/>
              <a:cs typeface="Calibri" panose="020F0502020204030204" pitchFamily="34" charset="0"/>
            </a:endParaRPr>
          </a:p>
          <a:p>
            <a:pPr marL="0" indent="0" algn="l">
              <a:spcBef>
                <a:spcPts val="0"/>
              </a:spcBef>
              <a:spcAft>
                <a:spcPts val="200"/>
              </a:spcAft>
              <a:buNone/>
            </a:pPr>
            <a:r>
              <a:rPr lang="it-IT" sz="1400" b="0" i="0" u="none" strike="noStrike" baseline="0" dirty="0">
                <a:latin typeface="Calibri" panose="020F0502020204030204" pitchFamily="34" charset="0"/>
                <a:ea typeface="Calibri" panose="020F0502020204030204" pitchFamily="34" charset="0"/>
                <a:cs typeface="Calibri" panose="020F0502020204030204" pitchFamily="34" charset="0"/>
              </a:rPr>
              <a:t>Mikroişlemci kontrollü elektrikli aktüatör aracılığıyla, mobil kanatlı akış dağıtıcısı (4), dağıtım kanatlarının eğimini uyarlayarak, yuvasında (2) dönen kızağın (3) kanatlarına giden su akışını modüle eder. Bu modülasyon, üretim ünitesinin gövdesinden (6) tahliye konisine (1) geçen akış hızının hassas bir şekilde kontrol edilmesini ve dolayısıyla su şebekelerindeki aşağı akış basıncının kontrol edilmesini sağlar. Kayış/kasnak tipi şaft hattı (7) kaplini özel bir muhafaza (9) ile korunmaktadır.</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pic>
        <p:nvPicPr>
          <p:cNvPr id="7" name="Immagine 12">
            <a:extLst>
              <a:ext uri="{FF2B5EF4-FFF2-40B4-BE49-F238E27FC236}">
                <a16:creationId xmlns:a16="http://schemas.microsoft.com/office/drawing/2014/main" id="{360C5A93-D0F5-8D07-F4D6-513406CD0249}"/>
              </a:ext>
            </a:extLst>
          </p:cNvPr>
          <p:cNvPicPr>
            <a:picLocks noChangeAspect="1"/>
          </p:cNvPicPr>
          <p:nvPr/>
        </p:nvPicPr>
        <p:blipFill>
          <a:blip r:embed="rId5"/>
          <a:stretch>
            <a:fillRect/>
          </a:stretch>
        </p:blipFill>
        <p:spPr>
          <a:xfrm>
            <a:off x="6284220" y="880224"/>
            <a:ext cx="5442944" cy="4344919"/>
          </a:xfrm>
          <a:prstGeom prst="rect">
            <a:avLst/>
          </a:prstGeom>
        </p:spPr>
      </p:pic>
    </p:spTree>
    <p:extLst>
      <p:ext uri="{BB962C8B-B14F-4D97-AF65-F5344CB8AC3E}">
        <p14:creationId xmlns:p14="http://schemas.microsoft.com/office/powerpoint/2010/main" val="1507677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ACE52-D7E9-05F7-278F-D430B8D65946}"/>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108818C3-95B1-892A-433A-4BE6E621E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EA4108B3-122A-28CD-7C3F-12F1F93C3D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B9FEF730-9524-CFC7-4CE0-BCCA67CAB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3" name="Segnaposto contenuto 2">
            <a:extLst>
              <a:ext uri="{FF2B5EF4-FFF2-40B4-BE49-F238E27FC236}">
                <a16:creationId xmlns:a16="http://schemas.microsoft.com/office/drawing/2014/main" id="{6CEF7E29-AD29-DE0E-FDE6-18D7084B4D29}"/>
              </a:ext>
            </a:extLst>
          </p:cNvPr>
          <p:cNvSpPr>
            <a:spLocks noGrp="1"/>
          </p:cNvSpPr>
          <p:nvPr>
            <p:ph idx="1"/>
          </p:nvPr>
        </p:nvSpPr>
        <p:spPr>
          <a:xfrm>
            <a:off x="838200" y="1457324"/>
            <a:ext cx="10515600" cy="847725"/>
          </a:xfrm>
        </p:spPr>
        <p:txBody>
          <a:bodyPr>
            <a:noAutofit/>
          </a:bodyPr>
          <a:lstStyle/>
          <a:p>
            <a:pPr marL="0" indent="0" algn="l">
              <a:buNone/>
            </a:pP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Üretim</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üniteleri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giriş</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çapı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(TN) ve nominal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basma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yüksekliği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(TK)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ile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ayırt</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edilen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çok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geniş</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bir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su</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akışı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aralığını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kapsayacak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şekilde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çeşitli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boyutlarda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tasarlanmış</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ve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üretilmiştir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Her model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çok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çeşitli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su</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akış</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koşullarını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kapsayabilir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T.I.S.,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belirli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verilere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dayanarak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müşterinin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uygun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çözümü</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belirlemesine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yardımcı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olacaktır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pic>
        <p:nvPicPr>
          <p:cNvPr id="6" name="Immagine 7">
            <a:extLst>
              <a:ext uri="{FF2B5EF4-FFF2-40B4-BE49-F238E27FC236}">
                <a16:creationId xmlns:a16="http://schemas.microsoft.com/office/drawing/2014/main" id="{B9679206-E0A3-B2A3-75BE-33137512635A}"/>
              </a:ext>
            </a:extLst>
          </p:cNvPr>
          <p:cNvPicPr>
            <a:picLocks noChangeAspect="1"/>
          </p:cNvPicPr>
          <p:nvPr/>
        </p:nvPicPr>
        <p:blipFill>
          <a:blip r:embed="rId5"/>
          <a:stretch>
            <a:fillRect/>
          </a:stretch>
        </p:blipFill>
        <p:spPr>
          <a:xfrm>
            <a:off x="838200" y="2448827"/>
            <a:ext cx="10118512" cy="3018912"/>
          </a:xfrm>
          <a:prstGeom prst="rect">
            <a:avLst/>
          </a:prstGeom>
        </p:spPr>
      </p:pic>
    </p:spTree>
    <p:extLst>
      <p:ext uri="{BB962C8B-B14F-4D97-AF65-F5344CB8AC3E}">
        <p14:creationId xmlns:p14="http://schemas.microsoft.com/office/powerpoint/2010/main" val="516619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191C8-772C-C68F-C9B6-D20F0F7522D1}"/>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0E606F26-2ABF-CA3C-36E0-478E9A11F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ACA7291A-FF0E-FE40-A477-4153FE9F5AD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373E7820-1969-3BE2-D3E9-8B995927F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3" name="Segnaposto contenuto 2">
            <a:extLst>
              <a:ext uri="{FF2B5EF4-FFF2-40B4-BE49-F238E27FC236}">
                <a16:creationId xmlns:a16="http://schemas.microsoft.com/office/drawing/2014/main" id="{0A5BD682-EA4D-4B7D-12FB-44DF0DA1CB18}"/>
              </a:ext>
            </a:extLst>
          </p:cNvPr>
          <p:cNvSpPr>
            <a:spLocks noGrp="1"/>
          </p:cNvSpPr>
          <p:nvPr>
            <p:ph idx="1"/>
          </p:nvPr>
        </p:nvSpPr>
        <p:spPr>
          <a:xfrm>
            <a:off x="685800" y="1345729"/>
            <a:ext cx="10515600" cy="1466850"/>
          </a:xfrm>
        </p:spPr>
        <p:txBody>
          <a:bodyPr>
            <a:noAutofit/>
          </a:bodyPr>
          <a:lstStyle/>
          <a:p>
            <a:pPr marL="0" indent="0" algn="l">
              <a:buNone/>
            </a:pP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TN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gruplarının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verimliliği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nominal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akış</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noktalarında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ortalama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olarak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%80'den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fazladır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tr-TR" sz="16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TK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gruplarında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çark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kanatlarının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açısını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kurulum</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sahasının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nominal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akış</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hızına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önceden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uyarlayarak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nominal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akış</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hızının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çeşitli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noktalarında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yüksek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bir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verimlilik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elde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etmek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mümkündür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tr-TR" sz="16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Aşağıda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örneğin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çark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kanatlarının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farklı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ön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ayar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açılarına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karşılık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gelen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TK40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grubu</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için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beklenen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verimlilik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eğrilerine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bakınız</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pic>
        <p:nvPicPr>
          <p:cNvPr id="6" name="Immagine 6">
            <a:extLst>
              <a:ext uri="{FF2B5EF4-FFF2-40B4-BE49-F238E27FC236}">
                <a16:creationId xmlns:a16="http://schemas.microsoft.com/office/drawing/2014/main" id="{A50EF806-B4A7-AE09-668E-6374CB291721}"/>
              </a:ext>
            </a:extLst>
          </p:cNvPr>
          <p:cNvPicPr>
            <a:picLocks noChangeAspect="1"/>
          </p:cNvPicPr>
          <p:nvPr/>
        </p:nvPicPr>
        <p:blipFill>
          <a:blip r:embed="rId5"/>
          <a:stretch>
            <a:fillRect/>
          </a:stretch>
        </p:blipFill>
        <p:spPr>
          <a:xfrm>
            <a:off x="566425" y="2826535"/>
            <a:ext cx="3386645" cy="2091009"/>
          </a:xfrm>
          <a:prstGeom prst="rect">
            <a:avLst/>
          </a:prstGeom>
        </p:spPr>
      </p:pic>
      <p:pic>
        <p:nvPicPr>
          <p:cNvPr id="7" name="Immagine 8">
            <a:extLst>
              <a:ext uri="{FF2B5EF4-FFF2-40B4-BE49-F238E27FC236}">
                <a16:creationId xmlns:a16="http://schemas.microsoft.com/office/drawing/2014/main" id="{2D8FAA01-D4C2-FAF4-285C-E5B6788E9020}"/>
              </a:ext>
            </a:extLst>
          </p:cNvPr>
          <p:cNvPicPr>
            <a:picLocks noChangeAspect="1"/>
          </p:cNvPicPr>
          <p:nvPr/>
        </p:nvPicPr>
        <p:blipFill>
          <a:blip r:embed="rId6"/>
          <a:stretch>
            <a:fillRect/>
          </a:stretch>
        </p:blipFill>
        <p:spPr>
          <a:xfrm>
            <a:off x="4319200" y="2812579"/>
            <a:ext cx="3386644" cy="2257424"/>
          </a:xfrm>
          <a:prstGeom prst="rect">
            <a:avLst/>
          </a:prstGeom>
        </p:spPr>
      </p:pic>
      <p:pic>
        <p:nvPicPr>
          <p:cNvPr id="8" name="Immagine 12">
            <a:extLst>
              <a:ext uri="{FF2B5EF4-FFF2-40B4-BE49-F238E27FC236}">
                <a16:creationId xmlns:a16="http://schemas.microsoft.com/office/drawing/2014/main" id="{BF522E45-38FE-9F3B-8862-4CCCFDF43F99}"/>
              </a:ext>
            </a:extLst>
          </p:cNvPr>
          <p:cNvPicPr>
            <a:picLocks noChangeAspect="1"/>
          </p:cNvPicPr>
          <p:nvPr/>
        </p:nvPicPr>
        <p:blipFill>
          <a:blip r:embed="rId7"/>
          <a:stretch>
            <a:fillRect/>
          </a:stretch>
        </p:blipFill>
        <p:spPr>
          <a:xfrm>
            <a:off x="7848794" y="2893678"/>
            <a:ext cx="3610992" cy="2186256"/>
          </a:xfrm>
          <a:prstGeom prst="rect">
            <a:avLst/>
          </a:prstGeom>
        </p:spPr>
      </p:pic>
    </p:spTree>
    <p:extLst>
      <p:ext uri="{BB962C8B-B14F-4D97-AF65-F5344CB8AC3E}">
        <p14:creationId xmlns:p14="http://schemas.microsoft.com/office/powerpoint/2010/main" val="2808208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B73CA-BD05-C912-9EED-DBA1BD6E1555}"/>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B0F8EA24-3777-12AA-A2FC-2ABF172AE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86603751-3C53-1713-20AB-AE2FF46155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E4783F55-602B-47A6-F821-AF0040CB2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3" name="Segnaposto contenuto 2">
            <a:extLst>
              <a:ext uri="{FF2B5EF4-FFF2-40B4-BE49-F238E27FC236}">
                <a16:creationId xmlns:a16="http://schemas.microsoft.com/office/drawing/2014/main" id="{EDE317D2-EB37-DB06-A518-D580A97B387E}"/>
              </a:ext>
            </a:extLst>
          </p:cNvPr>
          <p:cNvSpPr>
            <a:spLocks noGrp="1"/>
          </p:cNvSpPr>
          <p:nvPr>
            <p:ph idx="1"/>
          </p:nvPr>
        </p:nvSpPr>
        <p:spPr>
          <a:xfrm>
            <a:off x="838200" y="1401324"/>
            <a:ext cx="10515600" cy="1660781"/>
          </a:xfrm>
        </p:spPr>
        <p:txBody>
          <a:bodyPr>
            <a:noAutofit/>
          </a:bodyPr>
          <a:lstStyle/>
          <a:p>
            <a:pPr marL="0" indent="0" algn="l">
              <a:buNone/>
            </a:pP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TN ve TK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üretim</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gruplarının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tasarımı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ve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doğrulanması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için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T.I.S.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mühendisleri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mevcut</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ileri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teknolojileri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kullanmışlardır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akışkan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dinamiği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simülasyonu</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Ansys Fluent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yazılımı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kullanılarak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gerçekleştirilmiştir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tr-TR" sz="16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Örneğin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TK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gruplarından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yüksek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performans</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elde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etmek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için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meridyen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kanallarının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akışkan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dinamiğine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ve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akışa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geliş</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açıları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da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dahil</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olmak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üzere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kanat</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şekline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yönelik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yeni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bir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yaklaşımın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formüle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edilmesi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gerekmiştir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endParaRPr lang="tr-TR" sz="16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tr-TR" sz="1600" b="0" i="0" u="none" strike="noStrike" baseline="0" dirty="0">
                <a:latin typeface="Calibri" panose="020F0502020204030204" pitchFamily="34" charset="0"/>
                <a:ea typeface="Calibri" panose="020F0502020204030204" pitchFamily="34" charset="0"/>
                <a:cs typeface="Calibri" panose="020F0502020204030204" pitchFamily="34" charset="0"/>
              </a:rPr>
              <a:t>Çarkın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kanat</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profilindeki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yenilik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aşağıdaki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şekillerde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daha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iyi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anlaşılabilir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uçlardaki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taçtaki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ve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göbekteki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profillerin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bükülmesine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dikkat</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edin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pic>
        <p:nvPicPr>
          <p:cNvPr id="6" name="Immagine 8">
            <a:extLst>
              <a:ext uri="{FF2B5EF4-FFF2-40B4-BE49-F238E27FC236}">
                <a16:creationId xmlns:a16="http://schemas.microsoft.com/office/drawing/2014/main" id="{28E32FE8-E5C5-55A0-1CDE-DD48D05901B5}"/>
              </a:ext>
            </a:extLst>
          </p:cNvPr>
          <p:cNvPicPr>
            <a:picLocks noChangeAspect="1"/>
          </p:cNvPicPr>
          <p:nvPr/>
        </p:nvPicPr>
        <p:blipFill>
          <a:blip r:embed="rId5"/>
          <a:stretch>
            <a:fillRect/>
          </a:stretch>
        </p:blipFill>
        <p:spPr>
          <a:xfrm>
            <a:off x="1115597" y="3276600"/>
            <a:ext cx="2822788" cy="2018293"/>
          </a:xfrm>
          <a:prstGeom prst="rect">
            <a:avLst/>
          </a:prstGeom>
        </p:spPr>
      </p:pic>
      <p:pic>
        <p:nvPicPr>
          <p:cNvPr id="7" name="Immagine 10">
            <a:extLst>
              <a:ext uri="{FF2B5EF4-FFF2-40B4-BE49-F238E27FC236}">
                <a16:creationId xmlns:a16="http://schemas.microsoft.com/office/drawing/2014/main" id="{1EB915D6-6ED0-2FE1-86F3-A8481DC97076}"/>
              </a:ext>
            </a:extLst>
          </p:cNvPr>
          <p:cNvPicPr>
            <a:picLocks noChangeAspect="1"/>
          </p:cNvPicPr>
          <p:nvPr/>
        </p:nvPicPr>
        <p:blipFill>
          <a:blip r:embed="rId6"/>
          <a:stretch>
            <a:fillRect/>
          </a:stretch>
        </p:blipFill>
        <p:spPr>
          <a:xfrm>
            <a:off x="4464161" y="3170352"/>
            <a:ext cx="3161522" cy="2314686"/>
          </a:xfrm>
          <a:prstGeom prst="rect">
            <a:avLst/>
          </a:prstGeom>
        </p:spPr>
      </p:pic>
      <p:pic>
        <p:nvPicPr>
          <p:cNvPr id="8" name="Immagine 12">
            <a:extLst>
              <a:ext uri="{FF2B5EF4-FFF2-40B4-BE49-F238E27FC236}">
                <a16:creationId xmlns:a16="http://schemas.microsoft.com/office/drawing/2014/main" id="{E0F1B8E4-9ABF-0498-7022-5004852ACA83}"/>
              </a:ext>
            </a:extLst>
          </p:cNvPr>
          <p:cNvPicPr>
            <a:picLocks noChangeAspect="1"/>
          </p:cNvPicPr>
          <p:nvPr/>
        </p:nvPicPr>
        <p:blipFill>
          <a:blip r:embed="rId7"/>
          <a:stretch>
            <a:fillRect/>
          </a:stretch>
        </p:blipFill>
        <p:spPr>
          <a:xfrm>
            <a:off x="8151459" y="2849538"/>
            <a:ext cx="2416039" cy="2644220"/>
          </a:xfrm>
          <a:prstGeom prst="rect">
            <a:avLst/>
          </a:prstGeom>
        </p:spPr>
      </p:pic>
    </p:spTree>
    <p:extLst>
      <p:ext uri="{BB962C8B-B14F-4D97-AF65-F5344CB8AC3E}">
        <p14:creationId xmlns:p14="http://schemas.microsoft.com/office/powerpoint/2010/main" val="2346411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B3059-0074-ECF3-406C-5B0A71F39F91}"/>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B2FE3FE4-6EAB-D0E8-1C6A-F8343041B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CEE8E04E-4F2A-C61C-5ED9-DA8BB468EE0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D5830F6A-95F0-3DBB-7326-A2A6DDED6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3" name="CasellaDiTesto 11">
            <a:extLst>
              <a:ext uri="{FF2B5EF4-FFF2-40B4-BE49-F238E27FC236}">
                <a16:creationId xmlns:a16="http://schemas.microsoft.com/office/drawing/2014/main" id="{8FEE2391-9EB6-B57B-F5F0-FDF566ECF042}"/>
              </a:ext>
            </a:extLst>
          </p:cNvPr>
          <p:cNvSpPr txBox="1"/>
          <p:nvPr/>
        </p:nvSpPr>
        <p:spPr>
          <a:xfrm>
            <a:off x="742950" y="1273561"/>
            <a:ext cx="10610850" cy="1569660"/>
          </a:xfrm>
          <a:prstGeom prst="rect">
            <a:avLst/>
          </a:prstGeom>
          <a:noFill/>
        </p:spPr>
        <p:txBody>
          <a:bodyPr wrap="square">
            <a:spAutoFit/>
          </a:bodyPr>
          <a:lstStyle/>
          <a:p>
            <a:pPr algn="l"/>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Tasarım</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planlama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aşaması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tamamlandıktan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ve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çark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modeli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tasarlandıktan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sonra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T.I.S.,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üretim</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öncesinde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kanatçıkların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optimize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edilmesini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sağlayan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karmaşık</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su</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akışı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olaylarının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ayrıntılı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bir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görünümünü</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sağlayan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CFD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simülasyonu</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ile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elde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edilen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sonuçları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doğrulamış</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ve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onaylamıştır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tr-TR" sz="1600" b="0" i="0" u="none" strike="noStrike" baseline="0" dirty="0">
              <a:latin typeface="Calibri" panose="020F0502020204030204" pitchFamily="34" charset="0"/>
              <a:ea typeface="Calibri" panose="020F0502020204030204" pitchFamily="34" charset="0"/>
              <a:cs typeface="Calibri" panose="020F0502020204030204" pitchFamily="34" charset="0"/>
            </a:endParaRPr>
          </a:p>
          <a:p>
            <a:pPr algn="l"/>
            <a:endParaRPr lang="tr-TR" sz="1600" dirty="0">
              <a:latin typeface="Calibri" panose="020F0502020204030204" pitchFamily="34" charset="0"/>
              <a:ea typeface="Calibri" panose="020F0502020204030204" pitchFamily="34" charset="0"/>
              <a:cs typeface="Calibri" panose="020F0502020204030204" pitchFamily="34" charset="0"/>
            </a:endParaRPr>
          </a:p>
          <a:p>
            <a:pPr algn="l"/>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Elde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edilen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sonuçlar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ünite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performansına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ilişkin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beklentileri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karşılamış</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ve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bazı</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noktalarda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aşmıştır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çünkü</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elde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edilen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ürünün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yenilenebilir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kaynakların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yakın</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geleceğinde</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önemli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bir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rol</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oynayabileceği</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ortaya</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 </a:t>
            </a:r>
            <a:r>
              <a:rPr lang="en-US" sz="1600" b="0" i="0" u="none" strike="noStrike" baseline="0" dirty="0" err="1">
                <a:latin typeface="Calibri" panose="020F0502020204030204" pitchFamily="34" charset="0"/>
                <a:ea typeface="Calibri" panose="020F0502020204030204" pitchFamily="34" charset="0"/>
                <a:cs typeface="Calibri" panose="020F0502020204030204" pitchFamily="34" charset="0"/>
              </a:rPr>
              <a:t>çıkmıştır</a:t>
            </a:r>
            <a:r>
              <a:rPr lang="en-US" sz="1600" b="0" i="0" u="none" strike="noStrike" baseline="0" dirty="0">
                <a:latin typeface="Calibri" panose="020F0502020204030204" pitchFamily="34" charset="0"/>
                <a:ea typeface="Calibri" panose="020F0502020204030204" pitchFamily="34" charset="0"/>
                <a:cs typeface="Calibri" panose="020F0502020204030204" pitchFamily="34" charset="0"/>
              </a:rPr>
              <a:t>.</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pic>
        <p:nvPicPr>
          <p:cNvPr id="6" name="Immagine 16">
            <a:extLst>
              <a:ext uri="{FF2B5EF4-FFF2-40B4-BE49-F238E27FC236}">
                <a16:creationId xmlns:a16="http://schemas.microsoft.com/office/drawing/2014/main" id="{E12CFAEE-382B-A70F-1377-586C80101411}"/>
              </a:ext>
            </a:extLst>
          </p:cNvPr>
          <p:cNvPicPr>
            <a:picLocks noChangeAspect="1"/>
          </p:cNvPicPr>
          <p:nvPr/>
        </p:nvPicPr>
        <p:blipFill>
          <a:blip r:embed="rId5"/>
          <a:stretch>
            <a:fillRect/>
          </a:stretch>
        </p:blipFill>
        <p:spPr>
          <a:xfrm>
            <a:off x="3078335" y="2843221"/>
            <a:ext cx="4888949" cy="2535611"/>
          </a:xfrm>
          <a:prstGeom prst="rect">
            <a:avLst/>
          </a:prstGeom>
        </p:spPr>
      </p:pic>
      <p:sp>
        <p:nvSpPr>
          <p:cNvPr id="7" name="Casella di testo 1">
            <a:extLst>
              <a:ext uri="{FF2B5EF4-FFF2-40B4-BE49-F238E27FC236}">
                <a16:creationId xmlns:a16="http://schemas.microsoft.com/office/drawing/2014/main" id="{3FF0DE48-25C0-31CE-A176-43017A003F26}"/>
              </a:ext>
            </a:extLst>
          </p:cNvPr>
          <p:cNvSpPr txBox="1"/>
          <p:nvPr/>
        </p:nvSpPr>
        <p:spPr>
          <a:xfrm>
            <a:off x="4380286" y="5378832"/>
            <a:ext cx="2285048" cy="1384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lgn="just">
              <a:spcAft>
                <a:spcPts val="1000"/>
              </a:spcAft>
            </a:pPr>
            <a:r>
              <a:rPr lang="it-IT" sz="900" i="1" kern="100" dirty="0">
                <a:solidFill>
                  <a:srgbClr val="0E2841"/>
                </a:solidFill>
                <a:latin typeface="Arial" panose="020B0604020202020204" pitchFamily="34" charset="0"/>
                <a:ea typeface="Aptos" panose="020B0004020202020204" pitchFamily="34" charset="0"/>
                <a:cs typeface="Times New Roman" panose="02020603050405020304" pitchFamily="18" charset="0"/>
              </a:rPr>
              <a:t>TK production group </a:t>
            </a:r>
            <a:r>
              <a:rPr lang="it-IT" sz="900" i="1" kern="100" dirty="0" err="1">
                <a:solidFill>
                  <a:srgbClr val="0E2841"/>
                </a:solidFill>
                <a:latin typeface="Arial" panose="020B0604020202020204" pitchFamily="34" charset="0"/>
                <a:ea typeface="Aptos" panose="020B0004020202020204" pitchFamily="34" charset="0"/>
                <a:cs typeface="Times New Roman" panose="02020603050405020304" pitchFamily="18" charset="0"/>
              </a:rPr>
              <a:t>simulation</a:t>
            </a:r>
            <a:endParaRPr lang="it-IT" sz="900" i="1" kern="100" dirty="0">
              <a:solidFill>
                <a:srgbClr val="0E2841"/>
              </a:solidFill>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59753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96F2A-5633-CC72-7792-63E56E5ADB64}"/>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9D577ADD-550F-7829-4A73-5DB66F10C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7CEDCFE6-6D84-95E4-E5A3-7D57586527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1DC9712A-EAD9-F62F-C85C-4589E368B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pic>
        <p:nvPicPr>
          <p:cNvPr id="3" name="Immagine 2" descr="Immagine che contiene giocattolo, plastica, macchina, blu&#10;&#10;Descrizione generata automaticamente">
            <a:extLst>
              <a:ext uri="{FF2B5EF4-FFF2-40B4-BE49-F238E27FC236}">
                <a16:creationId xmlns:a16="http://schemas.microsoft.com/office/drawing/2014/main" id="{65A455FE-F3E2-CD59-D740-306B435E74B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7046" y="1284170"/>
            <a:ext cx="3716754" cy="2297230"/>
          </a:xfrm>
          <a:prstGeom prst="rect">
            <a:avLst/>
          </a:prstGeom>
          <a:noFill/>
          <a:ln>
            <a:noFill/>
          </a:ln>
        </p:spPr>
      </p:pic>
      <p:pic>
        <p:nvPicPr>
          <p:cNvPr id="6" name="Picture 2" descr="Serie G">
            <a:extLst>
              <a:ext uri="{FF2B5EF4-FFF2-40B4-BE49-F238E27FC236}">
                <a16:creationId xmlns:a16="http://schemas.microsoft.com/office/drawing/2014/main" id="{820892FB-3D31-F081-7F44-B6C98481E9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407" y="3878545"/>
            <a:ext cx="1857728" cy="1422323"/>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BC2807FE-39D4-C786-436E-A2D58B3EED42}"/>
              </a:ext>
            </a:extLst>
          </p:cNvPr>
          <p:cNvPicPr>
            <a:picLocks noChangeAspect="1"/>
          </p:cNvPicPr>
          <p:nvPr/>
        </p:nvPicPr>
        <p:blipFill>
          <a:blip r:embed="rId7"/>
          <a:stretch>
            <a:fillRect/>
          </a:stretch>
        </p:blipFill>
        <p:spPr>
          <a:xfrm>
            <a:off x="9740378" y="3866610"/>
            <a:ext cx="1996820" cy="1580545"/>
          </a:xfrm>
          <a:prstGeom prst="rect">
            <a:avLst/>
          </a:prstGeom>
        </p:spPr>
      </p:pic>
      <p:sp>
        <p:nvSpPr>
          <p:cNvPr id="8" name="Rectangle 14">
            <a:extLst>
              <a:ext uri="{FF2B5EF4-FFF2-40B4-BE49-F238E27FC236}">
                <a16:creationId xmlns:a16="http://schemas.microsoft.com/office/drawing/2014/main" id="{25ECA729-6598-AFA7-2B2B-D4C5713C7BE5}"/>
              </a:ext>
            </a:extLst>
          </p:cNvPr>
          <p:cNvSpPr>
            <a:spLocks noChangeArrowheads="1"/>
          </p:cNvSpPr>
          <p:nvPr/>
        </p:nvSpPr>
        <p:spPr bwMode="auto">
          <a:xfrm>
            <a:off x="573541" y="1302595"/>
            <a:ext cx="659262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sz="1600" dirty="0" err="1">
                <a:latin typeface="Calibri" panose="020F0502020204030204" pitchFamily="34" charset="0"/>
                <a:ea typeface="Calibri" panose="020F0502020204030204" pitchFamily="34" charset="0"/>
                <a:cs typeface="Calibri" panose="020F0502020204030204" pitchFamily="34" charset="0"/>
              </a:rPr>
              <a:t>Normalde</a:t>
            </a:r>
            <a:r>
              <a:rPr lang="en-US" sz="1600" dirty="0">
                <a:latin typeface="Calibri" panose="020F0502020204030204" pitchFamily="34" charset="0"/>
                <a:ea typeface="Calibri" panose="020F0502020204030204" pitchFamily="34" charset="0"/>
                <a:cs typeface="Calibri" panose="020F0502020204030204" pitchFamily="34" charset="0"/>
              </a:rPr>
              <a:t> TK ve TN </a:t>
            </a:r>
            <a:r>
              <a:rPr lang="en-US" sz="1600" dirty="0" err="1">
                <a:latin typeface="Calibri" panose="020F0502020204030204" pitchFamily="34" charset="0"/>
                <a:ea typeface="Calibri" panose="020F0502020204030204" pitchFamily="34" charset="0"/>
                <a:cs typeface="Calibri" panose="020F0502020204030204" pitchFamily="34" charset="0"/>
              </a:rPr>
              <a:t>gruplarında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kullanılan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jeneratörler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harici</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havalandırmalı</a:t>
            </a:r>
            <a:r>
              <a:rPr lang="en-US" sz="1600" dirty="0">
                <a:latin typeface="Calibri" panose="020F0502020204030204" pitchFamily="34" charset="0"/>
                <a:ea typeface="Calibri" panose="020F0502020204030204" pitchFamily="34" charset="0"/>
                <a:cs typeface="Calibri" panose="020F0502020204030204" pitchFamily="34" charset="0"/>
              </a:rPr>
              <a:t> (IC411) ve IP54 </a:t>
            </a:r>
            <a:r>
              <a:rPr lang="en-US" sz="1600" dirty="0" err="1">
                <a:latin typeface="Calibri" panose="020F0502020204030204" pitchFamily="34" charset="0"/>
                <a:ea typeface="Calibri" panose="020F0502020204030204" pitchFamily="34" charset="0"/>
                <a:cs typeface="Calibri" panose="020F0502020204030204" pitchFamily="34" charset="0"/>
              </a:rPr>
              <a:t>koruma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derecesine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sahip</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asenkron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tiptedir</a:t>
            </a:r>
            <a:r>
              <a:rPr lang="en-US" sz="1600" dirty="0">
                <a:latin typeface="Calibri" panose="020F0502020204030204" pitchFamily="34" charset="0"/>
                <a:ea typeface="Calibri" panose="020F0502020204030204" pitchFamily="34" charset="0"/>
                <a:cs typeface="Calibri" panose="020F0502020204030204" pitchFamily="34" charset="0"/>
              </a:rPr>
              <a:t>.</a:t>
            </a:r>
            <a:endParaRPr lang="tr-TR" sz="1600" dirty="0">
              <a:latin typeface="Calibri" panose="020F0502020204030204" pitchFamily="34" charset="0"/>
              <a:ea typeface="Calibri" panose="020F0502020204030204" pitchFamily="34" charset="0"/>
              <a:cs typeface="Calibri" panose="020F0502020204030204" pitchFamily="34" charset="0"/>
            </a:endParaRPr>
          </a:p>
          <a:p>
            <a:pPr algn="just"/>
            <a:endParaRPr lang="tr-TR" sz="1600" dirty="0">
              <a:latin typeface="Calibri" panose="020F0502020204030204" pitchFamily="34" charset="0"/>
              <a:ea typeface="Calibri" panose="020F0502020204030204" pitchFamily="34" charset="0"/>
              <a:cs typeface="Calibri" panose="020F0502020204030204" pitchFamily="34" charset="0"/>
            </a:endParaRPr>
          </a:p>
          <a:p>
            <a:pPr algn="just"/>
            <a:r>
              <a:rPr lang="en-US" sz="1600" dirty="0">
                <a:latin typeface="Calibri" panose="020F0502020204030204" pitchFamily="34" charset="0"/>
                <a:ea typeface="Calibri" panose="020F0502020204030204" pitchFamily="34" charset="0"/>
                <a:cs typeface="Calibri" panose="020F0502020204030204" pitchFamily="34" charset="0"/>
              </a:rPr>
              <a:t>Bu </a:t>
            </a:r>
            <a:r>
              <a:rPr lang="en-US" sz="1600" dirty="0" err="1">
                <a:latin typeface="Calibri" panose="020F0502020204030204" pitchFamily="34" charset="0"/>
                <a:ea typeface="Calibri" panose="020F0502020204030204" pitchFamily="34" charset="0"/>
                <a:cs typeface="Calibri" panose="020F0502020204030204" pitchFamily="34" charset="0"/>
              </a:rPr>
              <a:t>jeneratör</a:t>
            </a:r>
            <a:r>
              <a:rPr lang="en-US" sz="1600" dirty="0">
                <a:latin typeface="Calibri" panose="020F0502020204030204" pitchFamily="34" charset="0"/>
                <a:ea typeface="Calibri" panose="020F0502020204030204" pitchFamily="34" charset="0"/>
                <a:cs typeface="Calibri" panose="020F0502020204030204" pitchFamily="34" charset="0"/>
              </a:rPr>
              <a:t> tipi, </a:t>
            </a:r>
            <a:r>
              <a:rPr lang="en-US" sz="1600" dirty="0" err="1">
                <a:latin typeface="Calibri" panose="020F0502020204030204" pitchFamily="34" charset="0"/>
                <a:ea typeface="Calibri" panose="020F0502020204030204" pitchFamily="34" charset="0"/>
                <a:cs typeface="Calibri" panose="020F0502020204030204" pitchFamily="34" charset="0"/>
              </a:rPr>
              <a:t>sağlamlığı</a:t>
            </a:r>
            <a:r>
              <a:rPr lang="en-US" sz="1600" dirty="0">
                <a:latin typeface="Calibri" panose="020F0502020204030204" pitchFamily="34" charset="0"/>
                <a:ea typeface="Calibri" panose="020F0502020204030204" pitchFamily="34" charset="0"/>
                <a:cs typeface="Calibri" panose="020F0502020204030204" pitchFamily="34" charset="0"/>
              </a:rPr>
              <a:t> ve </a:t>
            </a:r>
            <a:r>
              <a:rPr lang="en-US" sz="1600" dirty="0" err="1">
                <a:latin typeface="Calibri" panose="020F0502020204030204" pitchFamily="34" charset="0"/>
                <a:ea typeface="Calibri" panose="020F0502020204030204" pitchFamily="34" charset="0"/>
                <a:cs typeface="Calibri" panose="020F0502020204030204" pitchFamily="34" charset="0"/>
              </a:rPr>
              <a:t>dünyanın</a:t>
            </a:r>
            <a:r>
              <a:rPr lang="en-US" sz="1600" dirty="0">
                <a:latin typeface="Calibri" panose="020F0502020204030204" pitchFamily="34" charset="0"/>
                <a:ea typeface="Calibri" panose="020F0502020204030204" pitchFamily="34" charset="0"/>
                <a:cs typeface="Calibri" panose="020F0502020204030204" pitchFamily="34" charset="0"/>
              </a:rPr>
              <a:t> her </a:t>
            </a:r>
            <a:r>
              <a:rPr lang="en-US" sz="1600" dirty="0" err="1">
                <a:latin typeface="Calibri" panose="020F0502020204030204" pitchFamily="34" charset="0"/>
                <a:ea typeface="Calibri" panose="020F0502020204030204" pitchFamily="34" charset="0"/>
                <a:cs typeface="Calibri" panose="020F0502020204030204" pitchFamily="34" charset="0"/>
              </a:rPr>
              <a:t>yerinde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kolay</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bulunabilirliği</a:t>
            </a:r>
            <a:r>
              <a:rPr lang="en-US" sz="1600" dirty="0">
                <a:latin typeface="Calibri" panose="020F0502020204030204" pitchFamily="34" charset="0"/>
                <a:ea typeface="Calibri" panose="020F0502020204030204" pitchFamily="34" charset="0"/>
                <a:cs typeface="Calibri" panose="020F0502020204030204" pitchFamily="34" charset="0"/>
              </a:rPr>
              <a:t> ve </a:t>
            </a:r>
            <a:r>
              <a:rPr lang="en-US" sz="1600" dirty="0" err="1">
                <a:latin typeface="Calibri" panose="020F0502020204030204" pitchFamily="34" charset="0"/>
                <a:ea typeface="Calibri" panose="020F0502020204030204" pitchFamily="34" charset="0"/>
                <a:cs typeface="Calibri" panose="020F0502020204030204" pitchFamily="34" charset="0"/>
              </a:rPr>
              <a:t>bakımı</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nedeniyle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seçilmiştir</a:t>
            </a:r>
            <a:r>
              <a:rPr lang="en-US" sz="1600" dirty="0">
                <a:latin typeface="Calibri" panose="020F0502020204030204" pitchFamily="34" charset="0"/>
                <a:ea typeface="Calibri" panose="020F0502020204030204" pitchFamily="34" charset="0"/>
                <a:cs typeface="Calibri" panose="020F0502020204030204" pitchFamily="34" charset="0"/>
              </a:rPr>
              <a:t>.</a:t>
            </a:r>
            <a:endParaRPr lang="tr-TR" sz="1600" dirty="0">
              <a:latin typeface="Calibri" panose="020F0502020204030204" pitchFamily="34" charset="0"/>
              <a:ea typeface="Calibri" panose="020F0502020204030204" pitchFamily="34" charset="0"/>
              <a:cs typeface="Calibri" panose="020F0502020204030204" pitchFamily="34" charset="0"/>
            </a:endParaRPr>
          </a:p>
          <a:p>
            <a:pPr algn="just"/>
            <a:endParaRPr lang="tr-TR" sz="1600" dirty="0">
              <a:latin typeface="Calibri" panose="020F0502020204030204" pitchFamily="34" charset="0"/>
              <a:ea typeface="Calibri" panose="020F0502020204030204" pitchFamily="34" charset="0"/>
              <a:cs typeface="Calibri" panose="020F0502020204030204" pitchFamily="34" charset="0"/>
            </a:endParaRPr>
          </a:p>
          <a:p>
            <a:pPr algn="just"/>
            <a:r>
              <a:rPr lang="en-US" sz="1600" dirty="0" err="1">
                <a:latin typeface="Calibri" panose="020F0502020204030204" pitchFamily="34" charset="0"/>
                <a:ea typeface="Calibri" panose="020F0502020204030204" pitchFamily="34" charset="0"/>
                <a:cs typeface="Calibri" panose="020F0502020204030204" pitchFamily="34" charset="0"/>
              </a:rPr>
              <a:t>Jeneratörler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invertör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işletimi</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için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uygundur</a:t>
            </a:r>
            <a:r>
              <a:rPr lang="en-US" sz="1600" dirty="0">
                <a:latin typeface="Calibri" panose="020F0502020204030204" pitchFamily="34" charset="0"/>
                <a:ea typeface="Calibri" panose="020F0502020204030204" pitchFamily="34" charset="0"/>
                <a:cs typeface="Calibri" panose="020F0502020204030204" pitchFamily="34" charset="0"/>
              </a:rPr>
              <a:t> ve </a:t>
            </a:r>
            <a:r>
              <a:rPr lang="en-US" sz="1600" dirty="0" err="1">
                <a:latin typeface="Calibri" panose="020F0502020204030204" pitchFamily="34" charset="0"/>
                <a:ea typeface="Calibri" panose="020F0502020204030204" pitchFamily="34" charset="0"/>
                <a:cs typeface="Calibri" panose="020F0502020204030204" pitchFamily="34" charset="0"/>
              </a:rPr>
              <a:t>nominalden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çok</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daha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yüksek</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hızlara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uzun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süre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dayanabilir</a:t>
            </a:r>
            <a:r>
              <a:rPr lang="en-US" sz="1600" dirty="0">
                <a:latin typeface="Calibri" panose="020F0502020204030204" pitchFamily="34" charset="0"/>
                <a:ea typeface="Calibri" panose="020F0502020204030204" pitchFamily="34" charset="0"/>
                <a:cs typeface="Calibri" panose="020F0502020204030204" pitchFamily="34" charset="0"/>
              </a:rPr>
              <a:t>.</a:t>
            </a:r>
            <a:endParaRPr lang="tr-TR" sz="1600" dirty="0">
              <a:latin typeface="Calibri" panose="020F0502020204030204" pitchFamily="34" charset="0"/>
              <a:ea typeface="Calibri" panose="020F0502020204030204" pitchFamily="34" charset="0"/>
              <a:cs typeface="Calibri" panose="020F0502020204030204" pitchFamily="34" charset="0"/>
            </a:endParaRPr>
          </a:p>
          <a:p>
            <a:pPr algn="just"/>
            <a:endParaRPr lang="tr-TR" sz="1600" dirty="0">
              <a:latin typeface="Calibri" panose="020F0502020204030204" pitchFamily="34" charset="0"/>
              <a:ea typeface="Calibri" panose="020F0502020204030204" pitchFamily="34" charset="0"/>
              <a:cs typeface="Calibri" panose="020F0502020204030204" pitchFamily="34" charset="0"/>
            </a:endParaRPr>
          </a:p>
          <a:p>
            <a:pPr algn="just"/>
            <a:r>
              <a:rPr lang="en-US" sz="1600" dirty="0" err="1">
                <a:latin typeface="Calibri" panose="020F0502020204030204" pitchFamily="34" charset="0"/>
                <a:ea typeface="Calibri" panose="020F0502020204030204" pitchFamily="34" charset="0"/>
                <a:cs typeface="Calibri" panose="020F0502020204030204" pitchFamily="34" charset="0"/>
              </a:rPr>
              <a:t>Gürültünün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neredeyse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hiç</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olmaması</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gereken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özel</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durumlarda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su</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soğutma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sistemine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sahip</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jeneratörler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kullanılır</a:t>
            </a:r>
            <a:r>
              <a:rPr lang="en-US" sz="1600" dirty="0">
                <a:latin typeface="Calibri" panose="020F0502020204030204" pitchFamily="34" charset="0"/>
                <a:ea typeface="Calibri" panose="020F0502020204030204" pitchFamily="34" charset="0"/>
                <a:cs typeface="Calibri" panose="020F0502020204030204" pitchFamily="34" charset="0"/>
              </a:rPr>
              <a:t>.</a:t>
            </a:r>
            <a:endParaRPr lang="tr-TR" sz="1600" dirty="0">
              <a:latin typeface="Calibri" panose="020F0502020204030204" pitchFamily="34" charset="0"/>
              <a:ea typeface="Calibri" panose="020F0502020204030204" pitchFamily="34" charset="0"/>
              <a:cs typeface="Calibri" panose="020F0502020204030204" pitchFamily="34" charset="0"/>
            </a:endParaRPr>
          </a:p>
          <a:p>
            <a:pPr algn="just"/>
            <a:endParaRPr lang="tr-TR" sz="1600" dirty="0">
              <a:latin typeface="Calibri" panose="020F0502020204030204" pitchFamily="34" charset="0"/>
              <a:ea typeface="Calibri" panose="020F0502020204030204" pitchFamily="34" charset="0"/>
              <a:cs typeface="Calibri" panose="020F0502020204030204" pitchFamily="34" charset="0"/>
            </a:endParaRPr>
          </a:p>
          <a:p>
            <a:pPr algn="just"/>
            <a:r>
              <a:rPr lang="en-US" sz="1600" dirty="0" err="1">
                <a:latin typeface="Calibri" panose="020F0502020204030204" pitchFamily="34" charset="0"/>
                <a:ea typeface="Calibri" panose="020F0502020204030204" pitchFamily="34" charset="0"/>
                <a:cs typeface="Calibri" panose="020F0502020204030204" pitchFamily="34" charset="0"/>
              </a:rPr>
              <a:t>Kayışlar</a:t>
            </a:r>
            <a:r>
              <a:rPr lang="en-US" sz="1600" dirty="0">
                <a:latin typeface="Calibri" panose="020F0502020204030204" pitchFamily="34" charset="0"/>
                <a:ea typeface="Calibri" panose="020F0502020204030204" pitchFamily="34" charset="0"/>
                <a:cs typeface="Calibri" panose="020F0502020204030204" pitchFamily="34" charset="0"/>
              </a:rPr>
              <a:t> ve </a:t>
            </a:r>
            <a:r>
              <a:rPr lang="en-US" sz="1600" dirty="0" err="1">
                <a:latin typeface="Calibri" panose="020F0502020204030204" pitchFamily="34" charset="0"/>
                <a:ea typeface="Calibri" panose="020F0502020204030204" pitchFamily="34" charset="0"/>
                <a:cs typeface="Calibri" panose="020F0502020204030204" pitchFamily="34" charset="0"/>
              </a:rPr>
              <a:t>kasnaklarla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esnek</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bağlantı</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farklı</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özelliklere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sahip</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jeneratörler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örneğin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sabit</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mıknatıslar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arasında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değiştirilebilirliği</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kolaylaştırmak</a:t>
            </a:r>
            <a:r>
              <a:rPr lang="en-US" sz="1600" dirty="0">
                <a:latin typeface="Calibri" panose="020F0502020204030204" pitchFamily="34" charset="0"/>
                <a:ea typeface="Calibri" panose="020F0502020204030204" pitchFamily="34" charset="0"/>
                <a:cs typeface="Calibri" panose="020F0502020204030204" pitchFamily="34" charset="0"/>
              </a:rPr>
              <a:t> ve </a:t>
            </a:r>
            <a:r>
              <a:rPr lang="en-US" sz="1600" dirty="0" err="1">
                <a:latin typeface="Calibri" panose="020F0502020204030204" pitchFamily="34" charset="0"/>
                <a:ea typeface="Calibri" panose="020F0502020204030204" pitchFamily="34" charset="0"/>
                <a:cs typeface="Calibri" panose="020F0502020204030204" pitchFamily="34" charset="0"/>
              </a:rPr>
              <a:t>standart</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dönüş</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hızlarına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daha</a:t>
            </a:r>
            <a:r>
              <a:rPr lang="en-US" sz="1600" dirty="0">
                <a:latin typeface="Calibri" panose="020F0502020204030204" pitchFamily="34" charset="0"/>
                <a:ea typeface="Calibri" panose="020F0502020204030204" pitchFamily="34" charset="0"/>
                <a:cs typeface="Calibri" panose="020F0502020204030204" pitchFamily="34" charset="0"/>
              </a:rPr>
              <a:t> iyi </a:t>
            </a:r>
            <a:r>
              <a:rPr lang="en-US" sz="1600" dirty="0" err="1">
                <a:latin typeface="Calibri" panose="020F0502020204030204" pitchFamily="34" charset="0"/>
                <a:ea typeface="Calibri" panose="020F0502020204030204" pitchFamily="34" charset="0"/>
                <a:cs typeface="Calibri" panose="020F0502020204030204" pitchFamily="34" charset="0"/>
              </a:rPr>
              <a:t>uyum</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sağlamak</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için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seçilmiştir</a:t>
            </a:r>
            <a:r>
              <a:rPr lang="en-US" sz="1600" dirty="0">
                <a:latin typeface="Calibri" panose="020F0502020204030204" pitchFamily="34" charset="0"/>
                <a:ea typeface="Calibri" panose="020F0502020204030204" pitchFamily="34" charset="0"/>
                <a:cs typeface="Calibri" panose="020F0502020204030204" pitchFamily="34" charset="0"/>
              </a:rPr>
              <a:t>.</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7923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A3A6A-83ED-BCF9-1CFC-8031176A8102}"/>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0158249D-7AF9-0BD1-D260-F691A8C39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2728976A-ECE3-68A8-ACFC-4F9ABA06AD7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CCA3BEF0-9382-A07D-F575-413939FE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3" name="CasellaDiTesto 4">
            <a:extLst>
              <a:ext uri="{FF2B5EF4-FFF2-40B4-BE49-F238E27FC236}">
                <a16:creationId xmlns:a16="http://schemas.microsoft.com/office/drawing/2014/main" id="{18B0C5BA-2555-B3E4-5858-1FBCC0483A07}"/>
              </a:ext>
            </a:extLst>
          </p:cNvPr>
          <p:cNvSpPr txBox="1"/>
          <p:nvPr/>
        </p:nvSpPr>
        <p:spPr>
          <a:xfrm>
            <a:off x="668305" y="1281996"/>
            <a:ext cx="7080250" cy="1815882"/>
          </a:xfrm>
          <a:prstGeom prst="rect">
            <a:avLst/>
          </a:prstGeom>
          <a:noFill/>
        </p:spPr>
        <p:txBody>
          <a:bodyPr wrap="square">
            <a:spAutoFit/>
          </a:bodyPr>
          <a:lstStyle/>
          <a:p>
            <a:pPr marL="0" indent="0" algn="just">
              <a:buNone/>
            </a:pPr>
            <a:r>
              <a:rPr lang="en-US" sz="1400" kern="1400" dirty="0">
                <a:latin typeface="Calibri" panose="020F0502020204030204" pitchFamily="34" charset="0"/>
                <a:ea typeface="Calibri" panose="020F0502020204030204" pitchFamily="34" charset="0"/>
                <a:cs typeface="Calibri" panose="020F0502020204030204" pitchFamily="34" charset="0"/>
              </a:rPr>
              <a:t>FR </a:t>
            </a:r>
            <a:r>
              <a:rPr lang="en-US" sz="1400" kern="1400" dirty="0" err="1">
                <a:latin typeface="Calibri" panose="020F0502020204030204" pitchFamily="34" charset="0"/>
                <a:ea typeface="Calibri" panose="020F0502020204030204" pitchFamily="34" charset="0"/>
                <a:cs typeface="Calibri" panose="020F0502020204030204" pitchFamily="34" charset="0"/>
              </a:rPr>
              <a:t>istasyonlarının</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jeneratörleri</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pahalı</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transformatörler</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kullanmadan</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enerjiyi</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doğrudan</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dağıtıcının</a:t>
            </a:r>
            <a:r>
              <a:rPr lang="en-US" sz="1400" kern="1400" dirty="0">
                <a:latin typeface="Calibri" panose="020F0502020204030204" pitchFamily="34" charset="0"/>
                <a:ea typeface="Calibri" panose="020F0502020204030204" pitchFamily="34" charset="0"/>
                <a:cs typeface="Calibri" panose="020F0502020204030204" pitchFamily="34" charset="0"/>
              </a:rPr>
              <a:t> AG </a:t>
            </a:r>
            <a:r>
              <a:rPr lang="en-US" sz="1400" kern="1400" dirty="0" err="1">
                <a:latin typeface="Calibri" panose="020F0502020204030204" pitchFamily="34" charset="0"/>
                <a:ea typeface="Calibri" panose="020F0502020204030204" pitchFamily="34" charset="0"/>
                <a:cs typeface="Calibri" panose="020F0502020204030204" pitchFamily="34" charset="0"/>
              </a:rPr>
              <a:t>dağıtım</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noktasına</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verebilmek</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için</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normalde</a:t>
            </a:r>
            <a:r>
              <a:rPr lang="en-US" sz="1400" kern="1400" dirty="0">
                <a:latin typeface="Calibri" panose="020F0502020204030204" pitchFamily="34" charset="0"/>
                <a:ea typeface="Calibri" panose="020F0502020204030204" pitchFamily="34" charset="0"/>
                <a:cs typeface="Calibri" panose="020F0502020204030204" pitchFamily="34" charset="0"/>
              </a:rPr>
              <a:t> 100 </a:t>
            </a:r>
            <a:r>
              <a:rPr lang="en-US" sz="1400" kern="1400" dirty="0" err="1">
                <a:latin typeface="Calibri" panose="020F0502020204030204" pitchFamily="34" charset="0"/>
                <a:ea typeface="Calibri" panose="020F0502020204030204" pitchFamily="34" charset="0"/>
                <a:cs typeface="Calibri" panose="020F0502020204030204" pitchFamily="34" charset="0"/>
              </a:rPr>
              <a:t>kW'tan</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daha</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az</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bir</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güce</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sahiptir</a:t>
            </a:r>
            <a:r>
              <a:rPr lang="en-US" sz="1400" kern="1400" dirty="0">
                <a:latin typeface="Calibri" panose="020F0502020204030204" pitchFamily="34" charset="0"/>
                <a:ea typeface="Calibri" panose="020F0502020204030204" pitchFamily="34" charset="0"/>
                <a:cs typeface="Calibri" panose="020F0502020204030204" pitchFamily="34" charset="0"/>
              </a:rPr>
              <a:t>.</a:t>
            </a:r>
            <a:endParaRPr lang="tr-TR" sz="1400" kern="1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tr-TR" sz="1400" kern="14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sz="1400" kern="1400" dirty="0" err="1">
                <a:latin typeface="Calibri" panose="020F0502020204030204" pitchFamily="34" charset="0"/>
                <a:ea typeface="Calibri" panose="020F0502020204030204" pitchFamily="34" charset="0"/>
                <a:cs typeface="Calibri" panose="020F0502020204030204" pitchFamily="34" charset="0"/>
              </a:rPr>
              <a:t>Elektrik</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dağıtım</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hattına</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bağlantı</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normalde</a:t>
            </a:r>
            <a:r>
              <a:rPr lang="en-US" sz="1400" kern="1400" dirty="0">
                <a:latin typeface="Calibri" panose="020F0502020204030204" pitchFamily="34" charset="0"/>
                <a:ea typeface="Calibri" panose="020F0502020204030204" pitchFamily="34" charset="0"/>
                <a:cs typeface="Calibri" panose="020F0502020204030204" pitchFamily="34" charset="0"/>
              </a:rPr>
              <a:t> DC Bus </a:t>
            </a:r>
            <a:r>
              <a:rPr lang="en-US" sz="1400" kern="1400" dirty="0" err="1">
                <a:latin typeface="Calibri" panose="020F0502020204030204" pitchFamily="34" charset="0"/>
                <a:ea typeface="Calibri" panose="020F0502020204030204" pitchFamily="34" charset="0"/>
                <a:cs typeface="Calibri" panose="020F0502020204030204" pitchFamily="34" charset="0"/>
              </a:rPr>
              <a:t>voltajını</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kontrol</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ederek</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sürücü</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veya</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tahrik</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sistemi</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ağı</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ile</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enerji</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alışverişini</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yöneten</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rejeneratif</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bir</a:t>
            </a:r>
            <a:r>
              <a:rPr lang="en-US" sz="1400" kern="1400" dirty="0">
                <a:latin typeface="Calibri" panose="020F0502020204030204" pitchFamily="34" charset="0"/>
                <a:ea typeface="Calibri" panose="020F0502020204030204" pitchFamily="34" charset="0"/>
                <a:cs typeface="Calibri" panose="020F0502020204030204" pitchFamily="34" charset="0"/>
              </a:rPr>
              <a:t> AC/DC/AC “AFE” </a:t>
            </a:r>
            <a:r>
              <a:rPr lang="en-US" sz="1400" kern="1400" dirty="0" err="1">
                <a:latin typeface="Calibri" panose="020F0502020204030204" pitchFamily="34" charset="0"/>
                <a:ea typeface="Calibri" panose="020F0502020204030204" pitchFamily="34" charset="0"/>
                <a:cs typeface="Calibri" panose="020F0502020204030204" pitchFamily="34" charset="0"/>
              </a:rPr>
              <a:t>ünitesi</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aracılığıyla</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yapılır</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Ayrıca</a:t>
            </a:r>
            <a:r>
              <a:rPr lang="en-US" sz="1400" kern="1400" dirty="0">
                <a:latin typeface="Calibri" panose="020F0502020204030204" pitchFamily="34" charset="0"/>
                <a:ea typeface="Calibri" panose="020F0502020204030204" pitchFamily="34" charset="0"/>
                <a:cs typeface="Calibri" panose="020F0502020204030204" pitchFamily="34" charset="0"/>
              </a:rPr>
              <a:t>, IGBT </a:t>
            </a:r>
            <a:r>
              <a:rPr lang="en-US" sz="1400" kern="1400" dirty="0" err="1">
                <a:latin typeface="Calibri" panose="020F0502020204030204" pitchFamily="34" charset="0"/>
                <a:ea typeface="Calibri" panose="020F0502020204030204" pitchFamily="34" charset="0"/>
                <a:cs typeface="Calibri" panose="020F0502020204030204" pitchFamily="34" charset="0"/>
              </a:rPr>
              <a:t>teknolojisine</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dayalı</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akıllı</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bir</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dönüştürme</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sistemi</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ile</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sinüzoidal</a:t>
            </a:r>
            <a:r>
              <a:rPr lang="en-US" sz="1400" kern="1400" dirty="0">
                <a:latin typeface="Calibri" panose="020F0502020204030204" pitchFamily="34" charset="0"/>
                <a:ea typeface="Calibri" panose="020F0502020204030204" pitchFamily="34" charset="0"/>
                <a:cs typeface="Calibri" panose="020F0502020204030204" pitchFamily="34" charset="0"/>
              </a:rPr>
              <a:t> hat </a:t>
            </a:r>
            <a:r>
              <a:rPr lang="en-US" sz="1400" kern="1400" dirty="0" err="1">
                <a:latin typeface="Calibri" panose="020F0502020204030204" pitchFamily="34" charset="0"/>
                <a:ea typeface="Calibri" panose="020F0502020204030204" pitchFamily="34" charset="0"/>
                <a:cs typeface="Calibri" panose="020F0502020204030204" pitchFamily="34" charset="0"/>
              </a:rPr>
              <a:t>akımlarını</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koruyarak</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sadece</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aktif</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güç</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hattı</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ile</a:t>
            </a:r>
            <a:r>
              <a:rPr lang="en-US" sz="1400" kern="1400" dirty="0">
                <a:latin typeface="Calibri" panose="020F0502020204030204" pitchFamily="34" charset="0"/>
                <a:ea typeface="Calibri" panose="020F0502020204030204" pitchFamily="34" charset="0"/>
                <a:cs typeface="Calibri" panose="020F0502020204030204" pitchFamily="34" charset="0"/>
              </a:rPr>
              <a:t> (cos</a:t>
            </a:r>
            <a:r>
              <a:rPr lang="az-Cyrl-AZ" sz="1400" kern="1400" dirty="0">
                <a:latin typeface="Calibri" panose="020F0502020204030204" pitchFamily="34" charset="0"/>
                <a:ea typeface="Calibri" panose="020F0502020204030204" pitchFamily="34" charset="0"/>
                <a:cs typeface="Calibri" panose="020F0502020204030204" pitchFamily="34" charset="0"/>
              </a:rPr>
              <a:t>ф </a:t>
            </a:r>
            <a:r>
              <a:rPr lang="en-US" sz="1400" kern="1400" dirty="0" err="1">
                <a:latin typeface="Calibri" panose="020F0502020204030204" pitchFamily="34" charset="0"/>
                <a:ea typeface="Calibri" panose="020F0502020204030204" pitchFamily="34" charset="0"/>
                <a:cs typeface="Calibri" panose="020F0502020204030204" pitchFamily="34" charset="0"/>
              </a:rPr>
              <a:t>bire</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yakın</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bir</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güç</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alışverişi</a:t>
            </a:r>
            <a:r>
              <a:rPr lang="en-US" sz="1400" kern="1400" dirty="0">
                <a:latin typeface="Calibri" panose="020F0502020204030204" pitchFamily="34" charset="0"/>
                <a:ea typeface="Calibri" panose="020F0502020204030204" pitchFamily="34" charset="0"/>
                <a:cs typeface="Calibri" panose="020F0502020204030204" pitchFamily="34" charset="0"/>
              </a:rPr>
              <a:t> </a:t>
            </a:r>
            <a:r>
              <a:rPr lang="en-US" sz="1400" kern="1400" dirty="0" err="1">
                <a:latin typeface="Calibri" panose="020F0502020204030204" pitchFamily="34" charset="0"/>
                <a:ea typeface="Calibri" panose="020F0502020204030204" pitchFamily="34" charset="0"/>
                <a:cs typeface="Calibri" panose="020F0502020204030204" pitchFamily="34" charset="0"/>
              </a:rPr>
              <a:t>sağlar</a:t>
            </a:r>
            <a:r>
              <a:rPr lang="en-US" sz="1400" kern="1400" dirty="0">
                <a:latin typeface="Calibri" panose="020F0502020204030204" pitchFamily="34" charset="0"/>
                <a:ea typeface="Calibri" panose="020F0502020204030204" pitchFamily="34" charset="0"/>
                <a:cs typeface="Calibri" panose="020F0502020204030204" pitchFamily="34" charset="0"/>
              </a:rPr>
              <a:t>.</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Immagine 7">
            <a:extLst>
              <a:ext uri="{FF2B5EF4-FFF2-40B4-BE49-F238E27FC236}">
                <a16:creationId xmlns:a16="http://schemas.microsoft.com/office/drawing/2014/main" id="{19A3D82A-606F-B23C-39FB-0E308B610D3D}"/>
              </a:ext>
            </a:extLst>
          </p:cNvPr>
          <p:cNvPicPr>
            <a:picLocks noChangeAspect="1"/>
          </p:cNvPicPr>
          <p:nvPr/>
        </p:nvPicPr>
        <p:blipFill>
          <a:blip r:embed="rId5"/>
          <a:stretch>
            <a:fillRect/>
          </a:stretch>
        </p:blipFill>
        <p:spPr>
          <a:xfrm>
            <a:off x="8029575" y="429152"/>
            <a:ext cx="3324225" cy="5115093"/>
          </a:xfrm>
          <a:prstGeom prst="rect">
            <a:avLst/>
          </a:prstGeom>
        </p:spPr>
      </p:pic>
      <p:pic>
        <p:nvPicPr>
          <p:cNvPr id="7" name="Immagine 9">
            <a:extLst>
              <a:ext uri="{FF2B5EF4-FFF2-40B4-BE49-F238E27FC236}">
                <a16:creationId xmlns:a16="http://schemas.microsoft.com/office/drawing/2014/main" id="{A050380D-8026-35B6-A293-F4A223D93FA3}"/>
              </a:ext>
            </a:extLst>
          </p:cNvPr>
          <p:cNvPicPr>
            <a:picLocks noChangeAspect="1"/>
          </p:cNvPicPr>
          <p:nvPr/>
        </p:nvPicPr>
        <p:blipFill>
          <a:blip r:embed="rId6"/>
          <a:stretch>
            <a:fillRect/>
          </a:stretch>
        </p:blipFill>
        <p:spPr>
          <a:xfrm>
            <a:off x="1729350" y="3097878"/>
            <a:ext cx="4628002" cy="2405562"/>
          </a:xfrm>
          <a:prstGeom prst="rect">
            <a:avLst/>
          </a:prstGeom>
        </p:spPr>
      </p:pic>
    </p:spTree>
    <p:extLst>
      <p:ext uri="{BB962C8B-B14F-4D97-AF65-F5344CB8AC3E}">
        <p14:creationId xmlns:p14="http://schemas.microsoft.com/office/powerpoint/2010/main" val="1865564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4"/>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İçerik Yer Tutucusu 2">
            <a:extLst>
              <a:ext uri="{FF2B5EF4-FFF2-40B4-BE49-F238E27FC236}">
                <a16:creationId xmlns:a16="http://schemas.microsoft.com/office/drawing/2014/main" id="{9D1A2703-BE8B-5C38-7810-F2D444F02647}"/>
              </a:ext>
            </a:extLst>
          </p:cNvPr>
          <p:cNvSpPr>
            <a:spLocks noGrp="1"/>
          </p:cNvSpPr>
          <p:nvPr>
            <p:ph idx="1"/>
          </p:nvPr>
        </p:nvSpPr>
        <p:spPr>
          <a:xfrm>
            <a:off x="426128" y="83689"/>
            <a:ext cx="10874406" cy="5733080"/>
          </a:xfrm>
        </p:spPr>
        <p:txBody>
          <a:bodyPr>
            <a:normAutofit/>
          </a:bodyPr>
          <a:lstStyle/>
          <a:p>
            <a:endParaRPr lang="tr-TR" sz="1400" dirty="0"/>
          </a:p>
          <a:p>
            <a:pPr marL="0" indent="0">
              <a:buNone/>
            </a:pPr>
            <a:r>
              <a:rPr lang="tr-TR" sz="1600" b="1" dirty="0"/>
              <a:t>İÇME SUYU SİSTEMLERİNDEKİ SU KAYIPLARININ AZALTILMASINA YÖNELİK EYLEMLER</a:t>
            </a:r>
          </a:p>
          <a:p>
            <a:pPr marL="0" indent="0">
              <a:buNone/>
            </a:pPr>
            <a:endParaRPr lang="tr-TR" sz="1050" b="1" dirty="0"/>
          </a:p>
          <a:p>
            <a:r>
              <a:rPr lang="tr-TR" sz="1800" dirty="0"/>
              <a:t>1. Coğrafi Bilgi Sistem (CBS) Altyapısının İyileştirilmesi</a:t>
            </a:r>
          </a:p>
          <a:p>
            <a:r>
              <a:rPr lang="tr-TR" sz="1800" dirty="0"/>
              <a:t>2. Uzaktan İzleme ve Kontrol Sistemlerinin Uygulanması</a:t>
            </a:r>
          </a:p>
          <a:p>
            <a:r>
              <a:rPr lang="nn-NO" sz="1800" dirty="0"/>
              <a:t>3. Kurumsal Deneyim ve Kapasitenin Geliştirilmesi </a:t>
            </a:r>
            <a:endParaRPr lang="tr-TR" sz="1800" dirty="0"/>
          </a:p>
          <a:p>
            <a:r>
              <a:rPr lang="tr-TR" sz="1800" dirty="0"/>
              <a:t>4. Hidrolik Modelleme</a:t>
            </a:r>
          </a:p>
          <a:p>
            <a:r>
              <a:rPr lang="tr-TR" sz="1800" dirty="0"/>
              <a:t>5. Bölgesel Ölçüm Alanlarının (BÖA) Oluşturulması</a:t>
            </a:r>
          </a:p>
          <a:p>
            <a:r>
              <a:rPr lang="tr-TR" sz="1800" dirty="0"/>
              <a:t>6. Basınç Yönetim Alanlarının (BYA) Oluşturulması</a:t>
            </a:r>
            <a:endParaRPr lang="tr-TR" dirty="0"/>
          </a:p>
          <a:p>
            <a:r>
              <a:rPr lang="tr-TR" sz="1800" dirty="0"/>
              <a:t>7. Altyapı Rehabilitasyon İhtiyaçlarının Değerlendirilmesi </a:t>
            </a:r>
          </a:p>
          <a:p>
            <a:r>
              <a:rPr lang="tr-TR" sz="1800" dirty="0"/>
              <a:t>8. İdari Kayıpların Azaltılması</a:t>
            </a:r>
            <a:endParaRPr lang="tr-TR" dirty="0"/>
          </a:p>
          <a:p>
            <a:r>
              <a:rPr lang="tr-TR" sz="1800" dirty="0"/>
              <a:t>9. Sızıntıların Yönetimi</a:t>
            </a:r>
            <a:endParaRPr lang="tr-TR" dirty="0"/>
          </a:p>
        </p:txBody>
      </p:sp>
      <p:pic>
        <p:nvPicPr>
          <p:cNvPr id="9" name="Resim 8">
            <a:extLst>
              <a:ext uri="{FF2B5EF4-FFF2-40B4-BE49-F238E27FC236}">
                <a16:creationId xmlns:a16="http://schemas.microsoft.com/office/drawing/2014/main" id="{25F353E8-7A21-F7CE-0AB2-D07980D7F1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0726" y="159798"/>
            <a:ext cx="4165146" cy="1187912"/>
          </a:xfrm>
          <a:prstGeom prst="rect">
            <a:avLst/>
          </a:prstGeom>
        </p:spPr>
      </p:pic>
    </p:spTree>
    <p:extLst>
      <p:ext uri="{BB962C8B-B14F-4D97-AF65-F5344CB8AC3E}">
        <p14:creationId xmlns:p14="http://schemas.microsoft.com/office/powerpoint/2010/main" val="3877120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D9F60-DD6D-E21B-771B-6DF3F4F92270}"/>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DEC680C3-C72D-F44F-5669-175881738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8E9D3114-0BAF-0389-91AB-0311F3474C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D7A7FA51-9855-4C7A-7715-F8E395BBF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pic>
        <p:nvPicPr>
          <p:cNvPr id="3" name="Immagine 2" descr="Immagine che contiene aria aperta, veicolo, Veicolo terrestre, ruota&#10;&#10;Descrizione generata automaticamente">
            <a:extLst>
              <a:ext uri="{FF2B5EF4-FFF2-40B4-BE49-F238E27FC236}">
                <a16:creationId xmlns:a16="http://schemas.microsoft.com/office/drawing/2014/main" id="{03786F94-E9C0-DC17-F0AF-75B8B2B01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2971" y="983063"/>
            <a:ext cx="6097196" cy="4064797"/>
          </a:xfrm>
          <a:prstGeom prst="rect">
            <a:avLst/>
          </a:prstGeom>
        </p:spPr>
      </p:pic>
      <p:sp>
        <p:nvSpPr>
          <p:cNvPr id="6" name="CasellaDiTesto 6">
            <a:extLst>
              <a:ext uri="{FF2B5EF4-FFF2-40B4-BE49-F238E27FC236}">
                <a16:creationId xmlns:a16="http://schemas.microsoft.com/office/drawing/2014/main" id="{59ADA71D-FDDA-56BF-F149-A954E5403033}"/>
              </a:ext>
            </a:extLst>
          </p:cNvPr>
          <p:cNvSpPr txBox="1"/>
          <p:nvPr/>
        </p:nvSpPr>
        <p:spPr>
          <a:xfrm>
            <a:off x="722049" y="1829820"/>
            <a:ext cx="5090922" cy="2554545"/>
          </a:xfrm>
          <a:prstGeom prst="rect">
            <a:avLst/>
          </a:prstGeom>
          <a:noFill/>
        </p:spPr>
        <p:txBody>
          <a:bodyPr wrap="square">
            <a:spAutoFit/>
          </a:bodyPr>
          <a:lstStyle/>
          <a:p>
            <a:pPr marL="0" indent="0" algn="just">
              <a:buNone/>
            </a:pPr>
            <a:r>
              <a:rPr lang="en-US" sz="1600" dirty="0">
                <a:latin typeface="Calibri" panose="020F0502020204030204" pitchFamily="34" charset="0"/>
                <a:ea typeface="Calibri" panose="020F0502020204030204" pitchFamily="34" charset="0"/>
                <a:cs typeface="Calibri" panose="020F0502020204030204" pitchFamily="34" charset="0"/>
              </a:rPr>
              <a:t>TN ve TK </a:t>
            </a:r>
            <a:r>
              <a:rPr lang="en-US" sz="1600" dirty="0" err="1">
                <a:latin typeface="Calibri" panose="020F0502020204030204" pitchFamily="34" charset="0"/>
                <a:ea typeface="Calibri" panose="020F0502020204030204" pitchFamily="34" charset="0"/>
                <a:cs typeface="Calibri" panose="020F0502020204030204" pitchFamily="34" charset="0"/>
              </a:rPr>
              <a:t>gruplarının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tasarımında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önde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gelen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markaların</a:t>
            </a:r>
            <a:r>
              <a:rPr lang="en-US" sz="1600" dirty="0">
                <a:latin typeface="Calibri" panose="020F0502020204030204" pitchFamily="34" charset="0"/>
                <a:ea typeface="Calibri" panose="020F0502020204030204" pitchFamily="34" charset="0"/>
                <a:cs typeface="Calibri" panose="020F0502020204030204" pitchFamily="34" charset="0"/>
              </a:rPr>
              <a:t> ve </a:t>
            </a:r>
            <a:r>
              <a:rPr lang="en-US" sz="1600" dirty="0" err="1">
                <a:latin typeface="Calibri" panose="020F0502020204030204" pitchFamily="34" charset="0"/>
                <a:ea typeface="Calibri" panose="020F0502020204030204" pitchFamily="34" charset="0"/>
                <a:cs typeface="Calibri" panose="020F0502020204030204" pitchFamily="34" charset="0"/>
              </a:rPr>
              <a:t>kolayca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temin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edilebilen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standart</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aşınma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bileşenleri</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kayışlar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rulmanlar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kullanılmıştır</a:t>
            </a:r>
            <a:r>
              <a:rPr lang="en-US" sz="1600" dirty="0">
                <a:latin typeface="Calibri" panose="020F0502020204030204" pitchFamily="34" charset="0"/>
                <a:ea typeface="Calibri" panose="020F0502020204030204" pitchFamily="34" charset="0"/>
                <a:cs typeface="Calibri" panose="020F0502020204030204" pitchFamily="34" charset="0"/>
              </a:rPr>
              <a:t>.</a:t>
            </a: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sz="1600" dirty="0" err="1">
                <a:latin typeface="Calibri" panose="020F0502020204030204" pitchFamily="34" charset="0"/>
                <a:ea typeface="Calibri" panose="020F0502020204030204" pitchFamily="34" charset="0"/>
                <a:cs typeface="Calibri" panose="020F0502020204030204" pitchFamily="34" charset="0"/>
              </a:rPr>
              <a:t>Örneğin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rulmanlar</a:t>
            </a:r>
            <a:r>
              <a:rPr lang="en-US" sz="1600" dirty="0">
                <a:latin typeface="Calibri" panose="020F0502020204030204" pitchFamily="34" charset="0"/>
                <a:ea typeface="Calibri" panose="020F0502020204030204" pitchFamily="34" charset="0"/>
                <a:cs typeface="Calibri" panose="020F0502020204030204" pitchFamily="34" charset="0"/>
              </a:rPr>
              <a:t>, 100.000 </a:t>
            </a:r>
            <a:r>
              <a:rPr lang="en-US" sz="1600" dirty="0" err="1">
                <a:latin typeface="Calibri" panose="020F0502020204030204" pitchFamily="34" charset="0"/>
                <a:ea typeface="Calibri" panose="020F0502020204030204" pitchFamily="34" charset="0"/>
                <a:cs typeface="Calibri" panose="020F0502020204030204" pitchFamily="34" charset="0"/>
              </a:rPr>
              <a:t>saati</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aşan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bir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kullanım</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ömrü</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için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boyutlandırılmıştır</a:t>
            </a:r>
            <a:r>
              <a:rPr lang="en-US" sz="1600" dirty="0">
                <a:latin typeface="Calibri" panose="020F0502020204030204" pitchFamily="34" charset="0"/>
                <a:ea typeface="Calibri" panose="020F0502020204030204" pitchFamily="34" charset="0"/>
                <a:cs typeface="Calibri" panose="020F0502020204030204" pitchFamily="34" charset="0"/>
              </a:rPr>
              <a:t>.</a:t>
            </a: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tr-TR" sz="160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sz="1600" dirty="0" err="1">
                <a:latin typeface="Calibri" panose="020F0502020204030204" pitchFamily="34" charset="0"/>
                <a:ea typeface="Calibri" panose="020F0502020204030204" pitchFamily="34" charset="0"/>
                <a:cs typeface="Calibri" panose="020F0502020204030204" pitchFamily="34" charset="0"/>
              </a:rPr>
              <a:t>Kontrol</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vanalarında</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olduğu</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gibi</a:t>
            </a:r>
            <a:r>
              <a:rPr lang="en-US" sz="1600" dirty="0">
                <a:latin typeface="Calibri" panose="020F0502020204030204" pitchFamily="34" charset="0"/>
                <a:ea typeface="Calibri" panose="020F0502020204030204" pitchFamily="34" charset="0"/>
                <a:cs typeface="Calibri" panose="020F0502020204030204" pitchFamily="34" charset="0"/>
              </a:rPr>
              <a:t>, T.I.S. </a:t>
            </a:r>
            <a:r>
              <a:rPr lang="en-US" sz="1600" dirty="0" err="1">
                <a:latin typeface="Calibri" panose="020F0502020204030204" pitchFamily="34" charset="0"/>
                <a:ea typeface="Calibri" panose="020F0502020204030204" pitchFamily="34" charset="0"/>
                <a:cs typeface="Calibri" panose="020F0502020204030204" pitchFamily="34" charset="0"/>
              </a:rPr>
              <a:t>kendi</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uzman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teknisyenleri</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ile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üretim</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gruplarının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planlı</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bakımını</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sağlayabilir</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7687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8330C-D022-F350-689E-A7FCF36589BE}"/>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A04B7E58-AA07-0565-DE77-F508B5CA4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DC89E135-153B-ADBC-C218-7BE37CD7F4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73DA058A-3F1E-7A6B-519E-0730A674C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3" name="CasellaDiTesto 7">
            <a:extLst>
              <a:ext uri="{FF2B5EF4-FFF2-40B4-BE49-F238E27FC236}">
                <a16:creationId xmlns:a16="http://schemas.microsoft.com/office/drawing/2014/main" id="{D7C749ED-D0E7-3574-691A-3D040EC1EB5A}"/>
              </a:ext>
            </a:extLst>
          </p:cNvPr>
          <p:cNvSpPr txBox="1"/>
          <p:nvPr/>
        </p:nvSpPr>
        <p:spPr>
          <a:xfrm>
            <a:off x="638175" y="1404428"/>
            <a:ext cx="10610850" cy="307777"/>
          </a:xfrm>
          <a:prstGeom prst="rect">
            <a:avLst/>
          </a:prstGeom>
          <a:noFill/>
        </p:spPr>
        <p:txBody>
          <a:bodyPr wrap="square">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Her </a:t>
            </a:r>
            <a:r>
              <a:rPr lang="en-US" sz="1400" dirty="0" err="1">
                <a:latin typeface="Calibri" panose="020F0502020204030204" pitchFamily="34" charset="0"/>
                <a:ea typeface="Calibri" panose="020F0502020204030204" pitchFamily="34" charset="0"/>
                <a:cs typeface="Calibri" panose="020F0502020204030204" pitchFamily="34" charset="0"/>
              </a:rPr>
              <a:t>yıl</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üretilen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enerji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aşağıdaki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formülle</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basitçe</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hesaplanabilir</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Ekonomik</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verim</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enerji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satış</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tarifesine</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bağlıdır</a:t>
            </a:r>
            <a:r>
              <a:rPr lang="en-US" sz="1400" dirty="0">
                <a:latin typeface="Calibri" panose="020F0502020204030204" pitchFamily="34" charset="0"/>
                <a:ea typeface="Calibri" panose="020F0502020204030204" pitchFamily="34" charset="0"/>
                <a:cs typeface="Calibri" panose="020F0502020204030204" pitchFamily="34" charset="0"/>
              </a:rPr>
              <a:t>)</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sp>
        <p:nvSpPr>
          <p:cNvPr id="6" name="CasellaDiTesto 9">
            <a:extLst>
              <a:ext uri="{FF2B5EF4-FFF2-40B4-BE49-F238E27FC236}">
                <a16:creationId xmlns:a16="http://schemas.microsoft.com/office/drawing/2014/main" id="{A2265504-8995-9055-1066-D559108CDC12}"/>
              </a:ext>
            </a:extLst>
          </p:cNvPr>
          <p:cNvSpPr txBox="1"/>
          <p:nvPr/>
        </p:nvSpPr>
        <p:spPr>
          <a:xfrm>
            <a:off x="638175" y="2144381"/>
            <a:ext cx="10418064" cy="2062103"/>
          </a:xfrm>
          <a:prstGeom prst="rect">
            <a:avLst/>
          </a:prstGeom>
          <a:noFill/>
        </p:spPr>
        <p:txBody>
          <a:bodyPr wrap="square">
            <a:spAutoFit/>
          </a:bodyPr>
          <a:lstStyle/>
          <a:p>
            <a:r>
              <a:rPr lang="it-IT" sz="1400" dirty="0" err="1">
                <a:latin typeface="Calibri" panose="020F0502020204030204" pitchFamily="34" charset="0"/>
                <a:ea typeface="Calibri" panose="020F0502020204030204" pitchFamily="34" charset="0"/>
                <a:cs typeface="Calibri" panose="020F0502020204030204" pitchFamily="34" charset="0"/>
              </a:rPr>
              <a:t>Where</a:t>
            </a:r>
            <a:r>
              <a:rPr lang="it-IT" sz="1400" dirty="0">
                <a:latin typeface="Calibri" panose="020F0502020204030204" pitchFamily="34" charset="0"/>
                <a:ea typeface="Calibri" panose="020F0502020204030204" pitchFamily="34" charset="0"/>
                <a:cs typeface="Calibri" panose="020F0502020204030204" pitchFamily="34" charset="0"/>
              </a:rPr>
              <a:t>:</a:t>
            </a:r>
          </a:p>
          <a:p>
            <a:r>
              <a:rPr lang="it-IT" sz="1400" dirty="0">
                <a:latin typeface="Calibri" panose="020F0502020204030204" pitchFamily="34" charset="0"/>
                <a:ea typeface="Calibri" panose="020F0502020204030204" pitchFamily="34" charset="0"/>
                <a:cs typeface="Calibri" panose="020F0502020204030204" pitchFamily="34" charset="0"/>
              </a:rPr>
              <a:t>H [m]	Üretim ünitesinin </a:t>
            </a:r>
            <a:r>
              <a:rPr lang="tr-TR" sz="1400" dirty="0">
                <a:latin typeface="Calibri" panose="020F0502020204030204" pitchFamily="34" charset="0"/>
                <a:ea typeface="Calibri" panose="020F0502020204030204" pitchFamily="34" charset="0"/>
                <a:cs typeface="Calibri" panose="020F0502020204030204" pitchFamily="34" charset="0"/>
              </a:rPr>
              <a:t>giriş </a:t>
            </a:r>
            <a:r>
              <a:rPr lang="it-IT" sz="1400" dirty="0">
                <a:latin typeface="Calibri" panose="020F0502020204030204" pitchFamily="34" charset="0"/>
                <a:ea typeface="Calibri" panose="020F0502020204030204" pitchFamily="34" charset="0"/>
                <a:cs typeface="Calibri" panose="020F0502020204030204" pitchFamily="34" charset="0"/>
              </a:rPr>
              <a:t>ve </a:t>
            </a:r>
            <a:r>
              <a:rPr lang="tr-TR" sz="1400" dirty="0" err="1">
                <a:latin typeface="Calibri" panose="020F0502020204030204" pitchFamily="34" charset="0"/>
                <a:ea typeface="Calibri" panose="020F0502020204030204" pitchFamily="34" charset="0"/>
                <a:cs typeface="Calibri" panose="020F0502020204030204" pitchFamily="34" charset="0"/>
              </a:rPr>
              <a:t>çı</a:t>
            </a:r>
            <a:r>
              <a:rPr lang="it-IT" sz="1400" dirty="0">
                <a:latin typeface="Calibri" panose="020F0502020204030204" pitchFamily="34" charset="0"/>
                <a:ea typeface="Calibri" panose="020F0502020204030204" pitchFamily="34" charset="0"/>
                <a:cs typeface="Calibri" panose="020F0502020204030204" pitchFamily="34" charset="0"/>
              </a:rPr>
              <a:t>kış arasındaki basınç farkı</a:t>
            </a:r>
            <a:r>
              <a:rPr lang="tr-TR" sz="1400" dirty="0">
                <a:latin typeface="Calibri" panose="020F0502020204030204" pitchFamily="34" charset="0"/>
                <a:ea typeface="Calibri" panose="020F0502020204030204" pitchFamily="34" charset="0"/>
                <a:cs typeface="Calibri" panose="020F0502020204030204" pitchFamily="34" charset="0"/>
              </a:rPr>
              <a:t> </a:t>
            </a:r>
            <a:endParaRPr lang="it-IT" sz="1400" dirty="0">
              <a:latin typeface="Calibri" panose="020F0502020204030204" pitchFamily="34" charset="0"/>
              <a:ea typeface="Calibri" panose="020F0502020204030204" pitchFamily="34" charset="0"/>
              <a:cs typeface="Calibri" panose="020F0502020204030204" pitchFamily="34" charset="0"/>
            </a:endParaRPr>
          </a:p>
          <a:p>
            <a:r>
              <a:rPr lang="it-IT" sz="1400" dirty="0">
                <a:latin typeface="Calibri" panose="020F0502020204030204" pitchFamily="34" charset="0"/>
                <a:ea typeface="Calibri" panose="020F0502020204030204" pitchFamily="34" charset="0"/>
                <a:cs typeface="Calibri" panose="020F0502020204030204" pitchFamily="34" charset="0"/>
              </a:rPr>
              <a:t>Q [m³/s]	</a:t>
            </a:r>
            <a:r>
              <a:rPr lang="tr-TR" sz="1400" dirty="0">
                <a:latin typeface="Calibri" panose="020F0502020204030204" pitchFamily="34" charset="0"/>
                <a:ea typeface="Calibri" panose="020F0502020204030204" pitchFamily="34" charset="0"/>
                <a:cs typeface="Calibri" panose="020F0502020204030204" pitchFamily="34" charset="0"/>
              </a:rPr>
              <a:t>Nominal Akış</a:t>
            </a:r>
            <a:endParaRPr lang="it-IT" sz="1400" dirty="0">
              <a:latin typeface="Calibri" panose="020F0502020204030204" pitchFamily="34" charset="0"/>
              <a:ea typeface="Calibri" panose="020F0502020204030204" pitchFamily="34" charset="0"/>
              <a:cs typeface="Calibri" panose="020F0502020204030204" pitchFamily="34" charset="0"/>
            </a:endParaRPr>
          </a:p>
          <a:p>
            <a:r>
              <a:rPr lang="it-IT" sz="1400" dirty="0">
                <a:latin typeface="Calibri" panose="020F0502020204030204" pitchFamily="34" charset="0"/>
                <a:ea typeface="Calibri" panose="020F0502020204030204" pitchFamily="34" charset="0"/>
                <a:cs typeface="Calibri" panose="020F0502020204030204" pitchFamily="34" charset="0"/>
              </a:rPr>
              <a:t>g  [m/s²)	</a:t>
            </a:r>
            <a:r>
              <a:rPr lang="tr-TR" sz="1400" dirty="0">
                <a:latin typeface="Calibri" panose="020F0502020204030204" pitchFamily="34" charset="0"/>
                <a:ea typeface="Calibri" panose="020F0502020204030204" pitchFamily="34" charset="0"/>
                <a:cs typeface="Calibri" panose="020F0502020204030204" pitchFamily="34" charset="0"/>
              </a:rPr>
              <a:t>Yerçekimi ivmesi </a:t>
            </a:r>
            <a:r>
              <a:rPr lang="en-US" sz="1400" dirty="0">
                <a:latin typeface="Calibri" panose="020F0502020204030204" pitchFamily="34" charset="0"/>
                <a:ea typeface="Calibri" panose="020F0502020204030204" pitchFamily="34" charset="0"/>
                <a:cs typeface="Calibri" panose="020F0502020204030204" pitchFamily="34" charset="0"/>
              </a:rPr>
              <a:t>(</a:t>
            </a:r>
            <a:r>
              <a:rPr lang="tr-TR" sz="1400" dirty="0">
                <a:latin typeface="Calibri" panose="020F0502020204030204" pitchFamily="34" charset="0"/>
                <a:ea typeface="Calibri" panose="020F0502020204030204" pitchFamily="34" charset="0"/>
                <a:cs typeface="Calibri" panose="020F0502020204030204" pitchFamily="34" charset="0"/>
              </a:rPr>
              <a:t>normalde</a:t>
            </a:r>
            <a:r>
              <a:rPr lang="en-US" sz="1400" dirty="0">
                <a:latin typeface="Calibri" panose="020F0502020204030204" pitchFamily="34" charset="0"/>
                <a:ea typeface="Calibri" panose="020F0502020204030204" pitchFamily="34" charset="0"/>
                <a:cs typeface="Calibri" panose="020F0502020204030204" pitchFamily="34" charset="0"/>
              </a:rPr>
              <a:t> 9.81)</a:t>
            </a:r>
          </a:p>
          <a:p>
            <a:r>
              <a:rPr lang="en-US" sz="1400" dirty="0" err="1">
                <a:latin typeface="Calibri" panose="020F0502020204030204" pitchFamily="34" charset="0"/>
                <a:ea typeface="Calibri" panose="020F0502020204030204" pitchFamily="34" charset="0"/>
                <a:cs typeface="Calibri" panose="020F0502020204030204" pitchFamily="34" charset="0"/>
              </a:rPr>
              <a:t>EtaT</a:t>
            </a:r>
            <a:r>
              <a:rPr lang="en-US" sz="1400" dirty="0">
                <a:latin typeface="Calibri" panose="020F0502020204030204" pitchFamily="34" charset="0"/>
                <a:ea typeface="Calibri" panose="020F0502020204030204" pitchFamily="34" charset="0"/>
                <a:cs typeface="Calibri" panose="020F0502020204030204" pitchFamily="34" charset="0"/>
              </a:rPr>
              <a:t>	TN </a:t>
            </a:r>
            <a:r>
              <a:rPr lang="tr-TR" sz="1400" dirty="0">
                <a:latin typeface="Calibri" panose="020F0502020204030204" pitchFamily="34" charset="0"/>
                <a:ea typeface="Calibri" panose="020F0502020204030204" pitchFamily="34" charset="0"/>
                <a:cs typeface="Calibri" panose="020F0502020204030204" pitchFamily="34" charset="0"/>
              </a:rPr>
              <a:t>veya</a:t>
            </a:r>
            <a:r>
              <a:rPr lang="en-US" sz="1400" dirty="0">
                <a:latin typeface="Calibri" panose="020F0502020204030204" pitchFamily="34" charset="0"/>
                <a:ea typeface="Calibri" panose="020F0502020204030204" pitchFamily="34" charset="0"/>
                <a:cs typeface="Calibri" panose="020F0502020204030204" pitchFamily="34" charset="0"/>
              </a:rPr>
              <a:t> TK </a:t>
            </a:r>
            <a:r>
              <a:rPr lang="tr-TR" sz="1400" dirty="0">
                <a:latin typeface="Calibri" panose="020F0502020204030204" pitchFamily="34" charset="0"/>
                <a:ea typeface="Calibri" panose="020F0502020204030204" pitchFamily="34" charset="0"/>
                <a:cs typeface="Calibri" panose="020F0502020204030204" pitchFamily="34" charset="0"/>
              </a:rPr>
              <a:t>türbinlerinin verimliliği</a:t>
            </a:r>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1400" dirty="0" err="1">
                <a:latin typeface="Calibri" panose="020F0502020204030204" pitchFamily="34" charset="0"/>
                <a:ea typeface="Calibri" panose="020F0502020204030204" pitchFamily="34" charset="0"/>
                <a:cs typeface="Calibri" panose="020F0502020204030204" pitchFamily="34" charset="0"/>
              </a:rPr>
              <a:t>EtaB</a:t>
            </a:r>
            <a:r>
              <a:rPr lang="en-US" sz="1400" dirty="0">
                <a:latin typeface="Calibri" panose="020F0502020204030204" pitchFamily="34" charset="0"/>
                <a:ea typeface="Calibri" panose="020F0502020204030204" pitchFamily="34" charset="0"/>
                <a:cs typeface="Calibri" panose="020F0502020204030204" pitchFamily="34" charset="0"/>
              </a:rPr>
              <a:t>	</a:t>
            </a:r>
            <a:r>
              <a:rPr lang="tr-TR" sz="1400" dirty="0">
                <a:latin typeface="Calibri" panose="020F0502020204030204" pitchFamily="34" charset="0"/>
                <a:ea typeface="Calibri" panose="020F0502020204030204" pitchFamily="34" charset="0"/>
                <a:cs typeface="Calibri" panose="020F0502020204030204" pitchFamily="34" charset="0"/>
              </a:rPr>
              <a:t>Aktarım verimliliği</a:t>
            </a:r>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1400" dirty="0" err="1">
                <a:latin typeface="Calibri" panose="020F0502020204030204" pitchFamily="34" charset="0"/>
                <a:ea typeface="Calibri" panose="020F0502020204030204" pitchFamily="34" charset="0"/>
                <a:cs typeface="Calibri" panose="020F0502020204030204" pitchFamily="34" charset="0"/>
              </a:rPr>
              <a:t>EtaG</a:t>
            </a:r>
            <a:r>
              <a:rPr lang="en-US" sz="1400" dirty="0">
                <a:latin typeface="Calibri" panose="020F0502020204030204" pitchFamily="34" charset="0"/>
                <a:ea typeface="Calibri" panose="020F0502020204030204" pitchFamily="34" charset="0"/>
                <a:cs typeface="Calibri" panose="020F0502020204030204" pitchFamily="34" charset="0"/>
              </a:rPr>
              <a:t>	</a:t>
            </a:r>
            <a:r>
              <a:rPr lang="tr-TR" sz="1400" dirty="0">
                <a:latin typeface="Calibri" panose="020F0502020204030204" pitchFamily="34" charset="0"/>
                <a:ea typeface="Calibri" panose="020F0502020204030204" pitchFamily="34" charset="0"/>
                <a:cs typeface="Calibri" panose="020F0502020204030204" pitchFamily="34" charset="0"/>
              </a:rPr>
              <a:t>Jeneratör verimliliği</a:t>
            </a:r>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ea typeface="Calibri" panose="020F0502020204030204" pitchFamily="34" charset="0"/>
                <a:cs typeface="Calibri" panose="020F0502020204030204" pitchFamily="34" charset="0"/>
              </a:rPr>
              <a:t>h	</a:t>
            </a:r>
            <a:r>
              <a:rPr lang="tr-TR" sz="1400" dirty="0">
                <a:latin typeface="Calibri" panose="020F0502020204030204" pitchFamily="34" charset="0"/>
                <a:ea typeface="Calibri" panose="020F0502020204030204" pitchFamily="34" charset="0"/>
                <a:cs typeface="Calibri" panose="020F0502020204030204" pitchFamily="34" charset="0"/>
              </a:rPr>
              <a:t>Günlük üretim saati</a:t>
            </a:r>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ea typeface="Calibri" panose="020F0502020204030204" pitchFamily="34" charset="0"/>
                <a:cs typeface="Calibri" panose="020F0502020204030204" pitchFamily="34" charset="0"/>
              </a:rPr>
              <a:t>d	</a:t>
            </a:r>
            <a:r>
              <a:rPr lang="tr-TR" sz="1400" dirty="0">
                <a:latin typeface="Calibri" panose="020F0502020204030204" pitchFamily="34" charset="0"/>
                <a:ea typeface="Calibri" panose="020F0502020204030204" pitchFamily="34" charset="0"/>
                <a:cs typeface="Calibri" panose="020F0502020204030204" pitchFamily="34" charset="0"/>
              </a:rPr>
              <a:t>Yıllık üretim günü</a:t>
            </a:r>
            <a:r>
              <a:rPr lang="en-US" sz="1600" dirty="0">
                <a:latin typeface="Calibri" panose="020F0502020204030204" pitchFamily="34" charset="0"/>
                <a:ea typeface="Calibri" panose="020F0502020204030204" pitchFamily="34" charset="0"/>
                <a:cs typeface="Calibri" panose="020F0502020204030204" pitchFamily="34" charset="0"/>
              </a:rPr>
              <a:t>	</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sp>
        <p:nvSpPr>
          <p:cNvPr id="7" name="CasellaDiTesto 10">
            <a:extLst>
              <a:ext uri="{FF2B5EF4-FFF2-40B4-BE49-F238E27FC236}">
                <a16:creationId xmlns:a16="http://schemas.microsoft.com/office/drawing/2014/main" id="{F22FB068-392B-4A7B-B2F6-B8AEE0F5349C}"/>
              </a:ext>
            </a:extLst>
          </p:cNvPr>
          <p:cNvSpPr txBox="1"/>
          <p:nvPr/>
        </p:nvSpPr>
        <p:spPr>
          <a:xfrm>
            <a:off x="638175" y="1761115"/>
            <a:ext cx="10610850" cy="369332"/>
          </a:xfrm>
          <a:prstGeom prst="rect">
            <a:avLst/>
          </a:prstGeom>
          <a:noFill/>
        </p:spPr>
        <p:txBody>
          <a:bodyPr wrap="square" rtlCol="0">
            <a:spAutoFit/>
          </a:bodyPr>
          <a:lstStyle/>
          <a:p>
            <a:pPr algn="ctr"/>
            <a:r>
              <a:rPr lang="it-IT" dirty="0"/>
              <a:t>H * Q * g * </a:t>
            </a:r>
            <a:r>
              <a:rPr lang="it-IT" dirty="0" err="1"/>
              <a:t>EtaT</a:t>
            </a:r>
            <a:r>
              <a:rPr lang="it-IT" dirty="0"/>
              <a:t> * </a:t>
            </a:r>
            <a:r>
              <a:rPr lang="it-IT" dirty="0" err="1"/>
              <a:t>EtaB</a:t>
            </a:r>
            <a:r>
              <a:rPr lang="it-IT" dirty="0"/>
              <a:t> * </a:t>
            </a:r>
            <a:r>
              <a:rPr lang="it-IT" dirty="0" err="1"/>
              <a:t>EtaG</a:t>
            </a:r>
            <a:r>
              <a:rPr lang="it-IT" dirty="0"/>
              <a:t> * h * d</a:t>
            </a:r>
          </a:p>
        </p:txBody>
      </p:sp>
      <p:sp>
        <p:nvSpPr>
          <p:cNvPr id="8" name="CasellaDiTesto 11">
            <a:extLst>
              <a:ext uri="{FF2B5EF4-FFF2-40B4-BE49-F238E27FC236}">
                <a16:creationId xmlns:a16="http://schemas.microsoft.com/office/drawing/2014/main" id="{0A0DBB51-FFCA-9920-F399-B214EA3F05DF}"/>
              </a:ext>
            </a:extLst>
          </p:cNvPr>
          <p:cNvSpPr txBox="1"/>
          <p:nvPr/>
        </p:nvSpPr>
        <p:spPr>
          <a:xfrm>
            <a:off x="541782" y="4375761"/>
            <a:ext cx="10610850" cy="523220"/>
          </a:xfrm>
          <a:prstGeom prst="rect">
            <a:avLst/>
          </a:prstGeom>
          <a:noFill/>
        </p:spPr>
        <p:txBody>
          <a:bodyPr wrap="square">
            <a:spAutoFit/>
          </a:bodyPr>
          <a:lstStyle/>
          <a:p>
            <a:r>
              <a:rPr lang="en-US" sz="1400" dirty="0" err="1">
                <a:latin typeface="Calibri" panose="020F0502020204030204" pitchFamily="34" charset="0"/>
                <a:ea typeface="Calibri" panose="020F0502020204030204" pitchFamily="34" charset="0"/>
                <a:cs typeface="Calibri" panose="020F0502020204030204" pitchFamily="34" charset="0"/>
              </a:rPr>
              <a:t>Örneğin</a:t>
            </a:r>
            <a:r>
              <a:rPr lang="en-US" sz="1400" dirty="0">
                <a:latin typeface="Calibri" panose="020F0502020204030204" pitchFamily="34" charset="0"/>
                <a:ea typeface="Calibri" panose="020F0502020204030204" pitchFamily="34" charset="0"/>
                <a:cs typeface="Calibri" panose="020F0502020204030204" pitchFamily="34" charset="0"/>
              </a:rPr>
              <a:t>, H=70m ve Q=60 l/s </a:t>
            </a:r>
            <a:r>
              <a:rPr lang="en-US" sz="1400" dirty="0" err="1">
                <a:latin typeface="Calibri" panose="020F0502020204030204" pitchFamily="34" charset="0"/>
                <a:ea typeface="Calibri" panose="020F0502020204030204" pitchFamily="34" charset="0"/>
                <a:cs typeface="Calibri" panose="020F0502020204030204" pitchFamily="34" charset="0"/>
              </a:rPr>
              <a:t>olan</a:t>
            </a:r>
            <a:r>
              <a:rPr lang="en-US" sz="1400" dirty="0">
                <a:latin typeface="Calibri" panose="020F0502020204030204" pitchFamily="34" charset="0"/>
                <a:ea typeface="Calibri" panose="020F0502020204030204" pitchFamily="34" charset="0"/>
                <a:cs typeface="Calibri" panose="020F0502020204030204" pitchFamily="34" charset="0"/>
              </a:rPr>
              <a:t>, 24 </a:t>
            </a:r>
            <a:r>
              <a:rPr lang="en-US" sz="1400" dirty="0" err="1">
                <a:latin typeface="Calibri" panose="020F0502020204030204" pitchFamily="34" charset="0"/>
                <a:ea typeface="Calibri" panose="020F0502020204030204" pitchFamily="34" charset="0"/>
                <a:cs typeface="Calibri" panose="020F0502020204030204" pitchFamily="34" charset="0"/>
              </a:rPr>
              <a:t>saat</a:t>
            </a:r>
            <a:r>
              <a:rPr lang="en-US" sz="1400" dirty="0">
                <a:latin typeface="Calibri" panose="020F0502020204030204" pitchFamily="34" charset="0"/>
                <a:ea typeface="Calibri" panose="020F0502020204030204" pitchFamily="34" charset="0"/>
                <a:cs typeface="Calibri" panose="020F0502020204030204" pitchFamily="34" charset="0"/>
              </a:rPr>
              <a:t>/</a:t>
            </a:r>
            <a:r>
              <a:rPr lang="en-US" sz="1400" dirty="0" err="1">
                <a:latin typeface="Calibri" panose="020F0502020204030204" pitchFamily="34" charset="0"/>
                <a:ea typeface="Calibri" panose="020F0502020204030204" pitchFamily="34" charset="0"/>
                <a:cs typeface="Calibri" panose="020F0502020204030204" pitchFamily="34" charset="0"/>
              </a:rPr>
              <a:t>gün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çalışan</a:t>
            </a:r>
            <a:r>
              <a:rPr lang="en-US" sz="1400" dirty="0">
                <a:latin typeface="Calibri" panose="020F0502020204030204" pitchFamily="34" charset="0"/>
                <a:ea typeface="Calibri" panose="020F0502020204030204" pitchFamily="34" charset="0"/>
                <a:cs typeface="Calibri" panose="020F0502020204030204" pitchFamily="34" charset="0"/>
              </a:rPr>
              <a:t> ve 0,16 €/kWh </a:t>
            </a:r>
            <a:r>
              <a:rPr lang="en-US" sz="1400" dirty="0" err="1">
                <a:latin typeface="Calibri" panose="020F0502020204030204" pitchFamily="34" charset="0"/>
                <a:ea typeface="Calibri" panose="020F0502020204030204" pitchFamily="34" charset="0"/>
                <a:cs typeface="Calibri" panose="020F0502020204030204" pitchFamily="34" charset="0"/>
              </a:rPr>
              <a:t>satış</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tarifesi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olan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bir</a:t>
            </a:r>
            <a:r>
              <a:rPr lang="en-US" sz="1400" dirty="0">
                <a:latin typeface="Calibri" panose="020F0502020204030204" pitchFamily="34" charset="0"/>
                <a:ea typeface="Calibri" panose="020F0502020204030204" pitchFamily="34" charset="0"/>
                <a:cs typeface="Calibri" panose="020F0502020204030204" pitchFamily="34" charset="0"/>
              </a:rPr>
              <a:t> TN </a:t>
            </a:r>
            <a:r>
              <a:rPr lang="en-US" sz="1400" dirty="0" err="1">
                <a:latin typeface="Calibri" panose="020F0502020204030204" pitchFamily="34" charset="0"/>
                <a:ea typeface="Calibri" panose="020F0502020204030204" pitchFamily="34" charset="0"/>
                <a:cs typeface="Calibri" panose="020F0502020204030204" pitchFamily="34" charset="0"/>
              </a:rPr>
              <a:t>grubu</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kurulum</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noktası</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varsayıldığında</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yerel</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vergiler</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düşüldükten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sonra</a:t>
            </a:r>
            <a:r>
              <a:rPr lang="en-US" sz="1400" dirty="0">
                <a:latin typeface="Calibri" panose="020F0502020204030204" pitchFamily="34" charset="0"/>
                <a:ea typeface="Calibri" panose="020F0502020204030204" pitchFamily="34" charset="0"/>
                <a:cs typeface="Calibri" panose="020F0502020204030204" pitchFamily="34" charset="0"/>
              </a:rPr>
              <a:t> her </a:t>
            </a:r>
            <a:r>
              <a:rPr lang="en-US" sz="1400" dirty="0" err="1">
                <a:latin typeface="Calibri" panose="020F0502020204030204" pitchFamily="34" charset="0"/>
                <a:ea typeface="Calibri" panose="020F0502020204030204" pitchFamily="34" charset="0"/>
                <a:cs typeface="Calibri" panose="020F0502020204030204" pitchFamily="34" charset="0"/>
              </a:rPr>
              <a:t>yıl</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için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enerji</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satışının</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potansiyel</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sonucu</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err="1">
                <a:latin typeface="Calibri" panose="020F0502020204030204" pitchFamily="34" charset="0"/>
                <a:ea typeface="Calibri" panose="020F0502020204030204" pitchFamily="34" charset="0"/>
                <a:cs typeface="Calibri" panose="020F0502020204030204" pitchFamily="34" charset="0"/>
              </a:rPr>
              <a:t>şudur</a:t>
            </a:r>
            <a:r>
              <a:rPr lang="en-US" sz="1400" dirty="0">
                <a:latin typeface="Calibri" panose="020F0502020204030204" pitchFamily="34" charset="0"/>
                <a:ea typeface="Calibri" panose="020F0502020204030204" pitchFamily="34" charset="0"/>
                <a:cs typeface="Calibri" panose="020F0502020204030204" pitchFamily="34" charset="0"/>
              </a:rPr>
              <a:t>:</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sp>
        <p:nvSpPr>
          <p:cNvPr id="9" name="CasellaDiTesto 12">
            <a:extLst>
              <a:ext uri="{FF2B5EF4-FFF2-40B4-BE49-F238E27FC236}">
                <a16:creationId xmlns:a16="http://schemas.microsoft.com/office/drawing/2014/main" id="{D83BF0D6-7C14-DAA6-981D-186DE673D57E}"/>
              </a:ext>
            </a:extLst>
          </p:cNvPr>
          <p:cNvSpPr txBox="1"/>
          <p:nvPr/>
        </p:nvSpPr>
        <p:spPr>
          <a:xfrm>
            <a:off x="445389" y="4974938"/>
            <a:ext cx="10610850" cy="369332"/>
          </a:xfrm>
          <a:prstGeom prst="rect">
            <a:avLst/>
          </a:prstGeom>
          <a:noFill/>
        </p:spPr>
        <p:txBody>
          <a:bodyPr wrap="square" rtlCol="0">
            <a:spAutoFit/>
          </a:bodyPr>
          <a:lstStyle/>
          <a:p>
            <a:pPr algn="ctr"/>
            <a:r>
              <a:rPr lang="it-IT" sz="1600" dirty="0">
                <a:latin typeface="Calibri" panose="020F0502020204030204" pitchFamily="34" charset="0"/>
                <a:ea typeface="Calibri" panose="020F0502020204030204" pitchFamily="34" charset="0"/>
                <a:cs typeface="Calibri" panose="020F0502020204030204" pitchFamily="34" charset="0"/>
              </a:rPr>
              <a:t>70 m * 0,06 m³ /s * 9,81 [m/s²) * 0,75 * 0,98 * 0,93 * 24 * 365 * 0,177 € = </a:t>
            </a:r>
            <a:r>
              <a:rPr lang="it-IT" b="1" dirty="0" err="1">
                <a:latin typeface="Calibri" panose="020F0502020204030204" pitchFamily="34" charset="0"/>
                <a:ea typeface="Calibri" panose="020F0502020204030204" pitchFamily="34" charset="0"/>
                <a:cs typeface="Calibri" panose="020F0502020204030204" pitchFamily="34" charset="0"/>
              </a:rPr>
              <a:t>approx</a:t>
            </a:r>
            <a:r>
              <a:rPr lang="it-IT" b="1" dirty="0">
                <a:latin typeface="Calibri" panose="020F0502020204030204" pitchFamily="34" charset="0"/>
                <a:ea typeface="Calibri" panose="020F0502020204030204" pitchFamily="34" charset="0"/>
                <a:cs typeface="Calibri" panose="020F0502020204030204" pitchFamily="34" charset="0"/>
              </a:rPr>
              <a:t>. 43.000 €/</a:t>
            </a:r>
            <a:r>
              <a:rPr lang="it-IT" b="1" dirty="0" err="1">
                <a:latin typeface="Calibri" panose="020F0502020204030204" pitchFamily="34" charset="0"/>
                <a:ea typeface="Calibri" panose="020F0502020204030204" pitchFamily="34" charset="0"/>
                <a:cs typeface="Calibri" panose="020F0502020204030204" pitchFamily="34" charset="0"/>
              </a:rPr>
              <a:t>year</a:t>
            </a:r>
            <a:r>
              <a:rPr lang="it-IT" b="1" dirty="0">
                <a:latin typeface="Calibri" panose="020F0502020204030204" pitchFamily="34" charset="0"/>
                <a:ea typeface="Calibri" panose="020F0502020204030204" pitchFamily="34" charset="0"/>
                <a:cs typeface="Calibri" panose="020F0502020204030204" pitchFamily="34" charset="0"/>
              </a:rPr>
              <a:t> </a:t>
            </a:r>
            <a:endParaRPr lang="it-IT" sz="16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8609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0EFBE-7073-1E37-D91D-C9DF9A7F8C45}"/>
            </a:ext>
          </a:extLst>
        </p:cNvPr>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F1A1E198-AC28-962E-609C-B6795A8F0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5842A9FF-1E2B-B0E1-DA77-A24883052E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 name="Resim 1">
            <a:extLst>
              <a:ext uri="{FF2B5EF4-FFF2-40B4-BE49-F238E27FC236}">
                <a16:creationId xmlns:a16="http://schemas.microsoft.com/office/drawing/2014/main" id="{ADD5E5B2-CCCD-97C1-49A0-A843FD6F9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
        <p:nvSpPr>
          <p:cNvPr id="6" name="CasellaDiTesto 7">
            <a:extLst>
              <a:ext uri="{FF2B5EF4-FFF2-40B4-BE49-F238E27FC236}">
                <a16:creationId xmlns:a16="http://schemas.microsoft.com/office/drawing/2014/main" id="{9A5DAA1E-8006-2145-F1E6-C640AC239EE5}"/>
              </a:ext>
            </a:extLst>
          </p:cNvPr>
          <p:cNvSpPr txBox="1"/>
          <p:nvPr/>
        </p:nvSpPr>
        <p:spPr>
          <a:xfrm>
            <a:off x="742950" y="4166539"/>
            <a:ext cx="10610850" cy="461665"/>
          </a:xfrm>
          <a:prstGeom prst="rect">
            <a:avLst/>
          </a:prstGeom>
          <a:noFill/>
        </p:spPr>
        <p:txBody>
          <a:bodyPr wrap="square">
            <a:spAutoFit/>
          </a:bodyPr>
          <a:lstStyle/>
          <a:p>
            <a:pPr algn="ctr"/>
            <a:r>
              <a:rPr lang="en-US" sz="2400" b="1" dirty="0" err="1">
                <a:latin typeface="Calibri" panose="020F0502020204030204" pitchFamily="34" charset="0"/>
                <a:ea typeface="Calibri" panose="020F0502020204030204" pitchFamily="34" charset="0"/>
                <a:cs typeface="Calibri" panose="020F0502020204030204" pitchFamily="34" charset="0"/>
              </a:rPr>
              <a:t>Tesislerinizin</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b="1" dirty="0" err="1">
                <a:latin typeface="Calibri" panose="020F0502020204030204" pitchFamily="34" charset="0"/>
                <a:ea typeface="Calibri" panose="020F0502020204030204" pitchFamily="34" charset="0"/>
                <a:cs typeface="Calibri" panose="020F0502020204030204" pitchFamily="34" charset="0"/>
              </a:rPr>
              <a:t>potansiyelini</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b="1" dirty="0" err="1">
                <a:latin typeface="Calibri" panose="020F0502020204030204" pitchFamily="34" charset="0"/>
                <a:ea typeface="Calibri" panose="020F0502020204030204" pitchFamily="34" charset="0"/>
                <a:cs typeface="Calibri" panose="020F0502020204030204" pitchFamily="34" charset="0"/>
              </a:rPr>
              <a:t>sizinle</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b="1" dirty="0" err="1">
                <a:latin typeface="Calibri" panose="020F0502020204030204" pitchFamily="34" charset="0"/>
                <a:ea typeface="Calibri" panose="020F0502020204030204" pitchFamily="34" charset="0"/>
                <a:cs typeface="Calibri" panose="020F0502020204030204" pitchFamily="34" charset="0"/>
              </a:rPr>
              <a:t>birlikte</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b="1" dirty="0" err="1">
                <a:latin typeface="Calibri" panose="020F0502020204030204" pitchFamily="34" charset="0"/>
                <a:ea typeface="Calibri" panose="020F0502020204030204" pitchFamily="34" charset="0"/>
                <a:cs typeface="Calibri" panose="020F0502020204030204" pitchFamily="34" charset="0"/>
              </a:rPr>
              <a:t>analiz</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b="1" dirty="0" err="1">
                <a:latin typeface="Calibri" panose="020F0502020204030204" pitchFamily="34" charset="0"/>
                <a:ea typeface="Calibri" panose="020F0502020204030204" pitchFamily="34" charset="0"/>
                <a:cs typeface="Calibri" panose="020F0502020204030204" pitchFamily="34" charset="0"/>
              </a:rPr>
              <a:t>etmekten</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b="1" dirty="0" err="1">
                <a:latin typeface="Calibri" panose="020F0502020204030204" pitchFamily="34" charset="0"/>
                <a:ea typeface="Calibri" panose="020F0502020204030204" pitchFamily="34" charset="0"/>
                <a:cs typeface="Calibri" panose="020F0502020204030204" pitchFamily="34" charset="0"/>
              </a:rPr>
              <a:t>mutluluk</a:t>
            </a:r>
            <a:r>
              <a:rPr lang="en-US" sz="2400" b="1" dirty="0">
                <a:latin typeface="Calibri" panose="020F0502020204030204" pitchFamily="34" charset="0"/>
                <a:ea typeface="Calibri" panose="020F0502020204030204" pitchFamily="34" charset="0"/>
                <a:cs typeface="Calibri" panose="020F0502020204030204" pitchFamily="34" charset="0"/>
              </a:rPr>
              <a:t> </a:t>
            </a:r>
            <a:r>
              <a:rPr lang="en-US" sz="2400" b="1" dirty="0" err="1">
                <a:latin typeface="Calibri" panose="020F0502020204030204" pitchFamily="34" charset="0"/>
                <a:ea typeface="Calibri" panose="020F0502020204030204" pitchFamily="34" charset="0"/>
                <a:cs typeface="Calibri" panose="020F0502020204030204" pitchFamily="34" charset="0"/>
              </a:rPr>
              <a:t>duyacağız</a:t>
            </a:r>
            <a:endParaRPr lang="it-IT"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2">
            <a:extLst>
              <a:ext uri="{FF2B5EF4-FFF2-40B4-BE49-F238E27FC236}">
                <a16:creationId xmlns:a16="http://schemas.microsoft.com/office/drawing/2014/main" id="{47B9CFE3-6CFB-282E-800F-3B7A51483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366" y="1672431"/>
            <a:ext cx="11376645" cy="1150937"/>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4">
            <a:extLst>
              <a:ext uri="{FF2B5EF4-FFF2-40B4-BE49-F238E27FC236}">
                <a16:creationId xmlns:a16="http://schemas.microsoft.com/office/drawing/2014/main" id="{842510A6-63FA-0103-FF64-E33BBD7DF99B}"/>
              </a:ext>
            </a:extLst>
          </p:cNvPr>
          <p:cNvSpPr txBox="1"/>
          <p:nvPr/>
        </p:nvSpPr>
        <p:spPr>
          <a:xfrm>
            <a:off x="3915364" y="3581779"/>
            <a:ext cx="3547190" cy="461665"/>
          </a:xfrm>
          <a:prstGeom prst="rect">
            <a:avLst/>
          </a:prstGeom>
          <a:noFill/>
        </p:spPr>
        <p:txBody>
          <a:bodyPr wrap="none" rtlCol="0">
            <a:spAutoFit/>
          </a:bodyPr>
          <a:lstStyle/>
          <a:p>
            <a:pPr algn="ctr"/>
            <a:r>
              <a:rPr lang="it-IT" sz="2400" b="1" dirty="0">
                <a:latin typeface="Calibri" panose="020F0502020204030204" pitchFamily="34" charset="0"/>
                <a:ea typeface="Calibri" panose="020F0502020204030204" pitchFamily="34" charset="0"/>
                <a:cs typeface="Calibri" panose="020F0502020204030204" pitchFamily="34" charset="0"/>
              </a:rPr>
              <a:t>İlginiz için teşekkür ederiz</a:t>
            </a:r>
            <a:r>
              <a:rPr lang="tr-TR" sz="2400" b="1" dirty="0">
                <a:latin typeface="Calibri" panose="020F0502020204030204" pitchFamily="34" charset="0"/>
                <a:ea typeface="Calibri" panose="020F0502020204030204" pitchFamily="34" charset="0"/>
                <a:cs typeface="Calibri" panose="020F0502020204030204" pitchFamily="34" charset="0"/>
              </a:rPr>
              <a:t>.</a:t>
            </a:r>
            <a:endParaRPr lang="it-IT"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059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İçerik Yer Tutucusu 2">
            <a:extLst>
              <a:ext uri="{FF2B5EF4-FFF2-40B4-BE49-F238E27FC236}">
                <a16:creationId xmlns:a16="http://schemas.microsoft.com/office/drawing/2014/main" id="{9D1A2703-BE8B-5C38-7810-F2D444F02647}"/>
              </a:ext>
            </a:extLst>
          </p:cNvPr>
          <p:cNvSpPr>
            <a:spLocks noGrp="1"/>
          </p:cNvSpPr>
          <p:nvPr>
            <p:ph idx="1"/>
          </p:nvPr>
        </p:nvSpPr>
        <p:spPr/>
        <p:txBody>
          <a:bodyPr>
            <a:normAutofit/>
          </a:bodyPr>
          <a:lstStyle/>
          <a:p>
            <a:pPr marL="0" indent="0">
              <a:buNone/>
            </a:pPr>
            <a:r>
              <a:rPr lang="tr-TR" sz="2000" dirty="0"/>
              <a:t> </a:t>
            </a:r>
            <a:r>
              <a:rPr lang="tr-TR" sz="2400" b="1" dirty="0"/>
              <a:t>   1. Coğrafi Bilgi Sistem (CBS) Altyapısının İyileştirilmesi </a:t>
            </a:r>
          </a:p>
          <a:p>
            <a:pPr marL="0" indent="0">
              <a:buNone/>
            </a:pPr>
            <a:r>
              <a:rPr lang="tr-TR" sz="2000" dirty="0"/>
              <a:t>Su kayıp yönetiminde en temel aşama verilerin sahayı temsil edecek şekilde ölçülmesi ve sistematik analizlerin altlıkların oluşturulmasıdır. Bu maksatla dağıtım sisteminin temel bileşenlerinin (ana hat, servis bağlantı, vana, depo), abone ve sayaç bilgilerinin (abone bilgileri, tüketimler, sayaçlar, hata oranları), çevresel faktörler (zemin, topoğrafya, trafik, yeraltı suyu) CBS veri tabanının oluşturulması ve sahadan sürekli güncellenmesi gerekir. CBS veri tabanı sadece su kayıp yönetiminde değil aynı zamanda içme suyu şebeke işletme, atıksu şebeke işletme gibi süreçlerin yönetilmesinde de en önemli araçtır. </a:t>
            </a:r>
          </a:p>
        </p:txBody>
      </p:sp>
      <p:pic>
        <p:nvPicPr>
          <p:cNvPr id="8" name="Resim 7">
            <a:extLst>
              <a:ext uri="{FF2B5EF4-FFF2-40B4-BE49-F238E27FC236}">
                <a16:creationId xmlns:a16="http://schemas.microsoft.com/office/drawing/2014/main" id="{2B7DB10D-4A9D-8659-D803-4D2AA8560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Tree>
    <p:extLst>
      <p:ext uri="{BB962C8B-B14F-4D97-AF65-F5344CB8AC3E}">
        <p14:creationId xmlns:p14="http://schemas.microsoft.com/office/powerpoint/2010/main" val="65744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İçerik Yer Tutucusu 2">
            <a:extLst>
              <a:ext uri="{FF2B5EF4-FFF2-40B4-BE49-F238E27FC236}">
                <a16:creationId xmlns:a16="http://schemas.microsoft.com/office/drawing/2014/main" id="{9D1A2703-BE8B-5C38-7810-F2D444F02647}"/>
              </a:ext>
            </a:extLst>
          </p:cNvPr>
          <p:cNvSpPr>
            <a:spLocks noGrp="1"/>
          </p:cNvSpPr>
          <p:nvPr>
            <p:ph idx="1"/>
          </p:nvPr>
        </p:nvSpPr>
        <p:spPr>
          <a:xfrm>
            <a:off x="763555" y="1405731"/>
            <a:ext cx="10515600" cy="4351338"/>
          </a:xfrm>
        </p:spPr>
        <p:txBody>
          <a:bodyPr>
            <a:normAutofit/>
          </a:bodyPr>
          <a:lstStyle/>
          <a:p>
            <a:endParaRPr lang="tr-TR" sz="1600" dirty="0"/>
          </a:p>
          <a:p>
            <a:pPr marL="0" indent="0">
              <a:buNone/>
            </a:pPr>
            <a:r>
              <a:rPr lang="tr-TR" sz="2000" b="1" dirty="0"/>
              <a:t>2. Uzaktan İzleme ve Kontrol Sistemlerinin Uygulanması </a:t>
            </a:r>
          </a:p>
          <a:p>
            <a:pPr marL="0" indent="0">
              <a:buNone/>
            </a:pPr>
            <a:r>
              <a:rPr lang="tr-TR" sz="1600" dirty="0"/>
              <a:t>Yönetsel Kontrol ve Veri Alma (SCADA) sistemlerinin uygulanması, su kullanımında verimlilik artışını, su kayıplarını azaltmayı ve su kaynağı sıkıntısını önlemeyi sağlar. SCADA sisteminin uygulanmasıyla ulaşılmak istenen başlıca hedefler şunlardır: </a:t>
            </a:r>
          </a:p>
          <a:p>
            <a:r>
              <a:rPr lang="tr-TR" sz="1600" dirty="0"/>
              <a:t>Değişkenler ve su dağıtım şebekesinin hidrolik durumu hakkındaki bilgileri otomatik olarak toplayarak bu bilgileri ve gerekli raporları sunmak,  </a:t>
            </a:r>
          </a:p>
          <a:p>
            <a:r>
              <a:rPr lang="tr-TR" sz="1600" dirty="0"/>
              <a:t>Su ihtiyacını karşılamak ve su kayıplarını azaltmak amacıyla, su çekimi altyapılarının, su depolarının, terfi istasyonlarının ve su dağıtım şebekelerindeki ana boruların hareketlerini kısa sürede kontrol etmek ve en uygun hale getirmek, </a:t>
            </a:r>
          </a:p>
          <a:p>
            <a:r>
              <a:rPr lang="tr-TR" sz="1600" dirty="0"/>
              <a:t>Su kaynaklarının daha ideal bir biçimde farklı kullanımlara tahsis edilebilmesi için bu kaynakların mevcudiyeti konusunda tahmin yapmak,</a:t>
            </a:r>
          </a:p>
          <a:p>
            <a:r>
              <a:rPr lang="tr-TR" sz="1600" dirty="0"/>
              <a:t>Su depolarındaki seviye ve isale hatlarındaki ve şebekelerdeki debi değişimi hakkında kısa süreli tahminlerde bulunmak ve otomatik olarak alarm vermek; kesintileri ve olağandışı durumları minimuma indirmek</a:t>
            </a:r>
            <a:r>
              <a:rPr lang="tr-TR" dirty="0"/>
              <a:t>.</a:t>
            </a:r>
          </a:p>
        </p:txBody>
      </p:sp>
      <p:pic>
        <p:nvPicPr>
          <p:cNvPr id="7" name="Resim 6">
            <a:extLst>
              <a:ext uri="{FF2B5EF4-FFF2-40B4-BE49-F238E27FC236}">
                <a16:creationId xmlns:a16="http://schemas.microsoft.com/office/drawing/2014/main" id="{BBBFCF23-7D54-FA87-AB97-D85D9EDA8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Tree>
    <p:extLst>
      <p:ext uri="{BB962C8B-B14F-4D97-AF65-F5344CB8AC3E}">
        <p14:creationId xmlns:p14="http://schemas.microsoft.com/office/powerpoint/2010/main" val="311199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İçerik Yer Tutucusu 5">
            <a:extLst>
              <a:ext uri="{FF2B5EF4-FFF2-40B4-BE49-F238E27FC236}">
                <a16:creationId xmlns:a16="http://schemas.microsoft.com/office/drawing/2014/main" id="{8CF3B9C6-61A1-65AD-CE6A-148FCFA5D3B3}"/>
              </a:ext>
            </a:extLst>
          </p:cNvPr>
          <p:cNvPicPr>
            <a:picLocks noGrp="1" noChangeAspect="1"/>
          </p:cNvPicPr>
          <p:nvPr>
            <p:ph idx="1"/>
          </p:nvPr>
        </p:nvPicPr>
        <p:blipFill>
          <a:blip r:embed="rId4"/>
          <a:stretch>
            <a:fillRect/>
          </a:stretch>
        </p:blipFill>
        <p:spPr>
          <a:xfrm>
            <a:off x="1158239" y="439420"/>
            <a:ext cx="9376021" cy="4973003"/>
          </a:xfrm>
        </p:spPr>
      </p:pic>
      <p:pic>
        <p:nvPicPr>
          <p:cNvPr id="7" name="Resim 6">
            <a:extLst>
              <a:ext uri="{FF2B5EF4-FFF2-40B4-BE49-F238E27FC236}">
                <a16:creationId xmlns:a16="http://schemas.microsoft.com/office/drawing/2014/main" id="{1E14032B-9B14-4942-2D51-5AA5BEBA8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6659" y="650162"/>
            <a:ext cx="3453882" cy="985057"/>
          </a:xfrm>
          <a:prstGeom prst="rect">
            <a:avLst/>
          </a:prstGeom>
        </p:spPr>
      </p:pic>
    </p:spTree>
    <p:extLst>
      <p:ext uri="{BB962C8B-B14F-4D97-AF65-F5344CB8AC3E}">
        <p14:creationId xmlns:p14="http://schemas.microsoft.com/office/powerpoint/2010/main" val="2002519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İçerik Yer Tutucusu 2">
            <a:extLst>
              <a:ext uri="{FF2B5EF4-FFF2-40B4-BE49-F238E27FC236}">
                <a16:creationId xmlns:a16="http://schemas.microsoft.com/office/drawing/2014/main" id="{9D1A2703-BE8B-5C38-7810-F2D444F02647}"/>
              </a:ext>
            </a:extLst>
          </p:cNvPr>
          <p:cNvSpPr>
            <a:spLocks noGrp="1"/>
          </p:cNvSpPr>
          <p:nvPr>
            <p:ph idx="1"/>
          </p:nvPr>
        </p:nvSpPr>
        <p:spPr/>
        <p:txBody>
          <a:bodyPr/>
          <a:lstStyle/>
          <a:p>
            <a:pPr marL="0" indent="0">
              <a:buNone/>
            </a:pPr>
            <a:r>
              <a:rPr lang="tr-TR" sz="3200" b="1" dirty="0"/>
              <a:t>   </a:t>
            </a:r>
            <a:r>
              <a:rPr lang="nn-NO" sz="3200" b="1" dirty="0"/>
              <a:t>3. Kurumsal Deneyim ve Kapasitenin Geliştirilmesi </a:t>
            </a:r>
            <a:endParaRPr lang="tr-TR" sz="3200" b="1" dirty="0"/>
          </a:p>
          <a:p>
            <a:pPr marL="0" indent="0">
              <a:buNone/>
            </a:pPr>
            <a:r>
              <a:rPr lang="tr-TR" sz="2000" dirty="0"/>
              <a:t>Su kayıp yönetiminde bileşenlerin izlenmesi, analiz edilmesi ve önleme stratejisinin tanımlanmasında kurumsal deneyim, teknik alt yapı ve personel durumu oldukça önemlidir. Toplanması gereken verilerin niteliği ve sıklığı, uygulanması gereken yöntemlerin gereksinimleri, sahada izlenecek yolun belirlenmesi ve elde edilen sonuçların değerlendirilmesi personel tecrübesine bağlıdır. </a:t>
            </a:r>
          </a:p>
        </p:txBody>
      </p:sp>
      <p:pic>
        <p:nvPicPr>
          <p:cNvPr id="2" name="Resim 1">
            <a:extLst>
              <a:ext uri="{FF2B5EF4-FFF2-40B4-BE49-F238E27FC236}">
                <a16:creationId xmlns:a16="http://schemas.microsoft.com/office/drawing/2014/main" id="{3F81166F-FB56-2C81-E3B2-B1C68883C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03" y="365623"/>
            <a:ext cx="4165146" cy="1187912"/>
          </a:xfrm>
          <a:prstGeom prst="rect">
            <a:avLst/>
          </a:prstGeom>
        </p:spPr>
      </p:pic>
    </p:spTree>
    <p:extLst>
      <p:ext uri="{BB962C8B-B14F-4D97-AF65-F5344CB8AC3E}">
        <p14:creationId xmlns:p14="http://schemas.microsoft.com/office/powerpoint/2010/main" val="3610162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İçerik Yer Tutucusu 2">
            <a:extLst>
              <a:ext uri="{FF2B5EF4-FFF2-40B4-BE49-F238E27FC236}">
                <a16:creationId xmlns:a16="http://schemas.microsoft.com/office/drawing/2014/main" id="{9D1A2703-BE8B-5C38-7810-F2D444F02647}"/>
              </a:ext>
            </a:extLst>
          </p:cNvPr>
          <p:cNvSpPr>
            <a:spLocks noGrp="1"/>
          </p:cNvSpPr>
          <p:nvPr>
            <p:ph idx="1"/>
          </p:nvPr>
        </p:nvSpPr>
        <p:spPr/>
        <p:txBody>
          <a:bodyPr>
            <a:normAutofit/>
          </a:bodyPr>
          <a:lstStyle/>
          <a:p>
            <a:pPr marL="0" indent="0">
              <a:buNone/>
            </a:pPr>
            <a:r>
              <a:rPr lang="tr-TR" b="1" dirty="0"/>
              <a:t>4.Hidrolik Modelleme</a:t>
            </a:r>
          </a:p>
          <a:p>
            <a:pPr marL="0" indent="0">
              <a:buNone/>
            </a:pPr>
            <a:r>
              <a:rPr lang="tr-TR" sz="1800" dirty="0"/>
              <a:t>Hidrolik modellerin kullanımı, su kullanımındaki verimliliğin artırılmasına ilişkin karar alma süreçlerinde en önemli araçlardan biri haline gelmiştir. Bir su sisteminin nasıl davrandığını ve sisteme yeni cihazlar (ör. yeni vanalar ve boru hatları, basınç düşürücü vanalar vb.) ekledikten sonra nasıl davranacağını bilmek, su şebekelerinin yönetiminin çok düşük maliyetlerle iyileştirilmesine yönelik en uygun çözümlere karar vermeyi sağlamaktadır. Ayrıca şebekeyi </a:t>
            </a:r>
            <a:r>
              <a:rPr lang="tr-TR" sz="1800" dirty="0" err="1"/>
              <a:t>genişetmek</a:t>
            </a:r>
            <a:r>
              <a:rPr lang="tr-TR" sz="1800" dirty="0"/>
              <a:t>, izole alt bölgelere ayırmak, optimum şebeke basınçlarını belirlemek, kalite analizleri yapmak da mümkündür. Hidrolik modeller, mevcut şebekelerin verimliliği ile güvenilirliğini artırmak ve yeni şebekeler tasarlamak için çeşitli yönetim senaryolarının oluşturulmasına imkan sağlamaktadır Hidrolik model tahminlerinin başarısı, giriş parametrelerinin doğru bir şekilde belirlenmesi ve kalibrasyon çalışmaları ile doğrudan bağlantılıdır.</a:t>
            </a:r>
          </a:p>
        </p:txBody>
      </p:sp>
      <p:pic>
        <p:nvPicPr>
          <p:cNvPr id="2" name="Resim 1">
            <a:extLst>
              <a:ext uri="{FF2B5EF4-FFF2-40B4-BE49-F238E27FC236}">
                <a16:creationId xmlns:a16="http://schemas.microsoft.com/office/drawing/2014/main" id="{740CD7E5-B572-ACC0-BAD0-51ACBB692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86268"/>
            <a:ext cx="4165146" cy="1187912"/>
          </a:xfrm>
          <a:prstGeom prst="rect">
            <a:avLst/>
          </a:prstGeom>
        </p:spPr>
      </p:pic>
    </p:spTree>
    <p:extLst>
      <p:ext uri="{BB962C8B-B14F-4D97-AF65-F5344CB8AC3E}">
        <p14:creationId xmlns:p14="http://schemas.microsoft.com/office/powerpoint/2010/main" val="46087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descr="TİS İMZA">
            <a:extLst>
              <a:ext uri="{FF2B5EF4-FFF2-40B4-BE49-F238E27FC236}">
                <a16:creationId xmlns:a16="http://schemas.microsoft.com/office/drawing/2014/main" id="{C0EDBAD9-2E51-2286-A053-660360E968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27" y="5313492"/>
            <a:ext cx="12077746" cy="138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6. Su Kayıp ve Kaçakları Forumu ve Fuarı">
            <a:hlinkClick r:id="rId3"/>
            <a:extLst>
              <a:ext uri="{FF2B5EF4-FFF2-40B4-BE49-F238E27FC236}">
                <a16:creationId xmlns:a16="http://schemas.microsoft.com/office/drawing/2014/main" id="{B0244A18-8702-47A4-9E6A-56A3A2E72FF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6" name="Picture 2" descr="İÇME SUYU DAĞITIM ŞEBEKELERİNİN HİDROLİK ANALİZİ VE SU KAYIPLARININ  MODELLENMESİ ÜZERİNE ÖRNEK BİR ÇALIŞMA - PDF Free Download">
            <a:extLst>
              <a:ext uri="{FF2B5EF4-FFF2-40B4-BE49-F238E27FC236}">
                <a16:creationId xmlns:a16="http://schemas.microsoft.com/office/drawing/2014/main" id="{272CDA9A-E2B6-44F7-817D-FB0DDFD831C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07502" y="1126831"/>
            <a:ext cx="8602824" cy="4325437"/>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12F32DF-68D0-C203-55B9-80F4C8FE47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612" y="159798"/>
            <a:ext cx="3789784" cy="1080858"/>
          </a:xfrm>
          <a:prstGeom prst="rect">
            <a:avLst/>
          </a:prstGeom>
        </p:spPr>
      </p:pic>
    </p:spTree>
    <p:extLst>
      <p:ext uri="{BB962C8B-B14F-4D97-AF65-F5344CB8AC3E}">
        <p14:creationId xmlns:p14="http://schemas.microsoft.com/office/powerpoint/2010/main" val="273360840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6.kayıp kaçak formu</Template>
  <TotalTime>148</TotalTime>
  <Words>2302</Words>
  <Application>Microsoft Office PowerPoint</Application>
  <PresentationFormat>Geniş ekran</PresentationFormat>
  <Paragraphs>115</Paragraphs>
  <Slides>32</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32</vt:i4>
      </vt:variant>
    </vt:vector>
  </HeadingPairs>
  <TitlesOfParts>
    <vt:vector size="38" baseType="lpstr">
      <vt:lpstr>arial</vt:lpstr>
      <vt:lpstr>arial</vt:lpstr>
      <vt:lpstr>Calibri</vt:lpstr>
      <vt:lpstr>Calibri Light</vt:lpstr>
      <vt:lpstr>HelveticaNeueLTPro-LtCn</vt:lpstr>
      <vt:lpstr>Office Teması</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Oruc, Sinan</dc:creator>
  <cp:lastModifiedBy>Oruc, Sinan</cp:lastModifiedBy>
  <cp:revision>6</cp:revision>
  <dcterms:created xsi:type="dcterms:W3CDTF">2022-11-01T09:26:20Z</dcterms:created>
  <dcterms:modified xsi:type="dcterms:W3CDTF">2024-10-18T14:19:47Z</dcterms:modified>
</cp:coreProperties>
</file>