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4"/>
  </p:sldMasterIdLst>
  <p:sldIdLst>
    <p:sldId id="258" r:id="rId5"/>
    <p:sldId id="257" r:id="rId6"/>
    <p:sldId id="259" r:id="rId7"/>
    <p:sldId id="261" r:id="rId8"/>
    <p:sldId id="360" r:id="rId9"/>
    <p:sldId id="359" r:id="rId10"/>
    <p:sldId id="270" r:id="rId11"/>
    <p:sldId id="362" r:id="rId12"/>
    <p:sldId id="363" r:id="rId13"/>
    <p:sldId id="364" r:id="rId14"/>
    <p:sldId id="265" r:id="rId15"/>
    <p:sldId id="266" r:id="rId16"/>
    <p:sldId id="311" r:id="rId17"/>
    <p:sldId id="313" r:id="rId18"/>
    <p:sldId id="312" r:id="rId19"/>
    <p:sldId id="310" r:id="rId20"/>
  </p:sldIdLst>
  <p:sldSz cx="12192000" cy="6858000"/>
  <p:notesSz cx="6786563" cy="9923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45F"/>
    <a:srgbClr val="46A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F7B66BF-B55C-44D6-8B62-E42D78C637CB}" type="datetimeFigureOut">
              <a:rPr lang="tr-TR" smtClean="0"/>
              <a:t>22.10.2024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739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F7B66BF-B55C-44D6-8B62-E42D78C637CB}" type="datetimeFigureOut">
              <a:rPr lang="tr-TR" smtClean="0"/>
              <a:t>22.10.2024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403128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F7B66BF-B55C-44D6-8B62-E42D78C637CB}" type="datetimeFigureOut">
              <a:rPr lang="tr-TR" smtClean="0"/>
              <a:t>22.10.2024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293282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F7B66BF-B55C-44D6-8B62-E42D78C637CB}" type="datetimeFigureOut">
              <a:rPr lang="tr-TR" smtClean="0"/>
              <a:t>22.10.2024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133420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F7B66BF-B55C-44D6-8B62-E42D78C637CB}" type="datetimeFigureOut">
              <a:rPr lang="tr-TR" smtClean="0"/>
              <a:t>22.10.2024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49472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F7B66BF-B55C-44D6-8B62-E42D78C637CB}" type="datetimeFigureOut">
              <a:rPr lang="tr-TR" smtClean="0"/>
              <a:t>22.10.2024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215118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F7B66BF-B55C-44D6-8B62-E42D78C637CB}" type="datetimeFigureOut">
              <a:rPr lang="tr-TR" smtClean="0"/>
              <a:t>22.10.2024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380534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F7B66BF-B55C-44D6-8B62-E42D78C637CB}" type="datetimeFigureOut">
              <a:rPr lang="tr-TR" smtClean="0"/>
              <a:t>22.10.2024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1882220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B66BF-B55C-44D6-8B62-E42D78C637CB}" type="datetimeFigureOut">
              <a:rPr lang="tr-TR" smtClean="0"/>
              <a:t>22.10.2024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165397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F7B66BF-B55C-44D6-8B62-E42D78C637CB}" type="datetimeFigureOut">
              <a:rPr lang="tr-TR" smtClean="0"/>
              <a:t>22.10.2024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77753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F7B66BF-B55C-44D6-8B62-E42D78C637CB}" type="datetimeFigureOut">
              <a:rPr lang="tr-TR" smtClean="0"/>
              <a:t>22.10.2024</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C97500-07A3-4680-A350-1C566D9CEE31}" type="slidenum">
              <a:rPr lang="tr-TR" smtClean="0"/>
              <a:t>‹#›</a:t>
            </a:fld>
            <a:endParaRPr lang="tr-TR"/>
          </a:p>
        </p:txBody>
      </p:sp>
    </p:spTree>
    <p:extLst>
      <p:ext uri="{BB962C8B-B14F-4D97-AF65-F5344CB8AC3E}">
        <p14:creationId xmlns:p14="http://schemas.microsoft.com/office/powerpoint/2010/main" val="857972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7B66BF-B55C-44D6-8B62-E42D78C637CB}" type="datetimeFigureOut">
              <a:rPr lang="tr-TR" smtClean="0"/>
              <a:t>22.10.2024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C97500-07A3-4680-A350-1C566D9CEE31}" type="slidenum">
              <a:rPr lang="tr-TR" smtClean="0"/>
              <a:t>‹#›</a:t>
            </a:fld>
            <a:endParaRPr lang="tr-TR"/>
          </a:p>
        </p:txBody>
      </p:sp>
    </p:spTree>
    <p:extLst>
      <p:ext uri="{BB962C8B-B14F-4D97-AF65-F5344CB8AC3E}">
        <p14:creationId xmlns:p14="http://schemas.microsoft.com/office/powerpoint/2010/main" val="294201758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0EF2FB5-376A-1CFB-416D-3BFCEAD051B5}"/>
              </a:ext>
            </a:extLst>
          </p:cNvPr>
          <p:cNvSpPr>
            <a:spLocks noGrp="1"/>
          </p:cNvSpPr>
          <p:nvPr>
            <p:ph type="title"/>
          </p:nvPr>
        </p:nvSpPr>
        <p:spPr>
          <a:xfrm>
            <a:off x="838201" y="365125"/>
            <a:ext cx="3816095" cy="1938076"/>
          </a:xfrm>
        </p:spPr>
        <p:txBody>
          <a:bodyPr>
            <a:normAutofit/>
          </a:bodyPr>
          <a:lstStyle/>
          <a:p>
            <a:endParaRPr lang="tr-TR" dirty="0"/>
          </a:p>
        </p:txBody>
      </p:sp>
      <p:pic>
        <p:nvPicPr>
          <p:cNvPr id="6" name="Resim 5">
            <a:extLst>
              <a:ext uri="{FF2B5EF4-FFF2-40B4-BE49-F238E27FC236}">
                <a16:creationId xmlns:a16="http://schemas.microsoft.com/office/drawing/2014/main" id="{E3313A87-3676-EA89-4860-CEA9CFE093B2}"/>
              </a:ext>
            </a:extLst>
          </p:cNvPr>
          <p:cNvPicPr>
            <a:picLocks noChangeAspect="1"/>
          </p:cNvPicPr>
          <p:nvPr/>
        </p:nvPicPr>
        <p:blipFill rotWithShape="1">
          <a:blip r:embed="rId2"/>
          <a:srcRect l="237" t="19889" r="-237" b="18032"/>
          <a:stretch/>
        </p:blipFill>
        <p:spPr>
          <a:xfrm>
            <a:off x="838201" y="365125"/>
            <a:ext cx="10715625" cy="4038600"/>
          </a:xfrm>
          <a:prstGeom prst="rect">
            <a:avLst/>
          </a:prstGeom>
        </p:spPr>
      </p:pic>
      <p:pic>
        <p:nvPicPr>
          <p:cNvPr id="7" name="Resim 6">
            <a:extLst>
              <a:ext uri="{FF2B5EF4-FFF2-40B4-BE49-F238E27FC236}">
                <a16:creationId xmlns:a16="http://schemas.microsoft.com/office/drawing/2014/main" id="{D2FCF26D-82E2-E420-1389-C29A6C25D055}"/>
              </a:ext>
            </a:extLst>
          </p:cNvPr>
          <p:cNvPicPr>
            <a:picLocks noChangeAspect="1"/>
          </p:cNvPicPr>
          <p:nvPr/>
        </p:nvPicPr>
        <p:blipFill>
          <a:blip r:embed="rId3"/>
          <a:stretch>
            <a:fillRect/>
          </a:stretch>
        </p:blipFill>
        <p:spPr>
          <a:xfrm>
            <a:off x="8591740" y="284162"/>
            <a:ext cx="2609850" cy="428625"/>
          </a:xfrm>
          <a:prstGeom prst="rect">
            <a:avLst/>
          </a:prstGeom>
        </p:spPr>
      </p:pic>
      <p:pic>
        <p:nvPicPr>
          <p:cNvPr id="8" name="Resim 7">
            <a:extLst>
              <a:ext uri="{FF2B5EF4-FFF2-40B4-BE49-F238E27FC236}">
                <a16:creationId xmlns:a16="http://schemas.microsoft.com/office/drawing/2014/main" id="{64A5C3F3-50C2-A2C9-772E-71645305433C}"/>
              </a:ext>
            </a:extLst>
          </p:cNvPr>
          <p:cNvPicPr>
            <a:picLocks noChangeAspect="1"/>
          </p:cNvPicPr>
          <p:nvPr/>
        </p:nvPicPr>
        <p:blipFill>
          <a:blip r:embed="rId4"/>
          <a:stretch>
            <a:fillRect/>
          </a:stretch>
        </p:blipFill>
        <p:spPr>
          <a:xfrm>
            <a:off x="4449792" y="4752975"/>
            <a:ext cx="7104033" cy="1095375"/>
          </a:xfrm>
          <a:prstGeom prst="rect">
            <a:avLst/>
          </a:prstGeom>
        </p:spPr>
      </p:pic>
      <p:sp>
        <p:nvSpPr>
          <p:cNvPr id="3" name="İçerik Yer Tutucusu 2">
            <a:extLst>
              <a:ext uri="{FF2B5EF4-FFF2-40B4-BE49-F238E27FC236}">
                <a16:creationId xmlns:a16="http://schemas.microsoft.com/office/drawing/2014/main" id="{BE2FED72-CB48-8B6D-B6CF-5A3DCB6C05A2}"/>
              </a:ext>
            </a:extLst>
          </p:cNvPr>
          <p:cNvSpPr>
            <a:spLocks noGrp="1"/>
          </p:cNvSpPr>
          <p:nvPr>
            <p:ph idx="1"/>
          </p:nvPr>
        </p:nvSpPr>
        <p:spPr>
          <a:xfrm>
            <a:off x="5897881" y="5148086"/>
            <a:ext cx="5121146" cy="482776"/>
          </a:xfrm>
        </p:spPr>
        <p:txBody>
          <a:bodyPr>
            <a:normAutofit/>
          </a:bodyPr>
          <a:lstStyle/>
          <a:p>
            <a:pPr marL="0" indent="0">
              <a:spcBef>
                <a:spcPts val="600"/>
              </a:spcBef>
              <a:buNone/>
            </a:pPr>
            <a:r>
              <a:rPr lang="tr-TR" sz="2000" dirty="0">
                <a:solidFill>
                  <a:schemeClr val="bg1"/>
                </a:solidFill>
                <a:latin typeface="Gilroy-ExtraBold" panose="00000900000000000000" pitchFamily="2" charset="-94"/>
              </a:rPr>
              <a:t>DOĞRU ÖLÇÜM, ENELSAN’LA MÜMKÜN!</a:t>
            </a:r>
            <a:endParaRPr lang="tr-TR" sz="3000" dirty="0">
              <a:solidFill>
                <a:schemeClr val="bg1"/>
              </a:solidFill>
              <a:latin typeface="Gilroy-ExtraBold" panose="00000900000000000000" pitchFamily="2" charset="-94"/>
            </a:endParaRPr>
          </a:p>
        </p:txBody>
      </p:sp>
      <p:pic>
        <p:nvPicPr>
          <p:cNvPr id="11" name="Resim 10">
            <a:extLst>
              <a:ext uri="{FF2B5EF4-FFF2-40B4-BE49-F238E27FC236}">
                <a16:creationId xmlns:a16="http://schemas.microsoft.com/office/drawing/2014/main" id="{DC88ED9E-4DBB-16EA-7234-F5D1BFEF32C5}"/>
              </a:ext>
            </a:extLst>
          </p:cNvPr>
          <p:cNvPicPr>
            <a:picLocks noChangeAspect="1"/>
          </p:cNvPicPr>
          <p:nvPr/>
        </p:nvPicPr>
        <p:blipFill>
          <a:blip r:embed="rId5"/>
          <a:stretch>
            <a:fillRect/>
          </a:stretch>
        </p:blipFill>
        <p:spPr>
          <a:xfrm>
            <a:off x="3664" y="4752975"/>
            <a:ext cx="685800" cy="1095375"/>
          </a:xfrm>
          <a:prstGeom prst="rect">
            <a:avLst/>
          </a:prstGeom>
        </p:spPr>
      </p:pic>
      <p:pic>
        <p:nvPicPr>
          <p:cNvPr id="13" name="Resim 12" descr="yazı tipi, grafik, grafik tasarım, logo içeren bir resim&#10;&#10;Açıklama otomatik olarak oluşturuldu">
            <a:extLst>
              <a:ext uri="{FF2B5EF4-FFF2-40B4-BE49-F238E27FC236}">
                <a16:creationId xmlns:a16="http://schemas.microsoft.com/office/drawing/2014/main" id="{CE7A923A-026D-267F-73C9-BB87D2BE2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27" y="4768851"/>
            <a:ext cx="3395202" cy="1079500"/>
          </a:xfrm>
          <a:prstGeom prst="rect">
            <a:avLst/>
          </a:prstGeom>
        </p:spPr>
      </p:pic>
    </p:spTree>
    <p:extLst>
      <p:ext uri="{BB962C8B-B14F-4D97-AF65-F5344CB8AC3E}">
        <p14:creationId xmlns:p14="http://schemas.microsoft.com/office/powerpoint/2010/main" val="1701790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6E2DFE-D5BB-8A69-62A0-AF2D7D46C7E6}"/>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E12DBBC5-DEA6-A7AB-D226-DBD911321E55}"/>
              </a:ext>
            </a:extLst>
          </p:cNvPr>
          <p:cNvPicPr>
            <a:picLocks/>
          </p:cNvPicPr>
          <p:nvPr/>
        </p:nvPicPr>
        <p:blipFill rotWithShape="1">
          <a:blip r:embed="rId2"/>
          <a:srcRect t="12429" b="3181"/>
          <a:stretch/>
        </p:blipFill>
        <p:spPr>
          <a:xfrm>
            <a:off x="-1" y="0"/>
            <a:ext cx="12192000" cy="6855771"/>
          </a:xfrm>
          <a:prstGeom prst="rect">
            <a:avLst/>
          </a:prstGeom>
        </p:spPr>
      </p:pic>
      <p:pic>
        <p:nvPicPr>
          <p:cNvPr id="5" name="Resim 4">
            <a:extLst>
              <a:ext uri="{FF2B5EF4-FFF2-40B4-BE49-F238E27FC236}">
                <a16:creationId xmlns:a16="http://schemas.microsoft.com/office/drawing/2014/main" id="{85EC5E90-776F-928F-B12F-E2B9FEA417C6}"/>
              </a:ext>
            </a:extLst>
          </p:cNvPr>
          <p:cNvPicPr>
            <a:picLocks noChangeAspect="1"/>
          </p:cNvPicPr>
          <p:nvPr/>
        </p:nvPicPr>
        <p:blipFill>
          <a:blip r:embed="rId3"/>
          <a:stretch>
            <a:fillRect/>
          </a:stretch>
        </p:blipFill>
        <p:spPr>
          <a:xfrm>
            <a:off x="3873500" y="2187549"/>
            <a:ext cx="8172372" cy="3601027"/>
          </a:xfrm>
          <a:prstGeom prst="rect">
            <a:avLst/>
          </a:prstGeom>
        </p:spPr>
      </p:pic>
      <p:pic>
        <p:nvPicPr>
          <p:cNvPr id="7" name="Resim 6" descr="yazı tipi, grafik, grafik tasarım, logo içeren bir resim&#10;&#10;Açıklama otomatik olarak oluşturuldu">
            <a:extLst>
              <a:ext uri="{FF2B5EF4-FFF2-40B4-BE49-F238E27FC236}">
                <a16:creationId xmlns:a16="http://schemas.microsoft.com/office/drawing/2014/main" id="{A921ED93-2AB9-1087-99B1-0FAED64AD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9" name="Resim 8" descr="yazı tipi, grafik, ekran görüntüsü, siyah içeren bir resim&#10;&#10;Açıklama otomatik olarak oluşturuldu">
            <a:extLst>
              <a:ext uri="{FF2B5EF4-FFF2-40B4-BE49-F238E27FC236}">
                <a16:creationId xmlns:a16="http://schemas.microsoft.com/office/drawing/2014/main" id="{BC38F171-2221-AC2C-0A5A-18805AEA9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80" y="180988"/>
            <a:ext cx="4197461" cy="1448594"/>
          </a:xfrm>
          <a:prstGeom prst="rect">
            <a:avLst/>
          </a:prstGeom>
        </p:spPr>
      </p:pic>
      <p:sp>
        <p:nvSpPr>
          <p:cNvPr id="19" name="TextBox 28">
            <a:extLst>
              <a:ext uri="{FF2B5EF4-FFF2-40B4-BE49-F238E27FC236}">
                <a16:creationId xmlns:a16="http://schemas.microsoft.com/office/drawing/2014/main" id="{B1F5F312-7138-33D8-A11A-2A0473A80371}"/>
              </a:ext>
            </a:extLst>
          </p:cNvPr>
          <p:cNvSpPr txBox="1"/>
          <p:nvPr/>
        </p:nvSpPr>
        <p:spPr>
          <a:xfrm>
            <a:off x="512145" y="1172415"/>
            <a:ext cx="3867361" cy="830997"/>
          </a:xfrm>
          <a:prstGeom prst="rect">
            <a:avLst/>
          </a:prstGeom>
          <a:noFill/>
        </p:spPr>
        <p:txBody>
          <a:bodyPr wrap="square" rtlCol="0">
            <a:spAutoFit/>
          </a:bodyPr>
          <a:lstStyle/>
          <a:p>
            <a:pPr algn="ctr"/>
            <a:r>
              <a:rPr lang="tr-TR" sz="2400" b="1" dirty="0">
                <a:effectLst/>
                <a:latin typeface="Gilroy-Bold" panose="00000800000000000000" pitchFamily="2" charset="-94"/>
                <a:ea typeface="Roboto" pitchFamily="2" charset="0"/>
              </a:rPr>
              <a:t>SERİSİ</a:t>
            </a:r>
            <a:r>
              <a:rPr lang="tr-TR" sz="2400" b="1" dirty="0">
                <a:latin typeface="Gilroy-Bold" panose="00000800000000000000" pitchFamily="2" charset="-94"/>
                <a:ea typeface="Roboto" pitchFamily="2" charset="0"/>
              </a:rPr>
              <a:t> ELEKTROMANYETİK</a:t>
            </a:r>
          </a:p>
          <a:p>
            <a:pPr algn="ctr"/>
            <a:r>
              <a:rPr lang="tr-TR" sz="2400" b="1" dirty="0">
                <a:latin typeface="Gilroy-Bold" panose="00000800000000000000" pitchFamily="2" charset="-94"/>
                <a:ea typeface="Roboto" pitchFamily="2" charset="0"/>
              </a:rPr>
              <a:t>DEBİMETRE</a:t>
            </a:r>
          </a:p>
        </p:txBody>
      </p:sp>
      <p:pic>
        <p:nvPicPr>
          <p:cNvPr id="22" name="Resim 21">
            <a:extLst>
              <a:ext uri="{FF2B5EF4-FFF2-40B4-BE49-F238E27FC236}">
                <a16:creationId xmlns:a16="http://schemas.microsoft.com/office/drawing/2014/main" id="{1071DDE6-8C85-373E-F0EA-A249730566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192" y="2125649"/>
            <a:ext cx="3754352" cy="3754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Resim 22">
            <a:extLst>
              <a:ext uri="{FF2B5EF4-FFF2-40B4-BE49-F238E27FC236}">
                <a16:creationId xmlns:a16="http://schemas.microsoft.com/office/drawing/2014/main" id="{58DD0611-62E3-6833-6A03-EF249C2E0A56}"/>
              </a:ext>
            </a:extLst>
          </p:cNvPr>
          <p:cNvPicPr>
            <a:picLocks noChangeAspect="1"/>
          </p:cNvPicPr>
          <p:nvPr/>
        </p:nvPicPr>
        <p:blipFill>
          <a:blip r:embed="rId7"/>
          <a:stretch>
            <a:fillRect/>
          </a:stretch>
        </p:blipFill>
        <p:spPr>
          <a:xfrm>
            <a:off x="255180" y="2778870"/>
            <a:ext cx="352425" cy="2162175"/>
          </a:xfrm>
          <a:prstGeom prst="rect">
            <a:avLst/>
          </a:prstGeom>
        </p:spPr>
      </p:pic>
      <p:graphicFrame>
        <p:nvGraphicFramePr>
          <p:cNvPr id="25" name="Tablo 24">
            <a:extLst>
              <a:ext uri="{FF2B5EF4-FFF2-40B4-BE49-F238E27FC236}">
                <a16:creationId xmlns:a16="http://schemas.microsoft.com/office/drawing/2014/main" id="{701FB8BA-1230-293C-AF8D-1035FEDE31F8}"/>
              </a:ext>
            </a:extLst>
          </p:cNvPr>
          <p:cNvGraphicFramePr>
            <a:graphicFrameLocks noGrp="1"/>
          </p:cNvGraphicFramePr>
          <p:nvPr>
            <p:extLst>
              <p:ext uri="{D42A27DB-BD31-4B8C-83A1-F6EECF244321}">
                <p14:modId xmlns:p14="http://schemas.microsoft.com/office/powerpoint/2010/main" val="1545712467"/>
              </p:ext>
            </p:extLst>
          </p:nvPr>
        </p:nvGraphicFramePr>
        <p:xfrm>
          <a:off x="4375110" y="1869468"/>
          <a:ext cx="7561710" cy="4510427"/>
        </p:xfrm>
        <a:graphic>
          <a:graphicData uri="http://schemas.openxmlformats.org/drawingml/2006/table">
            <a:tbl>
              <a:tblPr>
                <a:tableStyleId>{5C22544A-7EE6-4342-B048-85BDC9FD1C3A}</a:tableStyleId>
              </a:tblPr>
              <a:tblGrid>
                <a:gridCol w="1665952">
                  <a:extLst>
                    <a:ext uri="{9D8B030D-6E8A-4147-A177-3AD203B41FA5}">
                      <a16:colId xmlns:a16="http://schemas.microsoft.com/office/drawing/2014/main" val="1343759142"/>
                    </a:ext>
                  </a:extLst>
                </a:gridCol>
                <a:gridCol w="5895758">
                  <a:extLst>
                    <a:ext uri="{9D8B030D-6E8A-4147-A177-3AD203B41FA5}">
                      <a16:colId xmlns:a16="http://schemas.microsoft.com/office/drawing/2014/main" val="2323754908"/>
                    </a:ext>
                  </a:extLst>
                </a:gridCol>
              </a:tblGrid>
              <a:tr h="339819">
                <a:tc gridSpan="2">
                  <a:txBody>
                    <a:bodyPr/>
                    <a:lstStyle/>
                    <a:p>
                      <a:pPr algn="l" fontAlgn="ctr"/>
                      <a:r>
                        <a:rPr lang="tr-TR" sz="1200" b="1" u="none" strike="noStrike" dirty="0">
                          <a:effectLst/>
                        </a:rPr>
                        <a:t>HYDRA Serisi Elektromanyetik Debimetre Özellikleri</a:t>
                      </a:r>
                      <a:endParaRPr lang="tr-TR" sz="1200" b="1" i="0" u="none" strike="noStrike" dirty="0">
                        <a:solidFill>
                          <a:srgbClr val="000000"/>
                        </a:solidFill>
                        <a:effectLst/>
                        <a:latin typeface="Aptos Narrow" panose="020B0004020202020204" pitchFamily="34" charset="0"/>
                      </a:endParaRPr>
                    </a:p>
                  </a:txBody>
                  <a:tcPr marL="74594" marR="8288" marT="8288" marB="0" anchor="ctr"/>
                </a:tc>
                <a:tc hMerge="1">
                  <a:txBody>
                    <a:bodyPr/>
                    <a:lstStyle/>
                    <a:p>
                      <a:endParaRPr lang="tr-TR"/>
                    </a:p>
                  </a:txBody>
                  <a:tcPr/>
                </a:tc>
                <a:extLst>
                  <a:ext uri="{0D108BD9-81ED-4DB2-BD59-A6C34878D82A}">
                    <a16:rowId xmlns:a16="http://schemas.microsoft.com/office/drawing/2014/main" val="2622423725"/>
                  </a:ext>
                </a:extLst>
              </a:tr>
              <a:tr h="232071">
                <a:tc>
                  <a:txBody>
                    <a:bodyPr/>
                    <a:lstStyle/>
                    <a:p>
                      <a:pPr algn="l" fontAlgn="t"/>
                      <a:r>
                        <a:rPr lang="tr-TR" sz="1200" b="1" u="none" strike="noStrike" dirty="0">
                          <a:effectLst/>
                        </a:rPr>
                        <a:t>Özellikler</a:t>
                      </a:r>
                      <a:endParaRPr lang="tr-TR" sz="1200" b="1" i="0" u="none" strike="noStrike" dirty="0">
                        <a:solidFill>
                          <a:srgbClr val="000000"/>
                        </a:solidFill>
                        <a:effectLst/>
                        <a:latin typeface="Aptos Narrow" panose="020B0004020202020204" pitchFamily="34" charset="0"/>
                      </a:endParaRPr>
                    </a:p>
                  </a:txBody>
                  <a:tcPr marL="74594" marR="8288" marT="8288" marB="0"/>
                </a:tc>
                <a:tc>
                  <a:txBody>
                    <a:bodyPr/>
                    <a:lstStyle/>
                    <a:p>
                      <a:pPr algn="l" fontAlgn="t"/>
                      <a:r>
                        <a:rPr lang="tr-TR" sz="1200" b="1" u="none" strike="noStrike" dirty="0">
                          <a:effectLst/>
                        </a:rPr>
                        <a:t>Açıklama</a:t>
                      </a:r>
                      <a:endParaRPr lang="tr-TR" sz="1200" b="1"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2712029553"/>
                  </a:ext>
                </a:extLst>
              </a:tr>
              <a:tr h="265224">
                <a:tc>
                  <a:txBody>
                    <a:bodyPr/>
                    <a:lstStyle/>
                    <a:p>
                      <a:pPr algn="l" fontAlgn="t"/>
                      <a:r>
                        <a:rPr lang="tr-TR" sz="1200" b="1" u="none" strike="noStrike" dirty="0">
                          <a:effectLst/>
                        </a:rPr>
                        <a:t>Galvanik İzolasyon</a:t>
                      </a:r>
                      <a:endParaRPr lang="tr-TR" sz="1200" b="1" i="0" u="none" strike="noStrike" dirty="0">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Giriş ve çıkış fonksiyonları galvanik izolasyonlu</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1065749179"/>
                  </a:ext>
                </a:extLst>
              </a:tr>
              <a:tr h="265224">
                <a:tc>
                  <a:txBody>
                    <a:bodyPr/>
                    <a:lstStyle/>
                    <a:p>
                      <a:pPr algn="l" fontAlgn="t"/>
                      <a:r>
                        <a:rPr lang="tr-TR" sz="1200" b="1" u="none" strike="noStrike">
                          <a:effectLst/>
                        </a:rPr>
                        <a:t>Ekran</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a:effectLst/>
                        </a:rPr>
                        <a:t>Grafiksel arkadan aydınlatmalı LCD ekran 64x128</a:t>
                      </a:r>
                      <a:endParaRPr lang="tr-TR" sz="1200" b="0" i="0" u="none" strike="noStrike">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3661541071"/>
                  </a:ext>
                </a:extLst>
              </a:tr>
              <a:tr h="281801">
                <a:tc>
                  <a:txBody>
                    <a:bodyPr/>
                    <a:lstStyle/>
                    <a:p>
                      <a:pPr algn="l" fontAlgn="t"/>
                      <a:r>
                        <a:rPr lang="tr-TR" sz="1200" b="1" u="none" strike="noStrike">
                          <a:effectLst/>
                        </a:rPr>
                        <a:t>Ana Ekran</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3 satır 12 dijit (her satıra ayrı ayrı bilgi atama)</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3621475950"/>
                  </a:ext>
                </a:extLst>
              </a:tr>
              <a:tr h="232071">
                <a:tc>
                  <a:txBody>
                    <a:bodyPr/>
                    <a:lstStyle/>
                    <a:p>
                      <a:pPr algn="l" fontAlgn="t"/>
                      <a:r>
                        <a:rPr lang="tr-TR" sz="1200" b="1" u="none" strike="noStrike">
                          <a:effectLst/>
                        </a:rPr>
                        <a:t>İzleme ve Raporlama</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a:effectLst/>
                        </a:rPr>
                        <a:t>5 satır 12 dijit izleme, raporlama ve hata takip ekranları (her satıra ayrı bilgi atama)</a:t>
                      </a:r>
                      <a:endParaRPr lang="tr-TR" sz="1200" b="0" i="0" u="none" strike="noStrike">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2929920848"/>
                  </a:ext>
                </a:extLst>
              </a:tr>
              <a:tr h="422701">
                <a:tc>
                  <a:txBody>
                    <a:bodyPr/>
                    <a:lstStyle/>
                    <a:p>
                      <a:pPr algn="l" fontAlgn="t"/>
                      <a:r>
                        <a:rPr lang="tr-TR" sz="1200" b="1" u="none" strike="noStrike">
                          <a:effectLst/>
                        </a:rPr>
                        <a:t>Gerçek Zamanlı Trend Gösterimi</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sv-SE" sz="1200" u="none" strike="noStrike" dirty="0">
                          <a:effectLst/>
                        </a:rPr>
                        <a:t>Akış geçişini grafiksel ekran ile gösterim</a:t>
                      </a:r>
                      <a:endParaRPr lang="sv-SE"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2948581545"/>
                  </a:ext>
                </a:extLst>
              </a:tr>
              <a:tr h="256936">
                <a:tc>
                  <a:txBody>
                    <a:bodyPr/>
                    <a:lstStyle/>
                    <a:p>
                      <a:pPr algn="l" fontAlgn="t"/>
                      <a:r>
                        <a:rPr lang="tr-TR" sz="1200" b="1" u="none" strike="noStrike">
                          <a:effectLst/>
                        </a:rPr>
                        <a:t>Bar Graph Gösterim</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Skala tanımlanabilir bar </a:t>
                      </a:r>
                      <a:r>
                        <a:rPr lang="tr-TR" sz="1200" u="none" strike="noStrike" dirty="0" err="1">
                          <a:effectLst/>
                        </a:rPr>
                        <a:t>graph</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4264180914"/>
                  </a:ext>
                </a:extLst>
              </a:tr>
              <a:tr h="232071">
                <a:tc>
                  <a:txBody>
                    <a:bodyPr/>
                    <a:lstStyle/>
                    <a:p>
                      <a:pPr algn="l" fontAlgn="t"/>
                      <a:r>
                        <a:rPr lang="tr-TR" sz="1200" b="1" u="none" strike="noStrike">
                          <a:effectLst/>
                        </a:rPr>
                        <a:t>Tuş Takımı</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Kapasitif tuş takımı, kapak açılmadan menü erişimi ve programlama imkanı</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3693718653"/>
                  </a:ext>
                </a:extLst>
              </a:tr>
              <a:tr h="248648">
                <a:tc>
                  <a:txBody>
                    <a:bodyPr/>
                    <a:lstStyle/>
                    <a:p>
                      <a:pPr algn="l" fontAlgn="t"/>
                      <a:r>
                        <a:rPr lang="tr-TR" sz="1200" b="1" u="none" strike="noStrike">
                          <a:effectLst/>
                        </a:rPr>
                        <a:t>Çalışma Saati Hafızası</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Silinemeyen çalışma saati hafızası</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2285251033"/>
                  </a:ext>
                </a:extLst>
              </a:tr>
              <a:tr h="240360">
                <a:tc>
                  <a:txBody>
                    <a:bodyPr/>
                    <a:lstStyle/>
                    <a:p>
                      <a:pPr algn="l" fontAlgn="t"/>
                      <a:r>
                        <a:rPr lang="tr-TR" sz="1200" b="1" u="none" strike="noStrike">
                          <a:effectLst/>
                        </a:rPr>
                        <a:t>Alarm ve Raporlama</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Gerçek zamanlı alarm, arıza kayıt, teşhis işlemleri</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3513780759"/>
                  </a:ext>
                </a:extLst>
              </a:tr>
              <a:tr h="232071">
                <a:tc>
                  <a:txBody>
                    <a:bodyPr/>
                    <a:lstStyle/>
                    <a:p>
                      <a:pPr algn="l" fontAlgn="t"/>
                      <a:r>
                        <a:rPr lang="tr-TR" sz="1200" b="1" u="none" strike="noStrike">
                          <a:effectLst/>
                        </a:rPr>
                        <a:t>EEPROM Özelliği</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a:effectLst/>
                        </a:rPr>
                        <a:t>Sensör ve skala bilgilerinin çevrim içi ve çevrimdışı saklanması</a:t>
                      </a:r>
                      <a:endParaRPr lang="tr-TR" sz="1200" b="0" i="0" u="none" strike="noStrike">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4245137708"/>
                  </a:ext>
                </a:extLst>
              </a:tr>
              <a:tr h="223783">
                <a:tc>
                  <a:txBody>
                    <a:bodyPr/>
                    <a:lstStyle/>
                    <a:p>
                      <a:pPr algn="l" fontAlgn="t"/>
                      <a:r>
                        <a:rPr lang="tr-TR" sz="1200" b="1" u="none" strike="noStrike">
                          <a:effectLst/>
                        </a:rPr>
                        <a:t>Yetki Seviyesi</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3 ayrı şifre ile yetki</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1381916177"/>
                  </a:ext>
                </a:extLst>
              </a:tr>
              <a:tr h="248648">
                <a:tc>
                  <a:txBody>
                    <a:bodyPr/>
                    <a:lstStyle/>
                    <a:p>
                      <a:pPr algn="l" fontAlgn="t"/>
                      <a:r>
                        <a:rPr lang="tr-TR" sz="1200" b="1" u="none" strike="noStrike">
                          <a:effectLst/>
                        </a:rPr>
                        <a:t>Kontrol Girişi</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Alarmları silme, total resetleme, debi okumayı başlatıp-durdurma işlemleri</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4241603317"/>
                  </a:ext>
                </a:extLst>
              </a:tr>
              <a:tr h="223783">
                <a:tc>
                  <a:txBody>
                    <a:bodyPr/>
                    <a:lstStyle/>
                    <a:p>
                      <a:pPr algn="l" fontAlgn="t"/>
                      <a:r>
                        <a:rPr lang="tr-TR" sz="1200" b="1" u="none" strike="noStrike">
                          <a:effectLst/>
                        </a:rPr>
                        <a:t>Bluetooth Arayüzü</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Var</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3881993492"/>
                  </a:ext>
                </a:extLst>
              </a:tr>
              <a:tr h="215495">
                <a:tc>
                  <a:txBody>
                    <a:bodyPr/>
                    <a:lstStyle/>
                    <a:p>
                      <a:pPr algn="l" fontAlgn="t"/>
                      <a:r>
                        <a:rPr lang="tr-TR" sz="1200" b="1" u="none" strike="noStrike">
                          <a:effectLst/>
                        </a:rPr>
                        <a:t>Wi-Fi Kullanıcı Arayüzü</a:t>
                      </a:r>
                      <a:endParaRPr lang="tr-TR" sz="1200" b="1" i="0" u="none" strike="noStrike">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Var</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2322849960"/>
                  </a:ext>
                </a:extLst>
              </a:tr>
              <a:tr h="190630">
                <a:tc>
                  <a:txBody>
                    <a:bodyPr/>
                    <a:lstStyle/>
                    <a:p>
                      <a:pPr algn="l" fontAlgn="t"/>
                      <a:r>
                        <a:rPr lang="tr-TR" sz="1200" b="1" u="none" strike="noStrike" dirty="0">
                          <a:effectLst/>
                        </a:rPr>
                        <a:t>PC Yazılımı</a:t>
                      </a:r>
                      <a:endParaRPr lang="tr-TR" sz="1200" b="1" i="0" u="none" strike="noStrike" dirty="0">
                        <a:solidFill>
                          <a:srgbClr val="000000"/>
                        </a:solidFill>
                        <a:effectLst/>
                        <a:latin typeface="Aptos Narrow" panose="020B0004020202020204" pitchFamily="34" charset="0"/>
                      </a:endParaRPr>
                    </a:p>
                  </a:txBody>
                  <a:tcPr marL="74594" marR="8288" marT="8288" marB="0"/>
                </a:tc>
                <a:tc>
                  <a:txBody>
                    <a:bodyPr/>
                    <a:lstStyle/>
                    <a:p>
                      <a:pPr algn="l" fontAlgn="t"/>
                      <a:r>
                        <a:rPr lang="tr-TR" sz="1200" u="none" strike="noStrike" dirty="0">
                          <a:effectLst/>
                        </a:rPr>
                        <a:t>Kullanıcı arayüzlü yazılım</a:t>
                      </a:r>
                      <a:endParaRPr lang="tr-TR" sz="1200" b="0" i="0" u="none" strike="noStrike" dirty="0">
                        <a:solidFill>
                          <a:srgbClr val="000000"/>
                        </a:solidFill>
                        <a:effectLst/>
                        <a:latin typeface="Aptos Narrow" panose="020B0004020202020204" pitchFamily="34" charset="0"/>
                      </a:endParaRPr>
                    </a:p>
                  </a:txBody>
                  <a:tcPr marL="74594" marR="8288" marT="8288" marB="0"/>
                </a:tc>
                <a:extLst>
                  <a:ext uri="{0D108BD9-81ED-4DB2-BD59-A6C34878D82A}">
                    <a16:rowId xmlns:a16="http://schemas.microsoft.com/office/drawing/2014/main" val="1919268938"/>
                  </a:ext>
                </a:extLst>
              </a:tr>
            </a:tbl>
          </a:graphicData>
        </a:graphic>
      </p:graphicFrame>
    </p:spTree>
    <p:extLst>
      <p:ext uri="{BB962C8B-B14F-4D97-AF65-F5344CB8AC3E}">
        <p14:creationId xmlns:p14="http://schemas.microsoft.com/office/powerpoint/2010/main" val="155913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56A44F-B6BD-743E-7406-D27BEA6BB25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23B7354-E076-CE6E-9E41-3C2F5ADCD059}"/>
              </a:ext>
            </a:extLst>
          </p:cNvPr>
          <p:cNvSpPr>
            <a:spLocks noGrp="1"/>
          </p:cNvSpPr>
          <p:nvPr>
            <p:ph idx="1"/>
          </p:nvPr>
        </p:nvSpPr>
        <p:spPr/>
        <p:txBody>
          <a:bodyPr/>
          <a:lstStyle/>
          <a:p>
            <a:endParaRPr lang="tr-TR"/>
          </a:p>
        </p:txBody>
      </p:sp>
      <p:pic>
        <p:nvPicPr>
          <p:cNvPr id="4" name="İçerik Yer Tutucusu 8">
            <a:extLst>
              <a:ext uri="{FF2B5EF4-FFF2-40B4-BE49-F238E27FC236}">
                <a16:creationId xmlns:a16="http://schemas.microsoft.com/office/drawing/2014/main" id="{2BC4FA67-F5EF-EC0D-1D2F-B351E7A8946B}"/>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Resim 4">
            <a:extLst>
              <a:ext uri="{FF2B5EF4-FFF2-40B4-BE49-F238E27FC236}">
                <a16:creationId xmlns:a16="http://schemas.microsoft.com/office/drawing/2014/main" id="{C3B14823-7137-5DA2-67E7-5DA1ECD5BAA0}"/>
              </a:ext>
            </a:extLst>
          </p:cNvPr>
          <p:cNvPicPr/>
          <p:nvPr/>
        </p:nvPicPr>
        <p:blipFill rotWithShape="1">
          <a:blip r:embed="rId3"/>
          <a:srcRect t="12429" b="3181"/>
          <a:stretch/>
        </p:blipFill>
        <p:spPr>
          <a:xfrm>
            <a:off x="0" y="0"/>
            <a:ext cx="12192000" cy="6855771"/>
          </a:xfrm>
          <a:prstGeom prst="rect">
            <a:avLst/>
          </a:prstGeom>
        </p:spPr>
      </p:pic>
      <p:pic>
        <p:nvPicPr>
          <p:cNvPr id="6" name="Resim 5" descr="yazı tipi, grafik, grafik tasarım, logo içeren bir resim&#10;&#10;Açıklama otomatik olarak oluşturuldu">
            <a:extLst>
              <a:ext uri="{FF2B5EF4-FFF2-40B4-BE49-F238E27FC236}">
                <a16:creationId xmlns:a16="http://schemas.microsoft.com/office/drawing/2014/main" id="{4B1C1DF4-3643-3909-25A0-BAE7AA3FC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7" name="Resim 6">
            <a:extLst>
              <a:ext uri="{FF2B5EF4-FFF2-40B4-BE49-F238E27FC236}">
                <a16:creationId xmlns:a16="http://schemas.microsoft.com/office/drawing/2014/main" id="{1CB45386-81E4-5D73-5E21-463E9ED127AF}"/>
              </a:ext>
            </a:extLst>
          </p:cNvPr>
          <p:cNvPicPr>
            <a:picLocks noChangeAspect="1"/>
          </p:cNvPicPr>
          <p:nvPr/>
        </p:nvPicPr>
        <p:blipFill>
          <a:blip r:embed="rId5"/>
          <a:stretch>
            <a:fillRect/>
          </a:stretch>
        </p:blipFill>
        <p:spPr>
          <a:xfrm rot="5400000">
            <a:off x="-734926" y="1370101"/>
            <a:ext cx="6562725" cy="3822524"/>
          </a:xfrm>
          <a:prstGeom prst="rect">
            <a:avLst/>
          </a:prstGeom>
        </p:spPr>
      </p:pic>
      <p:pic>
        <p:nvPicPr>
          <p:cNvPr id="8" name="Resim Yer Tutucusu 4" descr="yeşil, zemin, iç mekan içeren bir resim&#10;&#10;Açıklama otomatik olarak oluşturuldu">
            <a:extLst>
              <a:ext uri="{FF2B5EF4-FFF2-40B4-BE49-F238E27FC236}">
                <a16:creationId xmlns:a16="http://schemas.microsoft.com/office/drawing/2014/main" id="{FD6DC98F-0E1F-6D57-57E1-E3AEDC77EF01}"/>
              </a:ext>
            </a:extLst>
          </p:cNvPr>
          <p:cNvPicPr>
            <a:picLocks noChangeAspect="1"/>
          </p:cNvPicPr>
          <p:nvPr/>
        </p:nvPicPr>
        <p:blipFill>
          <a:blip r:embed="rId6">
            <a:extLst>
              <a:ext uri="{28A0092B-C50C-407E-A947-70E740481C1C}">
                <a14:useLocalDpi xmlns:a14="http://schemas.microsoft.com/office/drawing/2010/main" val="0"/>
              </a:ext>
            </a:extLst>
          </a:blip>
          <a:srcRect t="9554" b="9554"/>
          <a:stretch>
            <a:fillRect/>
          </a:stretch>
        </p:blipFill>
        <p:spPr>
          <a:xfrm>
            <a:off x="760372" y="861126"/>
            <a:ext cx="3586163" cy="3975100"/>
          </a:xfrm>
          <a:prstGeom prst="roundRect">
            <a:avLst>
              <a:gd name="adj" fmla="val 896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Resim Yer Tutucusu 2" descr="iç mekan, yeşil, tavan, çatı içeren bir resim&#10;&#10;Açıklama otomatik olarak oluşturuldu">
            <a:extLst>
              <a:ext uri="{FF2B5EF4-FFF2-40B4-BE49-F238E27FC236}">
                <a16:creationId xmlns:a16="http://schemas.microsoft.com/office/drawing/2014/main" id="{D5B679E9-0D24-17FE-EABA-6B683DEF6598}"/>
              </a:ext>
            </a:extLst>
          </p:cNvPr>
          <p:cNvPicPr>
            <a:picLocks noChangeAspect="1"/>
          </p:cNvPicPr>
          <p:nvPr/>
        </p:nvPicPr>
        <p:blipFill>
          <a:blip r:embed="rId7">
            <a:extLst>
              <a:ext uri="{28A0092B-C50C-407E-A947-70E740481C1C}">
                <a14:useLocalDpi xmlns:a14="http://schemas.microsoft.com/office/drawing/2010/main" val="0"/>
              </a:ext>
            </a:extLst>
          </a:blip>
          <a:srcRect t="6535" b="6535"/>
          <a:stretch>
            <a:fillRect/>
          </a:stretch>
        </p:blipFill>
        <p:spPr>
          <a:xfrm>
            <a:off x="5092873" y="3574565"/>
            <a:ext cx="6571724" cy="2918310"/>
          </a:xfrm>
          <a:prstGeom prst="roundRect">
            <a:avLst>
              <a:gd name="adj" fmla="val 81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20">
            <a:extLst>
              <a:ext uri="{FF2B5EF4-FFF2-40B4-BE49-F238E27FC236}">
                <a16:creationId xmlns:a16="http://schemas.microsoft.com/office/drawing/2014/main" id="{2C03CEE0-A46C-3DE8-F398-CE6C981C55E7}"/>
              </a:ext>
            </a:extLst>
          </p:cNvPr>
          <p:cNvSpPr txBox="1"/>
          <p:nvPr/>
        </p:nvSpPr>
        <p:spPr>
          <a:xfrm>
            <a:off x="5004399" y="1569767"/>
            <a:ext cx="6571723"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2012 yılı başında devreye alınan yeni TÜRKAK akredite debi kalibrasyon laboratuvarı, özel sektörün bu konudaki en büyük yatırımı olmuştur.</a:t>
            </a:r>
          </a:p>
          <a:p>
            <a:pPr marL="0" marR="0" lvl="0" indent="0" algn="l" defTabSz="914400" rtl="0" eaLnBrk="0" fontAlgn="base" latinLnBrk="0" hangingPunct="0">
              <a:lnSpc>
                <a:spcPct val="100000"/>
              </a:lnSpc>
              <a:spcBef>
                <a:spcPct val="0"/>
              </a:spcBef>
              <a:spcAft>
                <a:spcPct val="0"/>
              </a:spcAft>
              <a:buClrTx/>
              <a:buSzTx/>
              <a:buFontTx/>
              <a:buNone/>
              <a:tabLst/>
            </a:pPr>
            <a:endParaRPr lang="tr-TR" altLang="tr-TR" sz="1400" dirty="0">
              <a:latin typeface="Gilroy-Regular" panose="00000500000000000000" pitchFamily="2" charset="-94"/>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Akredite kalibrasyon laboratuvarımızda her türlü elektromanyetik, ultrasonik, </a:t>
            </a:r>
            <a:r>
              <a:rPr kumimoji="0" lang="tr-TR" altLang="tr-TR" sz="1400" b="0" i="0" u="none" strike="noStrike" cap="none" normalizeH="0" baseline="0" dirty="0" err="1">
                <a:ln>
                  <a:noFill/>
                </a:ln>
                <a:effectLst/>
                <a:latin typeface="Gilroy-Regular" panose="00000500000000000000" pitchFamily="2" charset="-94"/>
                <a:ea typeface="Roboto" panose="02000000000000000000" pitchFamily="2" charset="0"/>
                <a:cs typeface="Roboto" panose="02000000000000000000" pitchFamily="2" charset="0"/>
              </a:rPr>
              <a:t>vorteks</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akış ölçerler, kütlesel akış ölçerler, fark basınç prensibi ile ölçüm yapan </a:t>
            </a:r>
            <a:r>
              <a:rPr kumimoji="0" lang="tr-TR" altLang="tr-TR" sz="1400" b="0" i="0" u="none" strike="noStrike" cap="none" normalizeH="0" baseline="0" dirty="0" err="1">
                <a:ln>
                  <a:noFill/>
                </a:ln>
                <a:effectLst/>
                <a:latin typeface="Gilroy-Regular" panose="00000500000000000000" pitchFamily="2" charset="-94"/>
                <a:ea typeface="Roboto" panose="02000000000000000000" pitchFamily="2" charset="0"/>
                <a:cs typeface="Roboto" panose="02000000000000000000" pitchFamily="2" charset="0"/>
              </a:rPr>
              <a:t>orifis</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plakaları veya </a:t>
            </a:r>
            <a:r>
              <a:rPr kumimoji="0" lang="tr-TR" altLang="tr-TR" sz="1400" b="0" i="0" u="none" strike="noStrike" cap="none" normalizeH="0" baseline="0" dirty="0" err="1">
                <a:ln>
                  <a:noFill/>
                </a:ln>
                <a:effectLst/>
                <a:latin typeface="Gilroy-Regular" panose="00000500000000000000" pitchFamily="2" charset="-94"/>
                <a:ea typeface="Roboto" panose="02000000000000000000" pitchFamily="2" charset="0"/>
                <a:cs typeface="Roboto" panose="02000000000000000000" pitchFamily="2" charset="0"/>
              </a:rPr>
              <a:t>venturi</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ölçüm elemanları, sayaç, pompa ve vana gibi proses ölçüm ve kontrol cihazlarının kalibrasyonu yapılabilmektedir.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1000 m3/h üst limitlerine kadar raporlanmıştır.</a:t>
            </a:r>
            <a:r>
              <a:rPr kumimoji="0" lang="tr-TR" altLang="tr-TR" sz="11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a:t>
            </a:r>
            <a:endParaRPr kumimoji="0" lang="tr-TR" altLang="tr-TR" sz="32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endParaRPr>
          </a:p>
        </p:txBody>
      </p:sp>
      <p:sp>
        <p:nvSpPr>
          <p:cNvPr id="13" name="TextBox 33">
            <a:extLst>
              <a:ext uri="{FF2B5EF4-FFF2-40B4-BE49-F238E27FC236}">
                <a16:creationId xmlns:a16="http://schemas.microsoft.com/office/drawing/2014/main" id="{72D43CE9-3B65-A82D-AAD7-FEFA7E93DBCB}"/>
              </a:ext>
            </a:extLst>
          </p:cNvPr>
          <p:cNvSpPr txBox="1"/>
          <p:nvPr/>
        </p:nvSpPr>
        <p:spPr>
          <a:xfrm>
            <a:off x="996950" y="5134438"/>
            <a:ext cx="3159385"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bg1"/>
                </a:solidFill>
                <a:effectLst/>
                <a:latin typeface="Gilroy-Regular" panose="00000500000000000000" pitchFamily="2" charset="-94"/>
                <a:ea typeface="Roboto" panose="02000000000000000000" pitchFamily="2" charset="0"/>
                <a:cs typeface="Roboto" panose="02000000000000000000" pitchFamily="2" charset="0"/>
              </a:rPr>
              <a:t>Kendi Ar-Ge çalışmalarımız ve nihai ürün testlerimiz aynı istasyonda gerçekleştirilmektedir.</a:t>
            </a:r>
            <a:r>
              <a:rPr kumimoji="0" lang="tr-TR" altLang="tr-TR" sz="1100" b="0" i="0" u="none" strike="noStrike" cap="none" normalizeH="0" baseline="0" dirty="0">
                <a:ln>
                  <a:noFill/>
                </a:ln>
                <a:solidFill>
                  <a:schemeClr val="bg1"/>
                </a:solidFill>
                <a:effectLst/>
                <a:latin typeface="Gilroy-Regular" panose="00000500000000000000" pitchFamily="2" charset="-94"/>
                <a:ea typeface="Roboto" panose="02000000000000000000" pitchFamily="2" charset="0"/>
                <a:cs typeface="Roboto" panose="02000000000000000000" pitchFamily="2" charset="0"/>
              </a:rPr>
              <a:t> </a:t>
            </a:r>
            <a:endParaRPr kumimoji="0" lang="tr-TR" altLang="tr-TR" sz="3200" b="0" i="0" u="none" strike="noStrike" cap="none" normalizeH="0" baseline="0" dirty="0">
              <a:ln>
                <a:noFill/>
              </a:ln>
              <a:solidFill>
                <a:schemeClr val="bg1"/>
              </a:solidFill>
              <a:effectLst/>
              <a:latin typeface="Gilroy-Regular" panose="00000500000000000000" pitchFamily="2" charset="-94"/>
              <a:ea typeface="Roboto" panose="02000000000000000000" pitchFamily="2" charset="0"/>
              <a:cs typeface="Roboto" panose="02000000000000000000" pitchFamily="2" charset="0"/>
            </a:endParaRPr>
          </a:p>
        </p:txBody>
      </p:sp>
      <p:sp>
        <p:nvSpPr>
          <p:cNvPr id="14" name="TextBox 28">
            <a:extLst>
              <a:ext uri="{FF2B5EF4-FFF2-40B4-BE49-F238E27FC236}">
                <a16:creationId xmlns:a16="http://schemas.microsoft.com/office/drawing/2014/main" id="{E97C0B9E-48F4-AC70-8D81-0147A6DCC428}"/>
              </a:ext>
            </a:extLst>
          </p:cNvPr>
          <p:cNvSpPr txBox="1"/>
          <p:nvPr/>
        </p:nvSpPr>
        <p:spPr>
          <a:xfrm>
            <a:off x="5004400" y="861881"/>
            <a:ext cx="3275680" cy="707886"/>
          </a:xfrm>
          <a:prstGeom prst="rect">
            <a:avLst/>
          </a:prstGeom>
          <a:noFill/>
        </p:spPr>
        <p:txBody>
          <a:bodyPr wrap="square" rtlCol="0">
            <a:spAutoFit/>
          </a:bodyPr>
          <a:lstStyle/>
          <a:p>
            <a:pPr>
              <a:lnSpc>
                <a:spcPct val="150000"/>
              </a:lnSpc>
            </a:pPr>
            <a:r>
              <a:rPr lang="tr-TR" sz="3000" dirty="0">
                <a:solidFill>
                  <a:srgbClr val="27345F"/>
                </a:solidFill>
                <a:latin typeface="Gilroy-Bold" panose="00000800000000000000" pitchFamily="2" charset="-94"/>
                <a:ea typeface="Roboto" pitchFamily="2" charset="0"/>
              </a:rPr>
              <a:t>KALİBRASYON</a:t>
            </a:r>
            <a:r>
              <a:rPr lang="en-US" sz="3000" b="1" i="1" dirty="0">
                <a:solidFill>
                  <a:schemeClr val="bg1"/>
                </a:solidFill>
                <a:effectLst/>
                <a:latin typeface="Roboto" pitchFamily="2" charset="0"/>
                <a:ea typeface="Roboto" pitchFamily="2" charset="0"/>
              </a:rPr>
              <a:t> </a:t>
            </a:r>
          </a:p>
        </p:txBody>
      </p:sp>
    </p:spTree>
    <p:extLst>
      <p:ext uri="{BB962C8B-B14F-4D97-AF65-F5344CB8AC3E}">
        <p14:creationId xmlns:p14="http://schemas.microsoft.com/office/powerpoint/2010/main" val="75563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0340CE-CE15-CE64-3E12-16761D68D0C6}"/>
              </a:ext>
            </a:extLst>
          </p:cNvPr>
          <p:cNvSpPr>
            <a:spLocks noGrp="1"/>
          </p:cNvSpPr>
          <p:nvPr>
            <p:ph type="title"/>
          </p:nvPr>
        </p:nvSpPr>
        <p:spPr/>
        <p:txBody>
          <a:bodyPr/>
          <a:lstStyle/>
          <a:p>
            <a:endParaRPr lang="tr-TR"/>
          </a:p>
        </p:txBody>
      </p:sp>
      <p:pic>
        <p:nvPicPr>
          <p:cNvPr id="19" name="İçerik Yer Tutucusu 18" descr="teknisyen, mühendislik, makine, giyim içeren bir resim&#10;&#10;Açıklama otomatik olarak oluşturuldu">
            <a:extLst>
              <a:ext uri="{FF2B5EF4-FFF2-40B4-BE49-F238E27FC236}">
                <a16:creationId xmlns:a16="http://schemas.microsoft.com/office/drawing/2014/main" id="{3100A39E-EC0D-37B9-8E6F-B46B942F13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776415"/>
            <a:ext cx="4352925" cy="2451344"/>
          </a:xfrm>
        </p:spPr>
      </p:pic>
      <p:pic>
        <p:nvPicPr>
          <p:cNvPr id="4" name="İçerik Yer Tutucusu 8">
            <a:extLst>
              <a:ext uri="{FF2B5EF4-FFF2-40B4-BE49-F238E27FC236}">
                <a16:creationId xmlns:a16="http://schemas.microsoft.com/office/drawing/2014/main" id="{5DEF5E49-4E36-EC91-8AFA-56DE595DA4A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Resim 4">
            <a:extLst>
              <a:ext uri="{FF2B5EF4-FFF2-40B4-BE49-F238E27FC236}">
                <a16:creationId xmlns:a16="http://schemas.microsoft.com/office/drawing/2014/main" id="{36FBD50F-94CB-3E3F-6E1A-AFD4304B3841}"/>
              </a:ext>
            </a:extLst>
          </p:cNvPr>
          <p:cNvPicPr>
            <a:picLocks noGrp="1" noRot="1" noMove="1" noResize="1" noEditPoints="1" noAdjustHandles="1" noChangeArrowheads="1" noChangeShapeType="1" noCrop="1"/>
          </p:cNvPicPr>
          <p:nvPr/>
        </p:nvPicPr>
        <p:blipFill rotWithShape="1">
          <a:blip r:embed="rId4"/>
          <a:srcRect t="12429" b="3181"/>
          <a:stretch/>
        </p:blipFill>
        <p:spPr>
          <a:xfrm>
            <a:off x="0" y="0"/>
            <a:ext cx="12192000" cy="6855771"/>
          </a:xfrm>
          <a:prstGeom prst="rect">
            <a:avLst/>
          </a:prstGeom>
        </p:spPr>
      </p:pic>
      <p:pic>
        <p:nvPicPr>
          <p:cNvPr id="6" name="Resim 5" descr="yazı tipi, grafik, grafik tasarım, logo içeren bir resim&#10;&#10;Açıklama otomatik olarak oluşturuldu">
            <a:extLst>
              <a:ext uri="{FF2B5EF4-FFF2-40B4-BE49-F238E27FC236}">
                <a16:creationId xmlns:a16="http://schemas.microsoft.com/office/drawing/2014/main" id="{07829455-40AE-E01B-D330-3F4F4A502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7" name="Resim 6">
            <a:extLst>
              <a:ext uri="{FF2B5EF4-FFF2-40B4-BE49-F238E27FC236}">
                <a16:creationId xmlns:a16="http://schemas.microsoft.com/office/drawing/2014/main" id="{FA67F813-7CF5-767C-D535-237868020EC1}"/>
              </a:ext>
            </a:extLst>
          </p:cNvPr>
          <p:cNvPicPr>
            <a:picLocks noChangeAspect="1"/>
          </p:cNvPicPr>
          <p:nvPr/>
        </p:nvPicPr>
        <p:blipFill>
          <a:blip r:embed="rId6"/>
          <a:stretch>
            <a:fillRect/>
          </a:stretch>
        </p:blipFill>
        <p:spPr>
          <a:xfrm rot="5400000">
            <a:off x="-734926" y="1370101"/>
            <a:ext cx="6562725" cy="3822524"/>
          </a:xfrm>
          <a:prstGeom prst="rect">
            <a:avLst/>
          </a:prstGeom>
        </p:spPr>
      </p:pic>
      <p:sp>
        <p:nvSpPr>
          <p:cNvPr id="10" name="TextBox 20">
            <a:extLst>
              <a:ext uri="{FF2B5EF4-FFF2-40B4-BE49-F238E27FC236}">
                <a16:creationId xmlns:a16="http://schemas.microsoft.com/office/drawing/2014/main" id="{75F26B9B-56A5-BCE2-EC90-4141EDDFC359}"/>
              </a:ext>
            </a:extLst>
          </p:cNvPr>
          <p:cNvSpPr txBox="1"/>
          <p:nvPr/>
        </p:nvSpPr>
        <p:spPr>
          <a:xfrm>
            <a:off x="5030181" y="1518771"/>
            <a:ext cx="7015691"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Enelsan, elektromanyetik debimetre kalibrasyonu için özel sektöre ait debi aralığı en geniş TÜRKAK akredite debi laboratuvarına sahiptir. </a:t>
            </a:r>
            <a:r>
              <a:rPr kumimoji="0" lang="tr-TR" altLang="tr-TR" sz="1400" b="0" i="0" u="none" strike="noStrike" cap="none" normalizeH="0" baseline="0" dirty="0" err="1">
                <a:ln>
                  <a:noFill/>
                </a:ln>
                <a:effectLst/>
                <a:latin typeface="Gilroy-Regular" panose="00000500000000000000" pitchFamily="2" charset="-94"/>
                <a:ea typeface="Roboto" panose="02000000000000000000" pitchFamily="2" charset="0"/>
                <a:cs typeface="Roboto" panose="02000000000000000000" pitchFamily="2" charset="0"/>
              </a:rPr>
              <a:t>Enelsan'ın</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yakın zamanda yaptığı büyük ölçekli debimetre kalibrasyonu Ar-Ge projesine yapılan yatırım sonucunda elektromanyetik debimetre kalibrasyonunda üst sınır DN2400'e ulaştı.</a:t>
            </a:r>
          </a:p>
          <a:p>
            <a:pPr marL="0" marR="0" lvl="0" indent="0" algn="l" defTabSz="914400" rtl="0" eaLnBrk="0" fontAlgn="base" latinLnBrk="0" hangingPunct="0">
              <a:lnSpc>
                <a:spcPct val="100000"/>
              </a:lnSpc>
              <a:spcBef>
                <a:spcPct val="0"/>
              </a:spcBef>
              <a:spcAft>
                <a:spcPct val="0"/>
              </a:spcAft>
              <a:buClrTx/>
              <a:buSzTx/>
              <a:buFontTx/>
              <a:buNone/>
              <a:tabLst/>
            </a:pPr>
            <a:endParaRPr lang="tr-TR" altLang="tr-TR" sz="1400" dirty="0">
              <a:latin typeface="Gilroy-Regular" panose="00000500000000000000" pitchFamily="2" charset="-94"/>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Basınç </a:t>
            </a:r>
            <a:r>
              <a:rPr kumimoji="0" lang="tr-TR" altLang="tr-TR" sz="1400" b="0" i="0" u="none" strike="noStrike" cap="none" normalizeH="0" baseline="0" dirty="0" err="1">
                <a:ln>
                  <a:noFill/>
                </a:ln>
                <a:effectLst/>
                <a:latin typeface="Gilroy-Regular" panose="00000500000000000000" pitchFamily="2" charset="-94"/>
                <a:ea typeface="Roboto" panose="02000000000000000000" pitchFamily="2" charset="0"/>
                <a:cs typeface="Roboto" panose="02000000000000000000" pitchFamily="2" charset="0"/>
              </a:rPr>
              <a:t>transmitterlerinin</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imalatında ve kalibrasyonunda izlenebilir basınç kalibrasyon standartları kullanılmaktadır. Her ürün sıcaklık değişim odalarında uzun süreli testlere tabi tutulmakta ve uzun ömür garantisi ile sevk edilmektedir. Sunulan HART </a:t>
            </a:r>
            <a:r>
              <a:rPr lang="tr-TR" altLang="tr-TR" sz="1400" dirty="0">
                <a:latin typeface="Gilroy-Regular" panose="00000500000000000000" pitchFamily="2" charset="-94"/>
                <a:ea typeface="Roboto" panose="02000000000000000000" pitchFamily="2" charset="0"/>
                <a:cs typeface="Roboto" panose="02000000000000000000" pitchFamily="2" charset="0"/>
              </a:rPr>
              <a:t>haberleşme protokolü </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ile hem uzaktan kontrol hem de dijital </a:t>
            </a:r>
            <a:r>
              <a:rPr kumimoji="0" lang="tr-TR" altLang="tr-TR" sz="1400" b="0" i="0" u="none" strike="noStrike" cap="none" normalizeH="0" baseline="0" dirty="0" err="1">
                <a:ln>
                  <a:noFill/>
                </a:ln>
                <a:effectLst/>
                <a:latin typeface="Gilroy-Regular" panose="00000500000000000000" pitchFamily="2" charset="-94"/>
                <a:ea typeface="Roboto" panose="02000000000000000000" pitchFamily="2" charset="0"/>
                <a:cs typeface="Roboto" panose="02000000000000000000" pitchFamily="2" charset="0"/>
              </a:rPr>
              <a:t>lineerizasyon</a:t>
            </a:r>
            <a:r>
              <a:rPr kumimoji="0" lang="tr-TR" altLang="tr-TR" sz="1400" b="0" i="0" u="none" strike="noStrike" cap="none" normalizeH="0" baseline="0" dirty="0">
                <a:ln>
                  <a:noFill/>
                </a:ln>
                <a:effectLst/>
                <a:latin typeface="Gilroy-Regular" panose="00000500000000000000" pitchFamily="2" charset="-94"/>
                <a:ea typeface="Roboto" panose="02000000000000000000" pitchFamily="2" charset="0"/>
                <a:cs typeface="Roboto" panose="02000000000000000000" pitchFamily="2" charset="0"/>
              </a:rPr>
              <a:t> sağlanmaktadır. </a:t>
            </a:r>
          </a:p>
        </p:txBody>
      </p:sp>
      <p:pic>
        <p:nvPicPr>
          <p:cNvPr id="13" name="Resim Yer Tutucusu 4">
            <a:extLst>
              <a:ext uri="{FF2B5EF4-FFF2-40B4-BE49-F238E27FC236}">
                <a16:creationId xmlns:a16="http://schemas.microsoft.com/office/drawing/2014/main" id="{4F02E72F-4CD7-D708-42EB-82CDB86AA998}"/>
              </a:ext>
            </a:extLst>
          </p:cNvPr>
          <p:cNvPicPr>
            <a:picLocks noChangeAspect="1"/>
          </p:cNvPicPr>
          <p:nvPr/>
        </p:nvPicPr>
        <p:blipFill>
          <a:blip r:embed="rId7">
            <a:extLst>
              <a:ext uri="{28A0092B-C50C-407E-A947-70E740481C1C}">
                <a14:useLocalDpi xmlns:a14="http://schemas.microsoft.com/office/drawing/2010/main" val="0"/>
              </a:ext>
            </a:extLst>
          </a:blip>
          <a:srcRect t="2762" b="2762"/>
          <a:stretch/>
        </p:blipFill>
        <p:spPr>
          <a:xfrm>
            <a:off x="8327277" y="3688017"/>
            <a:ext cx="3586163" cy="2623883"/>
          </a:xfrm>
          <a:prstGeom prst="roundRect">
            <a:avLst>
              <a:gd name="adj" fmla="val 722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7">
            <a:extLst>
              <a:ext uri="{FF2B5EF4-FFF2-40B4-BE49-F238E27FC236}">
                <a16:creationId xmlns:a16="http://schemas.microsoft.com/office/drawing/2014/main" id="{00AE6763-0500-F5C4-AD95-972147289A47}"/>
              </a:ext>
            </a:extLst>
          </p:cNvPr>
          <p:cNvPicPr>
            <a:picLocks noChangeAspect="1"/>
          </p:cNvPicPr>
          <p:nvPr/>
        </p:nvPicPr>
        <p:blipFill>
          <a:blip r:embed="rId8"/>
          <a:stretch>
            <a:fillRect/>
          </a:stretch>
        </p:blipFill>
        <p:spPr>
          <a:xfrm>
            <a:off x="5054773" y="3721469"/>
            <a:ext cx="2981812" cy="2675658"/>
          </a:xfrm>
          <a:prstGeom prst="roundRect">
            <a:avLst>
              <a:gd name="adj" fmla="val 385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Resim 20" descr="teknisyen, mühendislik, makine, giyim içeren bir resim&#10;&#10;Açıklama otomatik olarak oluşturuldu">
            <a:extLst>
              <a:ext uri="{FF2B5EF4-FFF2-40B4-BE49-F238E27FC236}">
                <a16:creationId xmlns:a16="http://schemas.microsoft.com/office/drawing/2014/main" id="{7AC46F00-F15F-AA05-5CC0-6EE5FE1ED1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52624" y="1593234"/>
            <a:ext cx="6191190" cy="3486561"/>
          </a:xfrm>
          <a:prstGeom prst="roundRect">
            <a:avLst>
              <a:gd name="adj" fmla="val 65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8">
            <a:extLst>
              <a:ext uri="{FF2B5EF4-FFF2-40B4-BE49-F238E27FC236}">
                <a16:creationId xmlns:a16="http://schemas.microsoft.com/office/drawing/2014/main" id="{C5D87E07-16F9-F672-681C-883F5D12036D}"/>
              </a:ext>
            </a:extLst>
          </p:cNvPr>
          <p:cNvSpPr txBox="1"/>
          <p:nvPr/>
        </p:nvSpPr>
        <p:spPr>
          <a:xfrm>
            <a:off x="5004400" y="861881"/>
            <a:ext cx="3275680" cy="707886"/>
          </a:xfrm>
          <a:prstGeom prst="rect">
            <a:avLst/>
          </a:prstGeom>
          <a:noFill/>
        </p:spPr>
        <p:txBody>
          <a:bodyPr wrap="square" rtlCol="0">
            <a:spAutoFit/>
          </a:bodyPr>
          <a:lstStyle/>
          <a:p>
            <a:pPr>
              <a:lnSpc>
                <a:spcPct val="150000"/>
              </a:lnSpc>
            </a:pPr>
            <a:r>
              <a:rPr lang="tr-TR" sz="3000" dirty="0">
                <a:solidFill>
                  <a:srgbClr val="27345F"/>
                </a:solidFill>
                <a:latin typeface="Gilroy-Bold" panose="00000800000000000000" pitchFamily="2" charset="-94"/>
                <a:ea typeface="Roboto" pitchFamily="2" charset="0"/>
              </a:rPr>
              <a:t>KALİBRASYON</a:t>
            </a:r>
            <a:r>
              <a:rPr lang="en-US" sz="3000" b="1" i="1" dirty="0">
                <a:solidFill>
                  <a:schemeClr val="bg1"/>
                </a:solidFill>
                <a:effectLst/>
                <a:latin typeface="Roboto" pitchFamily="2" charset="0"/>
                <a:ea typeface="Roboto" pitchFamily="2" charset="0"/>
              </a:rPr>
              <a:t> </a:t>
            </a:r>
          </a:p>
        </p:txBody>
      </p:sp>
    </p:spTree>
    <p:extLst>
      <p:ext uri="{BB962C8B-B14F-4D97-AF65-F5344CB8AC3E}">
        <p14:creationId xmlns:p14="http://schemas.microsoft.com/office/powerpoint/2010/main" val="327845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106871-C967-68B1-3679-861059B6ACF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362EA56-0AEC-790C-133D-976A15E18B97}"/>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AB99208-2F96-83CC-5988-E733C8EABF23}"/>
              </a:ext>
            </a:extLst>
          </p:cNvPr>
          <p:cNvPicPr>
            <a:picLocks noChangeAspect="1"/>
          </p:cNvPicPr>
          <p:nvPr/>
        </p:nvPicPr>
        <p:blipFill rotWithShape="1">
          <a:blip r:embed="rId2"/>
          <a:srcRect t="12429" b="3181"/>
          <a:stretch/>
        </p:blipFill>
        <p:spPr>
          <a:xfrm>
            <a:off x="0" y="0"/>
            <a:ext cx="12192000" cy="6855771"/>
          </a:xfrm>
          <a:prstGeom prst="rect">
            <a:avLst/>
          </a:prstGeom>
        </p:spPr>
      </p:pic>
      <p:pic>
        <p:nvPicPr>
          <p:cNvPr id="5" name="Resim 4" descr="yazı tipi, grafik, grafik tasarım, logo içeren bir resim&#10;&#10;Açıklama otomatik olarak oluşturuldu">
            <a:extLst>
              <a:ext uri="{FF2B5EF4-FFF2-40B4-BE49-F238E27FC236}">
                <a16:creationId xmlns:a16="http://schemas.microsoft.com/office/drawing/2014/main" id="{A90FB7FB-3903-9C3F-9D82-A8CA85109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703" y="365125"/>
            <a:ext cx="2259894" cy="718530"/>
          </a:xfrm>
          <a:prstGeom prst="rect">
            <a:avLst/>
          </a:prstGeom>
        </p:spPr>
      </p:pic>
      <p:sp>
        <p:nvSpPr>
          <p:cNvPr id="6" name="Başlık 1">
            <a:extLst>
              <a:ext uri="{FF2B5EF4-FFF2-40B4-BE49-F238E27FC236}">
                <a16:creationId xmlns:a16="http://schemas.microsoft.com/office/drawing/2014/main" id="{DAEF2557-D0EA-FD91-745D-F85DD1F37646}"/>
              </a:ext>
            </a:extLst>
          </p:cNvPr>
          <p:cNvSpPr txBox="1">
            <a:spLocks/>
          </p:cNvSpPr>
          <p:nvPr/>
        </p:nvSpPr>
        <p:spPr>
          <a:xfrm>
            <a:off x="356555" y="905151"/>
            <a:ext cx="7967845" cy="763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rgbClr val="27345F"/>
                </a:solidFill>
                <a:latin typeface="Gilroy-Bold" panose="00000800000000000000" pitchFamily="2" charset="-94"/>
              </a:rPr>
              <a:t>SERTİFİKALARIMIZ</a:t>
            </a:r>
          </a:p>
        </p:txBody>
      </p:sp>
      <p:sp>
        <p:nvSpPr>
          <p:cNvPr id="7" name="Rectangle: Rounded Corners 57">
            <a:extLst>
              <a:ext uri="{FF2B5EF4-FFF2-40B4-BE49-F238E27FC236}">
                <a16:creationId xmlns:a16="http://schemas.microsoft.com/office/drawing/2014/main" id="{E40DD529-9754-CAC1-B2E7-62FE7F12B42A}"/>
              </a:ext>
            </a:extLst>
          </p:cNvPr>
          <p:cNvSpPr/>
          <p:nvPr/>
        </p:nvSpPr>
        <p:spPr>
          <a:xfrm>
            <a:off x="356555" y="2139697"/>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tr-TR" sz="1600" dirty="0">
                <a:latin typeface="Open Sans" panose="020B0606030504020204" pitchFamily="34" charset="0"/>
                <a:ea typeface="Open Sans" panose="020B0606030504020204" pitchFamily="34" charset="0"/>
                <a:cs typeface="Open Sans" panose="020B0606030504020204" pitchFamily="34" charset="0"/>
              </a:rPr>
              <a:t>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Rounded Corners 57">
            <a:extLst>
              <a:ext uri="{FF2B5EF4-FFF2-40B4-BE49-F238E27FC236}">
                <a16:creationId xmlns:a16="http://schemas.microsoft.com/office/drawing/2014/main" id="{2836F5B8-A6BC-41C3-90F2-FD6D056F99B2}"/>
              </a:ext>
            </a:extLst>
          </p:cNvPr>
          <p:cNvSpPr/>
          <p:nvPr/>
        </p:nvSpPr>
        <p:spPr>
          <a:xfrm>
            <a:off x="3271205" y="2139697"/>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57">
            <a:extLst>
              <a:ext uri="{FF2B5EF4-FFF2-40B4-BE49-F238E27FC236}">
                <a16:creationId xmlns:a16="http://schemas.microsoft.com/office/drawing/2014/main" id="{BF9C90C9-20C5-806E-BC7D-D93304C02C87}"/>
              </a:ext>
            </a:extLst>
          </p:cNvPr>
          <p:cNvSpPr/>
          <p:nvPr/>
        </p:nvSpPr>
        <p:spPr>
          <a:xfrm>
            <a:off x="6185855" y="2136115"/>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57">
            <a:extLst>
              <a:ext uri="{FF2B5EF4-FFF2-40B4-BE49-F238E27FC236}">
                <a16:creationId xmlns:a16="http://schemas.microsoft.com/office/drawing/2014/main" id="{E7DADE95-819C-0770-001F-D3899180E536}"/>
              </a:ext>
            </a:extLst>
          </p:cNvPr>
          <p:cNvSpPr/>
          <p:nvPr/>
        </p:nvSpPr>
        <p:spPr>
          <a:xfrm>
            <a:off x="9126354" y="2136115"/>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8" name="Resim 27">
            <a:extLst>
              <a:ext uri="{FF2B5EF4-FFF2-40B4-BE49-F238E27FC236}">
                <a16:creationId xmlns:a16="http://schemas.microsoft.com/office/drawing/2014/main" id="{D9029B69-0020-2503-C0BF-F8B88EBD3EEA}"/>
              </a:ext>
            </a:extLst>
          </p:cNvPr>
          <p:cNvPicPr>
            <a:picLocks noChangeAspect="1"/>
          </p:cNvPicPr>
          <p:nvPr/>
        </p:nvPicPr>
        <p:blipFill>
          <a:blip r:embed="rId4"/>
          <a:stretch>
            <a:fillRect/>
          </a:stretch>
        </p:blipFill>
        <p:spPr>
          <a:xfrm>
            <a:off x="6420830" y="2398052"/>
            <a:ext cx="2243269" cy="3168479"/>
          </a:xfrm>
          <a:prstGeom prst="rect">
            <a:avLst/>
          </a:prstGeom>
        </p:spPr>
      </p:pic>
      <p:pic>
        <p:nvPicPr>
          <p:cNvPr id="30" name="Resim 29">
            <a:extLst>
              <a:ext uri="{FF2B5EF4-FFF2-40B4-BE49-F238E27FC236}">
                <a16:creationId xmlns:a16="http://schemas.microsoft.com/office/drawing/2014/main" id="{571D4121-F32E-E4F3-0072-64A566C27EF8}"/>
              </a:ext>
            </a:extLst>
          </p:cNvPr>
          <p:cNvPicPr>
            <a:picLocks noChangeAspect="1"/>
          </p:cNvPicPr>
          <p:nvPr/>
        </p:nvPicPr>
        <p:blipFill>
          <a:blip r:embed="rId5"/>
          <a:stretch>
            <a:fillRect/>
          </a:stretch>
        </p:blipFill>
        <p:spPr>
          <a:xfrm>
            <a:off x="9404703" y="2398052"/>
            <a:ext cx="2238582" cy="3171043"/>
          </a:xfrm>
          <a:prstGeom prst="rect">
            <a:avLst/>
          </a:prstGeom>
        </p:spPr>
      </p:pic>
      <p:pic>
        <p:nvPicPr>
          <p:cNvPr id="32" name="Resim 31">
            <a:extLst>
              <a:ext uri="{FF2B5EF4-FFF2-40B4-BE49-F238E27FC236}">
                <a16:creationId xmlns:a16="http://schemas.microsoft.com/office/drawing/2014/main" id="{F02E7930-E21D-B721-B220-73ACDE12DF73}"/>
              </a:ext>
            </a:extLst>
          </p:cNvPr>
          <p:cNvPicPr>
            <a:picLocks noChangeAspect="1"/>
          </p:cNvPicPr>
          <p:nvPr/>
        </p:nvPicPr>
        <p:blipFill>
          <a:blip r:embed="rId6"/>
          <a:stretch>
            <a:fillRect/>
          </a:stretch>
        </p:blipFill>
        <p:spPr>
          <a:xfrm>
            <a:off x="553912" y="2398052"/>
            <a:ext cx="2231518" cy="3163716"/>
          </a:xfrm>
          <a:prstGeom prst="rect">
            <a:avLst/>
          </a:prstGeom>
        </p:spPr>
      </p:pic>
      <p:pic>
        <p:nvPicPr>
          <p:cNvPr id="34" name="Resim 33">
            <a:extLst>
              <a:ext uri="{FF2B5EF4-FFF2-40B4-BE49-F238E27FC236}">
                <a16:creationId xmlns:a16="http://schemas.microsoft.com/office/drawing/2014/main" id="{766A2DF6-1C74-7A33-AC0E-2F30444BB161}"/>
              </a:ext>
            </a:extLst>
          </p:cNvPr>
          <p:cNvPicPr>
            <a:picLocks noChangeAspect="1"/>
          </p:cNvPicPr>
          <p:nvPr/>
        </p:nvPicPr>
        <p:blipFill>
          <a:blip r:embed="rId7"/>
          <a:stretch>
            <a:fillRect/>
          </a:stretch>
        </p:blipFill>
        <p:spPr>
          <a:xfrm>
            <a:off x="3467151" y="2398052"/>
            <a:ext cx="2309182" cy="3251634"/>
          </a:xfrm>
          <a:prstGeom prst="rect">
            <a:avLst/>
          </a:prstGeom>
        </p:spPr>
      </p:pic>
    </p:spTree>
    <p:extLst>
      <p:ext uri="{BB962C8B-B14F-4D97-AF65-F5344CB8AC3E}">
        <p14:creationId xmlns:p14="http://schemas.microsoft.com/office/powerpoint/2010/main" val="538302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75D6B0-1C67-8326-3FD7-5F77B72ED30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6602F3F-A56E-5924-595E-41FFE7C26C3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2C378DE1-B5C4-2DBC-9316-1D48C0913DE6}"/>
              </a:ext>
            </a:extLst>
          </p:cNvPr>
          <p:cNvPicPr>
            <a:picLocks noChangeAspect="1"/>
          </p:cNvPicPr>
          <p:nvPr/>
        </p:nvPicPr>
        <p:blipFill rotWithShape="1">
          <a:blip r:embed="rId2"/>
          <a:srcRect t="12429" b="3181"/>
          <a:stretch/>
        </p:blipFill>
        <p:spPr>
          <a:xfrm>
            <a:off x="0" y="0"/>
            <a:ext cx="12192000" cy="6855771"/>
          </a:xfrm>
          <a:prstGeom prst="rect">
            <a:avLst/>
          </a:prstGeom>
        </p:spPr>
      </p:pic>
      <p:pic>
        <p:nvPicPr>
          <p:cNvPr id="5" name="Resim 4" descr="yazı tipi, grafik, grafik tasarım, logo içeren bir resim&#10;&#10;Açıklama otomatik olarak oluşturuldu">
            <a:extLst>
              <a:ext uri="{FF2B5EF4-FFF2-40B4-BE49-F238E27FC236}">
                <a16:creationId xmlns:a16="http://schemas.microsoft.com/office/drawing/2014/main" id="{F78F104D-7344-4313-237B-B6EF45585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703" y="365125"/>
            <a:ext cx="2259894" cy="718530"/>
          </a:xfrm>
          <a:prstGeom prst="rect">
            <a:avLst/>
          </a:prstGeom>
        </p:spPr>
      </p:pic>
      <p:sp>
        <p:nvSpPr>
          <p:cNvPr id="7" name="Rectangle: Rounded Corners 57">
            <a:extLst>
              <a:ext uri="{FF2B5EF4-FFF2-40B4-BE49-F238E27FC236}">
                <a16:creationId xmlns:a16="http://schemas.microsoft.com/office/drawing/2014/main" id="{37DE7F74-096F-F56F-78DB-52217A8B2589}"/>
              </a:ext>
            </a:extLst>
          </p:cNvPr>
          <p:cNvSpPr/>
          <p:nvPr/>
        </p:nvSpPr>
        <p:spPr>
          <a:xfrm>
            <a:off x="356555" y="2139697"/>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57">
            <a:extLst>
              <a:ext uri="{FF2B5EF4-FFF2-40B4-BE49-F238E27FC236}">
                <a16:creationId xmlns:a16="http://schemas.microsoft.com/office/drawing/2014/main" id="{3C9F4388-6FAD-45DF-F562-65428AFA87DB}"/>
              </a:ext>
            </a:extLst>
          </p:cNvPr>
          <p:cNvSpPr/>
          <p:nvPr/>
        </p:nvSpPr>
        <p:spPr>
          <a:xfrm>
            <a:off x="3271205" y="2139697"/>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57">
            <a:extLst>
              <a:ext uri="{FF2B5EF4-FFF2-40B4-BE49-F238E27FC236}">
                <a16:creationId xmlns:a16="http://schemas.microsoft.com/office/drawing/2014/main" id="{97CD65B2-4024-66FF-5391-5AB912CECDF1}"/>
              </a:ext>
            </a:extLst>
          </p:cNvPr>
          <p:cNvSpPr/>
          <p:nvPr/>
        </p:nvSpPr>
        <p:spPr>
          <a:xfrm>
            <a:off x="6185855" y="2136115"/>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57">
            <a:extLst>
              <a:ext uri="{FF2B5EF4-FFF2-40B4-BE49-F238E27FC236}">
                <a16:creationId xmlns:a16="http://schemas.microsoft.com/office/drawing/2014/main" id="{95777C68-D52B-927F-9648-32E5232CD54E}"/>
              </a:ext>
            </a:extLst>
          </p:cNvPr>
          <p:cNvSpPr/>
          <p:nvPr/>
        </p:nvSpPr>
        <p:spPr>
          <a:xfrm>
            <a:off x="9126354" y="2136115"/>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Resim 18">
            <a:extLst>
              <a:ext uri="{FF2B5EF4-FFF2-40B4-BE49-F238E27FC236}">
                <a16:creationId xmlns:a16="http://schemas.microsoft.com/office/drawing/2014/main" id="{6FD37F21-6DA4-0E3A-7FF6-DEFB032C2B74}"/>
              </a:ext>
            </a:extLst>
          </p:cNvPr>
          <p:cNvPicPr>
            <a:picLocks noChangeAspect="1"/>
          </p:cNvPicPr>
          <p:nvPr/>
        </p:nvPicPr>
        <p:blipFill>
          <a:blip r:embed="rId4"/>
          <a:stretch>
            <a:fillRect/>
          </a:stretch>
        </p:blipFill>
        <p:spPr>
          <a:xfrm>
            <a:off x="9346027" y="2368297"/>
            <a:ext cx="2293170" cy="3242329"/>
          </a:xfrm>
          <a:prstGeom prst="rect">
            <a:avLst/>
          </a:prstGeom>
        </p:spPr>
      </p:pic>
      <p:sp>
        <p:nvSpPr>
          <p:cNvPr id="20" name="Başlık 1">
            <a:extLst>
              <a:ext uri="{FF2B5EF4-FFF2-40B4-BE49-F238E27FC236}">
                <a16:creationId xmlns:a16="http://schemas.microsoft.com/office/drawing/2014/main" id="{89B1D83C-B512-7F26-5121-A3D7DB6F4068}"/>
              </a:ext>
            </a:extLst>
          </p:cNvPr>
          <p:cNvSpPr txBox="1">
            <a:spLocks/>
          </p:cNvSpPr>
          <p:nvPr/>
        </p:nvSpPr>
        <p:spPr>
          <a:xfrm>
            <a:off x="356555" y="905151"/>
            <a:ext cx="7967845" cy="763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rgbClr val="27345F"/>
                </a:solidFill>
                <a:latin typeface="Gilroy-Bold" panose="00000800000000000000" pitchFamily="2" charset="-94"/>
              </a:rPr>
              <a:t>SERTİFİKALARIMIZ</a:t>
            </a:r>
          </a:p>
        </p:txBody>
      </p:sp>
      <p:pic>
        <p:nvPicPr>
          <p:cNvPr id="11" name="Resim 10">
            <a:extLst>
              <a:ext uri="{FF2B5EF4-FFF2-40B4-BE49-F238E27FC236}">
                <a16:creationId xmlns:a16="http://schemas.microsoft.com/office/drawing/2014/main" id="{DC9D138F-C825-B243-17AB-BFE028EA689E}"/>
              </a:ext>
            </a:extLst>
          </p:cNvPr>
          <p:cNvPicPr>
            <a:picLocks noChangeAspect="1"/>
          </p:cNvPicPr>
          <p:nvPr/>
        </p:nvPicPr>
        <p:blipFill>
          <a:blip r:embed="rId5"/>
          <a:stretch>
            <a:fillRect/>
          </a:stretch>
        </p:blipFill>
        <p:spPr>
          <a:xfrm>
            <a:off x="3464980" y="2331680"/>
            <a:ext cx="2368449" cy="3354162"/>
          </a:xfrm>
          <a:prstGeom prst="rect">
            <a:avLst/>
          </a:prstGeom>
        </p:spPr>
      </p:pic>
      <p:pic>
        <p:nvPicPr>
          <p:cNvPr id="13" name="Resim 12">
            <a:extLst>
              <a:ext uri="{FF2B5EF4-FFF2-40B4-BE49-F238E27FC236}">
                <a16:creationId xmlns:a16="http://schemas.microsoft.com/office/drawing/2014/main" id="{4C1C7263-5867-6CB4-0CF6-AFF1CB37A549}"/>
              </a:ext>
            </a:extLst>
          </p:cNvPr>
          <p:cNvPicPr>
            <a:picLocks noChangeAspect="1"/>
          </p:cNvPicPr>
          <p:nvPr/>
        </p:nvPicPr>
        <p:blipFill rotWithShape="1">
          <a:blip r:embed="rId6"/>
          <a:srcRect l="1888"/>
          <a:stretch/>
        </p:blipFill>
        <p:spPr>
          <a:xfrm>
            <a:off x="494817" y="2274961"/>
            <a:ext cx="2436695" cy="3429000"/>
          </a:xfrm>
          <a:prstGeom prst="rect">
            <a:avLst/>
          </a:prstGeom>
        </p:spPr>
      </p:pic>
      <p:pic>
        <p:nvPicPr>
          <p:cNvPr id="14" name="Resim 13">
            <a:extLst>
              <a:ext uri="{FF2B5EF4-FFF2-40B4-BE49-F238E27FC236}">
                <a16:creationId xmlns:a16="http://schemas.microsoft.com/office/drawing/2014/main" id="{65B71BFF-5257-6519-5EDD-7C28C8EDCB5B}"/>
              </a:ext>
            </a:extLst>
          </p:cNvPr>
          <p:cNvPicPr>
            <a:picLocks noChangeAspect="1"/>
          </p:cNvPicPr>
          <p:nvPr/>
        </p:nvPicPr>
        <p:blipFill>
          <a:blip r:embed="rId7"/>
          <a:stretch>
            <a:fillRect/>
          </a:stretch>
        </p:blipFill>
        <p:spPr>
          <a:xfrm>
            <a:off x="6387285" y="2368297"/>
            <a:ext cx="2325138" cy="3317545"/>
          </a:xfrm>
          <a:prstGeom prst="rect">
            <a:avLst/>
          </a:prstGeom>
        </p:spPr>
      </p:pic>
    </p:spTree>
    <p:extLst>
      <p:ext uri="{BB962C8B-B14F-4D97-AF65-F5344CB8AC3E}">
        <p14:creationId xmlns:p14="http://schemas.microsoft.com/office/powerpoint/2010/main" val="224441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7CBB41-3847-D2DD-2206-877F69D739A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E426FBF-F99C-9721-B8A8-860462B679C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8B4ACE8-E16E-BD09-EC3B-3C3597DF5613}"/>
              </a:ext>
            </a:extLst>
          </p:cNvPr>
          <p:cNvPicPr>
            <a:picLocks noChangeAspect="1"/>
          </p:cNvPicPr>
          <p:nvPr/>
        </p:nvPicPr>
        <p:blipFill rotWithShape="1">
          <a:blip r:embed="rId2"/>
          <a:srcRect t="12429" b="3181"/>
          <a:stretch/>
        </p:blipFill>
        <p:spPr>
          <a:xfrm>
            <a:off x="0" y="0"/>
            <a:ext cx="12192000" cy="6855771"/>
          </a:xfrm>
          <a:prstGeom prst="rect">
            <a:avLst/>
          </a:prstGeom>
        </p:spPr>
      </p:pic>
      <p:pic>
        <p:nvPicPr>
          <p:cNvPr id="5" name="Resim 4" descr="yazı tipi, grafik, grafik tasarım, logo içeren bir resim&#10;&#10;Açıklama otomatik olarak oluşturuldu">
            <a:extLst>
              <a:ext uri="{FF2B5EF4-FFF2-40B4-BE49-F238E27FC236}">
                <a16:creationId xmlns:a16="http://schemas.microsoft.com/office/drawing/2014/main" id="{D52CBBD4-7B78-07B1-9B85-6F2883AE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703" y="365125"/>
            <a:ext cx="2259894" cy="718530"/>
          </a:xfrm>
          <a:prstGeom prst="rect">
            <a:avLst/>
          </a:prstGeom>
        </p:spPr>
      </p:pic>
      <p:sp>
        <p:nvSpPr>
          <p:cNvPr id="7" name="Rectangle: Rounded Corners 57">
            <a:extLst>
              <a:ext uri="{FF2B5EF4-FFF2-40B4-BE49-F238E27FC236}">
                <a16:creationId xmlns:a16="http://schemas.microsoft.com/office/drawing/2014/main" id="{DBD87AAF-8ACC-FBF4-FD93-41E7C2ABC53A}"/>
              </a:ext>
            </a:extLst>
          </p:cNvPr>
          <p:cNvSpPr/>
          <p:nvPr/>
        </p:nvSpPr>
        <p:spPr>
          <a:xfrm>
            <a:off x="356555" y="2139697"/>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57">
            <a:extLst>
              <a:ext uri="{FF2B5EF4-FFF2-40B4-BE49-F238E27FC236}">
                <a16:creationId xmlns:a16="http://schemas.microsoft.com/office/drawing/2014/main" id="{C2B17FBF-6522-021A-9FCD-6A9CECA8B9B9}"/>
              </a:ext>
            </a:extLst>
          </p:cNvPr>
          <p:cNvSpPr/>
          <p:nvPr/>
        </p:nvSpPr>
        <p:spPr>
          <a:xfrm>
            <a:off x="3271205" y="2139697"/>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57">
            <a:extLst>
              <a:ext uri="{FF2B5EF4-FFF2-40B4-BE49-F238E27FC236}">
                <a16:creationId xmlns:a16="http://schemas.microsoft.com/office/drawing/2014/main" id="{1C15BAA8-A152-259F-FC9E-B4AE55792105}"/>
              </a:ext>
            </a:extLst>
          </p:cNvPr>
          <p:cNvSpPr/>
          <p:nvPr/>
        </p:nvSpPr>
        <p:spPr>
          <a:xfrm>
            <a:off x="6185855" y="2136115"/>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57">
            <a:extLst>
              <a:ext uri="{FF2B5EF4-FFF2-40B4-BE49-F238E27FC236}">
                <a16:creationId xmlns:a16="http://schemas.microsoft.com/office/drawing/2014/main" id="{2624F308-7B40-7B12-34D4-3AE75014E9B6}"/>
              </a:ext>
            </a:extLst>
          </p:cNvPr>
          <p:cNvSpPr/>
          <p:nvPr/>
        </p:nvSpPr>
        <p:spPr>
          <a:xfrm>
            <a:off x="9126354" y="2136115"/>
            <a:ext cx="2713221" cy="3730358"/>
          </a:xfrm>
          <a:prstGeom prst="roundRect">
            <a:avLst>
              <a:gd name="adj" fmla="val 3678"/>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Başlık 1">
            <a:extLst>
              <a:ext uri="{FF2B5EF4-FFF2-40B4-BE49-F238E27FC236}">
                <a16:creationId xmlns:a16="http://schemas.microsoft.com/office/drawing/2014/main" id="{6ADA5B48-FD78-3FAA-EEC8-9E3ED8B61C97}"/>
              </a:ext>
            </a:extLst>
          </p:cNvPr>
          <p:cNvSpPr txBox="1">
            <a:spLocks/>
          </p:cNvSpPr>
          <p:nvPr/>
        </p:nvSpPr>
        <p:spPr>
          <a:xfrm>
            <a:off x="356555" y="905151"/>
            <a:ext cx="7967845" cy="763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rgbClr val="27345F"/>
                </a:solidFill>
                <a:latin typeface="Gilroy-Bold" panose="00000800000000000000" pitchFamily="2" charset="-94"/>
              </a:rPr>
              <a:t>SERTİFİKALARIMIZ</a:t>
            </a:r>
          </a:p>
        </p:txBody>
      </p:sp>
      <p:pic>
        <p:nvPicPr>
          <p:cNvPr id="11" name="Resim 10">
            <a:extLst>
              <a:ext uri="{FF2B5EF4-FFF2-40B4-BE49-F238E27FC236}">
                <a16:creationId xmlns:a16="http://schemas.microsoft.com/office/drawing/2014/main" id="{E8648FAC-F5A9-8EDE-A5C4-3BA4DB891B0E}"/>
              </a:ext>
            </a:extLst>
          </p:cNvPr>
          <p:cNvPicPr>
            <a:picLocks noChangeAspect="1"/>
          </p:cNvPicPr>
          <p:nvPr/>
        </p:nvPicPr>
        <p:blipFill>
          <a:blip r:embed="rId4"/>
          <a:stretch>
            <a:fillRect/>
          </a:stretch>
        </p:blipFill>
        <p:spPr>
          <a:xfrm rot="16200000">
            <a:off x="3025240" y="2773907"/>
            <a:ext cx="3207408" cy="2479765"/>
          </a:xfrm>
          <a:prstGeom prst="rect">
            <a:avLst/>
          </a:prstGeom>
        </p:spPr>
      </p:pic>
      <p:pic>
        <p:nvPicPr>
          <p:cNvPr id="22" name="Resim 21">
            <a:extLst>
              <a:ext uri="{FF2B5EF4-FFF2-40B4-BE49-F238E27FC236}">
                <a16:creationId xmlns:a16="http://schemas.microsoft.com/office/drawing/2014/main" id="{5F792870-4E16-CA6A-FDFF-3C159B994610}"/>
              </a:ext>
            </a:extLst>
          </p:cNvPr>
          <p:cNvPicPr>
            <a:picLocks noChangeAspect="1"/>
          </p:cNvPicPr>
          <p:nvPr/>
        </p:nvPicPr>
        <p:blipFill>
          <a:blip r:embed="rId5"/>
          <a:stretch>
            <a:fillRect/>
          </a:stretch>
        </p:blipFill>
        <p:spPr>
          <a:xfrm>
            <a:off x="9417086" y="2410085"/>
            <a:ext cx="2235127" cy="3207408"/>
          </a:xfrm>
          <a:prstGeom prst="rect">
            <a:avLst/>
          </a:prstGeom>
        </p:spPr>
      </p:pic>
      <p:pic>
        <p:nvPicPr>
          <p:cNvPr id="24" name="Resim 23">
            <a:extLst>
              <a:ext uri="{FF2B5EF4-FFF2-40B4-BE49-F238E27FC236}">
                <a16:creationId xmlns:a16="http://schemas.microsoft.com/office/drawing/2014/main" id="{D48E9BE4-5D0F-9CCF-11E5-761C4E28F1AF}"/>
              </a:ext>
            </a:extLst>
          </p:cNvPr>
          <p:cNvPicPr>
            <a:picLocks noChangeAspect="1"/>
          </p:cNvPicPr>
          <p:nvPr/>
        </p:nvPicPr>
        <p:blipFill>
          <a:blip r:embed="rId6"/>
          <a:stretch>
            <a:fillRect/>
          </a:stretch>
        </p:blipFill>
        <p:spPr>
          <a:xfrm>
            <a:off x="473112" y="2381992"/>
            <a:ext cx="2430174" cy="3237806"/>
          </a:xfrm>
          <a:prstGeom prst="rect">
            <a:avLst/>
          </a:prstGeom>
        </p:spPr>
      </p:pic>
      <p:pic>
        <p:nvPicPr>
          <p:cNvPr id="25" name="Resim 24">
            <a:extLst>
              <a:ext uri="{FF2B5EF4-FFF2-40B4-BE49-F238E27FC236}">
                <a16:creationId xmlns:a16="http://schemas.microsoft.com/office/drawing/2014/main" id="{58BDCA10-D157-1282-0A7A-886B05298A08}"/>
              </a:ext>
            </a:extLst>
          </p:cNvPr>
          <p:cNvPicPr>
            <a:picLocks noChangeAspect="1"/>
          </p:cNvPicPr>
          <p:nvPr/>
        </p:nvPicPr>
        <p:blipFill>
          <a:blip r:embed="rId7"/>
          <a:stretch>
            <a:fillRect/>
          </a:stretch>
        </p:blipFill>
        <p:spPr>
          <a:xfrm>
            <a:off x="6386023" y="2410085"/>
            <a:ext cx="2273606" cy="3217298"/>
          </a:xfrm>
          <a:prstGeom prst="rect">
            <a:avLst/>
          </a:prstGeom>
        </p:spPr>
      </p:pic>
    </p:spTree>
    <p:extLst>
      <p:ext uri="{BB962C8B-B14F-4D97-AF65-F5344CB8AC3E}">
        <p14:creationId xmlns:p14="http://schemas.microsoft.com/office/powerpoint/2010/main" val="266971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14DED9-B83A-077C-3694-7FA0AF9B69A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C431AC2-9C00-E792-6AF5-A4BB344BB342}"/>
              </a:ext>
            </a:extLst>
          </p:cNvPr>
          <p:cNvSpPr>
            <a:spLocks noGrp="1"/>
          </p:cNvSpPr>
          <p:nvPr>
            <p:ph idx="1"/>
          </p:nvPr>
        </p:nvSpPr>
        <p:spPr/>
        <p:txBody>
          <a:bodyPr/>
          <a:lstStyle/>
          <a:p>
            <a:endParaRPr lang="tr-TR"/>
          </a:p>
        </p:txBody>
      </p:sp>
      <p:pic>
        <p:nvPicPr>
          <p:cNvPr id="4" name="İçerik Yer Tutucusu 8">
            <a:extLst>
              <a:ext uri="{FF2B5EF4-FFF2-40B4-BE49-F238E27FC236}">
                <a16:creationId xmlns:a16="http://schemas.microsoft.com/office/drawing/2014/main" id="{F235F617-F94B-AAF1-03FE-79E1B746985A}"/>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İçerik Yer Tutucusu 8">
            <a:extLst>
              <a:ext uri="{FF2B5EF4-FFF2-40B4-BE49-F238E27FC236}">
                <a16:creationId xmlns:a16="http://schemas.microsoft.com/office/drawing/2014/main" id="{27392B28-201F-46A1-CCF8-99136AC2E427}"/>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6" name="Resim 5">
            <a:extLst>
              <a:ext uri="{FF2B5EF4-FFF2-40B4-BE49-F238E27FC236}">
                <a16:creationId xmlns:a16="http://schemas.microsoft.com/office/drawing/2014/main" id="{2411F142-683A-2BF5-8607-20FA4ED04F25}"/>
              </a:ext>
            </a:extLst>
          </p:cNvPr>
          <p:cNvPicPr/>
          <p:nvPr/>
        </p:nvPicPr>
        <p:blipFill rotWithShape="1">
          <a:blip r:embed="rId3"/>
          <a:srcRect t="12429" b="3181"/>
          <a:stretch/>
        </p:blipFill>
        <p:spPr>
          <a:xfrm>
            <a:off x="0" y="0"/>
            <a:ext cx="12192000" cy="6855771"/>
          </a:xfrm>
          <a:prstGeom prst="rect">
            <a:avLst/>
          </a:prstGeom>
        </p:spPr>
      </p:pic>
      <p:pic>
        <p:nvPicPr>
          <p:cNvPr id="7" name="Resim 6" descr="yazı tipi, grafik, grafik tasarım, logo içeren bir resim&#10;&#10;Açıklama otomatik olarak oluşturuldu">
            <a:extLst>
              <a:ext uri="{FF2B5EF4-FFF2-40B4-BE49-F238E27FC236}">
                <a16:creationId xmlns:a16="http://schemas.microsoft.com/office/drawing/2014/main" id="{47A9B8E0-D175-C060-2778-9DFDE87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902" y="2025716"/>
            <a:ext cx="5394194" cy="1715076"/>
          </a:xfrm>
          <a:prstGeom prst="rect">
            <a:avLst/>
          </a:prstGeom>
        </p:spPr>
      </p:pic>
      <p:pic>
        <p:nvPicPr>
          <p:cNvPr id="8" name="Resim 7">
            <a:extLst>
              <a:ext uri="{FF2B5EF4-FFF2-40B4-BE49-F238E27FC236}">
                <a16:creationId xmlns:a16="http://schemas.microsoft.com/office/drawing/2014/main" id="{4E4605BB-868F-330C-5F64-E06E950EEEA9}"/>
              </a:ext>
            </a:extLst>
          </p:cNvPr>
          <p:cNvPicPr>
            <a:picLocks noChangeAspect="1"/>
          </p:cNvPicPr>
          <p:nvPr/>
        </p:nvPicPr>
        <p:blipFill>
          <a:blip r:embed="rId5"/>
          <a:stretch>
            <a:fillRect/>
          </a:stretch>
        </p:blipFill>
        <p:spPr>
          <a:xfrm>
            <a:off x="0" y="4419600"/>
            <a:ext cx="12191999" cy="610044"/>
          </a:xfrm>
          <a:prstGeom prst="rect">
            <a:avLst/>
          </a:prstGeom>
        </p:spPr>
      </p:pic>
      <p:sp>
        <p:nvSpPr>
          <p:cNvPr id="10" name="Başlık 1">
            <a:extLst>
              <a:ext uri="{FF2B5EF4-FFF2-40B4-BE49-F238E27FC236}">
                <a16:creationId xmlns:a16="http://schemas.microsoft.com/office/drawing/2014/main" id="{5911BC8B-0CDC-1579-9396-ED228A580BE0}"/>
              </a:ext>
            </a:extLst>
          </p:cNvPr>
          <p:cNvSpPr txBox="1">
            <a:spLocks/>
          </p:cNvSpPr>
          <p:nvPr/>
        </p:nvSpPr>
        <p:spPr>
          <a:xfrm>
            <a:off x="4488545" y="4512988"/>
            <a:ext cx="3214909" cy="516656"/>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bg1"/>
                </a:solidFill>
                <a:latin typeface="Gilroy-Bold" panose="00000800000000000000" pitchFamily="2" charset="-94"/>
              </a:rPr>
              <a:t>www.enelsan.com</a:t>
            </a:r>
          </a:p>
        </p:txBody>
      </p:sp>
    </p:spTree>
    <p:extLst>
      <p:ext uri="{BB962C8B-B14F-4D97-AF65-F5344CB8AC3E}">
        <p14:creationId xmlns:p14="http://schemas.microsoft.com/office/powerpoint/2010/main" val="108668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693BC60-DE94-A27A-0469-288A0D622ACB}"/>
              </a:ext>
            </a:extLst>
          </p:cNvPr>
          <p:cNvPicPr>
            <a:picLocks noChangeAspect="1"/>
          </p:cNvPicPr>
          <p:nvPr/>
        </p:nvPicPr>
        <p:blipFill rotWithShape="1">
          <a:blip r:embed="rId2"/>
          <a:srcRect t="12429" b="3181"/>
          <a:stretch/>
        </p:blipFill>
        <p:spPr>
          <a:xfrm>
            <a:off x="0" y="0"/>
            <a:ext cx="12192000" cy="6855771"/>
          </a:xfrm>
          <a:prstGeom prst="rect">
            <a:avLst/>
          </a:prstGeom>
        </p:spPr>
      </p:pic>
      <p:pic>
        <p:nvPicPr>
          <p:cNvPr id="13" name="Resim 12">
            <a:extLst>
              <a:ext uri="{FF2B5EF4-FFF2-40B4-BE49-F238E27FC236}">
                <a16:creationId xmlns:a16="http://schemas.microsoft.com/office/drawing/2014/main" id="{27A00F22-9181-F08D-D066-E56FDDCEA992}"/>
              </a:ext>
            </a:extLst>
          </p:cNvPr>
          <p:cNvPicPr>
            <a:picLocks noChangeAspect="1"/>
          </p:cNvPicPr>
          <p:nvPr/>
        </p:nvPicPr>
        <p:blipFill>
          <a:blip r:embed="rId3"/>
          <a:stretch>
            <a:fillRect/>
          </a:stretch>
        </p:blipFill>
        <p:spPr>
          <a:xfrm>
            <a:off x="258792" y="376387"/>
            <a:ext cx="7926749" cy="5957067"/>
          </a:xfrm>
          <a:prstGeom prst="rect">
            <a:avLst/>
          </a:prstGeom>
        </p:spPr>
      </p:pic>
      <p:sp>
        <p:nvSpPr>
          <p:cNvPr id="2" name="Başlık 1">
            <a:extLst>
              <a:ext uri="{FF2B5EF4-FFF2-40B4-BE49-F238E27FC236}">
                <a16:creationId xmlns:a16="http://schemas.microsoft.com/office/drawing/2014/main" id="{7EA10220-9822-01FF-E398-CF8493CB97FA}"/>
              </a:ext>
            </a:extLst>
          </p:cNvPr>
          <p:cNvSpPr>
            <a:spLocks noGrp="1"/>
          </p:cNvSpPr>
          <p:nvPr>
            <p:ph type="title"/>
          </p:nvPr>
        </p:nvSpPr>
        <p:spPr>
          <a:xfrm>
            <a:off x="433781" y="524545"/>
            <a:ext cx="3811587" cy="763438"/>
          </a:xfrm>
        </p:spPr>
        <p:txBody>
          <a:bodyPr/>
          <a:lstStyle/>
          <a:p>
            <a:r>
              <a:rPr lang="tr-TR" b="1" dirty="0">
                <a:solidFill>
                  <a:schemeClr val="bg1"/>
                </a:solidFill>
                <a:latin typeface="Gilroy-Bold" panose="00000800000000000000" pitchFamily="2" charset="-94"/>
              </a:rPr>
              <a:t>HAKKIMIZDA</a:t>
            </a:r>
          </a:p>
        </p:txBody>
      </p:sp>
      <p:sp>
        <p:nvSpPr>
          <p:cNvPr id="3" name="İçerik Yer Tutucusu 2">
            <a:extLst>
              <a:ext uri="{FF2B5EF4-FFF2-40B4-BE49-F238E27FC236}">
                <a16:creationId xmlns:a16="http://schemas.microsoft.com/office/drawing/2014/main" id="{FB0D350D-141C-4863-5D7A-3ECEC4ED4F6B}"/>
              </a:ext>
            </a:extLst>
          </p:cNvPr>
          <p:cNvSpPr>
            <a:spLocks noGrp="1"/>
          </p:cNvSpPr>
          <p:nvPr>
            <p:ph idx="1"/>
          </p:nvPr>
        </p:nvSpPr>
        <p:spPr>
          <a:xfrm>
            <a:off x="392505" y="1171300"/>
            <a:ext cx="7161692" cy="4996288"/>
          </a:xfrm>
        </p:spPr>
        <p:txBody>
          <a:bodyPr>
            <a:noAutofit/>
          </a:bodyPr>
          <a:lstStyle/>
          <a:p>
            <a:pPr marL="0" indent="0">
              <a:lnSpc>
                <a:spcPct val="120000"/>
              </a:lnSpc>
              <a:buNone/>
            </a:pPr>
            <a:r>
              <a:rPr lang="tr-TR" sz="1700" dirty="0">
                <a:solidFill>
                  <a:schemeClr val="bg1"/>
                </a:solidFill>
                <a:latin typeface="Gilroy-Regular" panose="00000500000000000000" pitchFamily="2" charset="-94"/>
              </a:rPr>
              <a:t>Enelsan Endüstriyel Elektronik A.Ş. 1976 yılında Kocaeli </a:t>
            </a:r>
            <a:r>
              <a:rPr lang="tr-TR" sz="1700" dirty="0" err="1">
                <a:solidFill>
                  <a:schemeClr val="bg1"/>
                </a:solidFill>
                <a:latin typeface="Gilroy-Regular" panose="00000500000000000000" pitchFamily="2" charset="-94"/>
              </a:rPr>
              <a:t>TURKİYE'de</a:t>
            </a:r>
            <a:r>
              <a:rPr lang="tr-TR" sz="1700" dirty="0">
                <a:solidFill>
                  <a:schemeClr val="bg1"/>
                </a:solidFill>
                <a:latin typeface="Gilroy-Regular" panose="00000500000000000000" pitchFamily="2" charset="-94"/>
              </a:rPr>
              <a:t> kurulmuştur. Firmamız 2019 yılında 5000 m² kapalı alana sahip yeni üretim tesisine taşınmıştır. Enelsan, elektromanyetik, </a:t>
            </a:r>
            <a:r>
              <a:rPr lang="tr-TR" sz="1700" dirty="0" err="1">
                <a:solidFill>
                  <a:schemeClr val="bg1"/>
                </a:solidFill>
                <a:latin typeface="Gilroy-Regular" panose="00000500000000000000" pitchFamily="2" charset="-94"/>
              </a:rPr>
              <a:t>vorteks</a:t>
            </a:r>
            <a:r>
              <a:rPr lang="tr-TR" sz="1700" dirty="0">
                <a:solidFill>
                  <a:schemeClr val="bg1"/>
                </a:solidFill>
                <a:latin typeface="Gilroy-Regular" panose="00000500000000000000" pitchFamily="2" charset="-94"/>
              </a:rPr>
              <a:t>, ultrasonik, türbin, </a:t>
            </a:r>
            <a:r>
              <a:rPr lang="tr-TR" sz="1700" dirty="0" err="1">
                <a:solidFill>
                  <a:schemeClr val="bg1"/>
                </a:solidFill>
                <a:latin typeface="Gilroy-Regular" panose="00000500000000000000" pitchFamily="2" charset="-94"/>
              </a:rPr>
              <a:t>orifis</a:t>
            </a:r>
            <a:r>
              <a:rPr lang="tr-TR" sz="1700" dirty="0">
                <a:solidFill>
                  <a:schemeClr val="bg1"/>
                </a:solidFill>
                <a:latin typeface="Gilroy-Regular" panose="00000500000000000000" pitchFamily="2" charset="-94"/>
              </a:rPr>
              <a:t> ve açık kanal gibi farklı ölçüm prensiplerinde  akış ölçerler, basınç </a:t>
            </a:r>
            <a:r>
              <a:rPr lang="tr-TR" sz="1700" dirty="0" err="1">
                <a:solidFill>
                  <a:schemeClr val="bg1"/>
                </a:solidFill>
                <a:latin typeface="Gilroy-Regular" panose="00000500000000000000" pitchFamily="2" charset="-94"/>
              </a:rPr>
              <a:t>transmitterleri</a:t>
            </a:r>
            <a:r>
              <a:rPr lang="tr-TR" sz="1700" dirty="0">
                <a:solidFill>
                  <a:schemeClr val="bg1"/>
                </a:solidFill>
                <a:latin typeface="Gilroy-Regular" panose="00000500000000000000" pitchFamily="2" charset="-94"/>
              </a:rPr>
              <a:t>, sıcaklık sensörleri, seviye ölçerler, </a:t>
            </a:r>
            <a:r>
              <a:rPr lang="tr-TR" sz="1700" dirty="0" err="1">
                <a:solidFill>
                  <a:schemeClr val="bg1"/>
                </a:solidFill>
                <a:latin typeface="Gilroy-Regular" panose="00000500000000000000" pitchFamily="2" charset="-94"/>
              </a:rPr>
              <a:t>dataloggerlar</a:t>
            </a:r>
            <a:r>
              <a:rPr lang="tr-TR" sz="1700" dirty="0">
                <a:solidFill>
                  <a:schemeClr val="bg1"/>
                </a:solidFill>
                <a:latin typeface="Gilroy-Regular" panose="00000500000000000000" pitchFamily="2" charset="-94"/>
              </a:rPr>
              <a:t>, kontrol ve otomasyon sistemlerini tüm yardımcı parçalarıyla birlikte üretmektedir. Enelsan farklı çaplarda 40.000 adet üretim kapasitesi ile Türkiye'nin ilk ve en büyük elektromanyetik debimetre üreticisidir. Enelsan, TS EN ISO/IEC 17025:2017 standardına göre TÜRKAK tarafından tescil edilmiş uluslararası onaylı kalibrasyon laboratuvarına sahiptir. Hat çapı DN600'e kadar olan debi ölçüm ekipmanlarının akredite kalibrasyon işlemlerini yapabilmektedir. Ayrıca laboratuvarda, izlenebilirlik sertifikalı referans debimetreler  ile Hat çapı DN3000'e kadar olan debi ölçüm ekipmanlarının kalibrasyon işlemleri yapılabilmektedir. Enelsan, geniş ürün portföyü ile tüm dünyada 50'den fazla ülkeye ihracat yapmaktadır.</a:t>
            </a:r>
          </a:p>
        </p:txBody>
      </p:sp>
      <p:pic>
        <p:nvPicPr>
          <p:cNvPr id="12" name="Resim 11" descr="gökyüzü, metin, dış mekan, bulut içeren bir resim&#10;&#10;Açıklama otomatik olarak oluşturuldu">
            <a:extLst>
              <a:ext uri="{FF2B5EF4-FFF2-40B4-BE49-F238E27FC236}">
                <a16:creationId xmlns:a16="http://schemas.microsoft.com/office/drawing/2014/main" id="{BD77297E-ADD3-1094-2FBD-7CDB562DB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246" y="1287983"/>
            <a:ext cx="3681167" cy="368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Resim 13">
            <a:extLst>
              <a:ext uri="{FF2B5EF4-FFF2-40B4-BE49-F238E27FC236}">
                <a16:creationId xmlns:a16="http://schemas.microsoft.com/office/drawing/2014/main" id="{5A6AF94B-1F59-AAC5-B143-E9A617F6D5B3}"/>
              </a:ext>
            </a:extLst>
          </p:cNvPr>
          <p:cNvPicPr>
            <a:picLocks noChangeAspect="1"/>
          </p:cNvPicPr>
          <p:nvPr/>
        </p:nvPicPr>
        <p:blipFill>
          <a:blip r:embed="rId5"/>
          <a:stretch>
            <a:fillRect/>
          </a:stretch>
        </p:blipFill>
        <p:spPr>
          <a:xfrm>
            <a:off x="11374683" y="1682900"/>
            <a:ext cx="352425" cy="2162175"/>
          </a:xfrm>
          <a:prstGeom prst="rect">
            <a:avLst/>
          </a:prstGeom>
        </p:spPr>
      </p:pic>
      <p:pic>
        <p:nvPicPr>
          <p:cNvPr id="16" name="Resim 15" descr="yazı tipi, grafik, grafik tasarım, logo içeren bir resim&#10;&#10;Açıklama otomatik olarak oluşturuldu">
            <a:extLst>
              <a:ext uri="{FF2B5EF4-FFF2-40B4-BE49-F238E27FC236}">
                <a16:creationId xmlns:a16="http://schemas.microsoft.com/office/drawing/2014/main" id="{5FC0B302-3AAF-E3E0-7D11-174CC5ECE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703" y="376388"/>
            <a:ext cx="2259894" cy="718530"/>
          </a:xfrm>
          <a:prstGeom prst="rect">
            <a:avLst/>
          </a:prstGeom>
        </p:spPr>
      </p:pic>
    </p:spTree>
    <p:extLst>
      <p:ext uri="{BB962C8B-B14F-4D97-AF65-F5344CB8AC3E}">
        <p14:creationId xmlns:p14="http://schemas.microsoft.com/office/powerpoint/2010/main" val="195879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F4C9B24-BA1A-8FBF-D0AF-F221C590532D}"/>
              </a:ext>
            </a:extLst>
          </p:cNvPr>
          <p:cNvPicPr>
            <a:picLocks noChangeAspect="1"/>
          </p:cNvPicPr>
          <p:nvPr/>
        </p:nvPicPr>
        <p:blipFill rotWithShape="1">
          <a:blip r:embed="rId2"/>
          <a:srcRect t="12429" b="3181"/>
          <a:stretch/>
        </p:blipFill>
        <p:spPr>
          <a:xfrm>
            <a:off x="0" y="0"/>
            <a:ext cx="12192000" cy="6855771"/>
          </a:xfrm>
          <a:prstGeom prst="rect">
            <a:avLst/>
          </a:prstGeom>
        </p:spPr>
      </p:pic>
      <p:pic>
        <p:nvPicPr>
          <p:cNvPr id="7" name="Resim 6">
            <a:extLst>
              <a:ext uri="{FF2B5EF4-FFF2-40B4-BE49-F238E27FC236}">
                <a16:creationId xmlns:a16="http://schemas.microsoft.com/office/drawing/2014/main" id="{261EF4C9-C0E1-4A34-2E09-089160015EDE}"/>
              </a:ext>
            </a:extLst>
          </p:cNvPr>
          <p:cNvPicPr>
            <a:picLocks noChangeAspect="1"/>
          </p:cNvPicPr>
          <p:nvPr/>
        </p:nvPicPr>
        <p:blipFill>
          <a:blip r:embed="rId3"/>
          <a:stretch>
            <a:fillRect/>
          </a:stretch>
        </p:blipFill>
        <p:spPr>
          <a:xfrm>
            <a:off x="4181474" y="2069825"/>
            <a:ext cx="7705725" cy="2990850"/>
          </a:xfrm>
          <a:prstGeom prst="rect">
            <a:avLst/>
          </a:prstGeom>
        </p:spPr>
      </p:pic>
      <p:pic>
        <p:nvPicPr>
          <p:cNvPr id="5" name="Resim 4">
            <a:extLst>
              <a:ext uri="{FF2B5EF4-FFF2-40B4-BE49-F238E27FC236}">
                <a16:creationId xmlns:a16="http://schemas.microsoft.com/office/drawing/2014/main" id="{6C239776-FBC6-59CB-1300-B2A577F25E55}"/>
              </a:ext>
            </a:extLst>
          </p:cNvPr>
          <p:cNvPicPr>
            <a:picLocks noChangeAspect="1"/>
          </p:cNvPicPr>
          <p:nvPr/>
        </p:nvPicPr>
        <p:blipFill rotWithShape="1">
          <a:blip r:embed="rId4"/>
          <a:srcRect l="21704" r="31110"/>
          <a:stretch/>
        </p:blipFill>
        <p:spPr>
          <a:xfrm>
            <a:off x="304801" y="206375"/>
            <a:ext cx="4445000" cy="6286500"/>
          </a:xfrm>
          <a:prstGeom prst="rect">
            <a:avLst/>
          </a:prstGeom>
        </p:spPr>
      </p:pic>
      <p:pic>
        <p:nvPicPr>
          <p:cNvPr id="6" name="Resim 5">
            <a:extLst>
              <a:ext uri="{FF2B5EF4-FFF2-40B4-BE49-F238E27FC236}">
                <a16:creationId xmlns:a16="http://schemas.microsoft.com/office/drawing/2014/main" id="{29CA54F9-9021-9C5A-9872-DE2D26354BEE}"/>
              </a:ext>
            </a:extLst>
          </p:cNvPr>
          <p:cNvPicPr>
            <a:picLocks noChangeAspect="1"/>
          </p:cNvPicPr>
          <p:nvPr/>
        </p:nvPicPr>
        <p:blipFill>
          <a:blip r:embed="rId5"/>
          <a:stretch>
            <a:fillRect/>
          </a:stretch>
        </p:blipFill>
        <p:spPr>
          <a:xfrm>
            <a:off x="128588" y="3400150"/>
            <a:ext cx="352425" cy="2162175"/>
          </a:xfrm>
          <a:prstGeom prst="rect">
            <a:avLst/>
          </a:prstGeom>
        </p:spPr>
      </p:pic>
      <p:sp>
        <p:nvSpPr>
          <p:cNvPr id="8" name="Başlık 1">
            <a:extLst>
              <a:ext uri="{FF2B5EF4-FFF2-40B4-BE49-F238E27FC236}">
                <a16:creationId xmlns:a16="http://schemas.microsoft.com/office/drawing/2014/main" id="{617E522F-EDA5-D22D-0590-AACED5ECAF93}"/>
              </a:ext>
            </a:extLst>
          </p:cNvPr>
          <p:cNvSpPr>
            <a:spLocks noGrp="1"/>
          </p:cNvSpPr>
          <p:nvPr>
            <p:ph type="title"/>
          </p:nvPr>
        </p:nvSpPr>
        <p:spPr>
          <a:xfrm>
            <a:off x="4926014" y="1195021"/>
            <a:ext cx="3811587" cy="763438"/>
          </a:xfrm>
        </p:spPr>
        <p:txBody>
          <a:bodyPr/>
          <a:lstStyle/>
          <a:p>
            <a:r>
              <a:rPr lang="tr-TR" b="1" dirty="0">
                <a:solidFill>
                  <a:srgbClr val="27345F"/>
                </a:solidFill>
                <a:latin typeface="Gilroy-Bold" panose="00000800000000000000" pitchFamily="2" charset="-94"/>
              </a:rPr>
              <a:t>HAKKIMIZDA</a:t>
            </a:r>
          </a:p>
        </p:txBody>
      </p:sp>
      <p:pic>
        <p:nvPicPr>
          <p:cNvPr id="9" name="Resim 8" descr="yazı tipi, grafik, grafik tasarım, logo içeren bir resim&#10;&#10;Açıklama otomatik olarak oluşturuldu">
            <a:extLst>
              <a:ext uri="{FF2B5EF4-FFF2-40B4-BE49-F238E27FC236}">
                <a16:creationId xmlns:a16="http://schemas.microsoft.com/office/drawing/2014/main" id="{1C0F50C0-C988-1FDB-3BD2-ABAD1C244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703" y="365125"/>
            <a:ext cx="2259894" cy="718530"/>
          </a:xfrm>
          <a:prstGeom prst="rect">
            <a:avLst/>
          </a:prstGeom>
        </p:spPr>
      </p:pic>
      <p:pic>
        <p:nvPicPr>
          <p:cNvPr id="12" name="Resim 11" descr="daire, beyaz, siyah beyaz, sanat içeren bir resim&#10;&#10;Açıklama otomatik olarak oluşturuldu">
            <a:extLst>
              <a:ext uri="{FF2B5EF4-FFF2-40B4-BE49-F238E27FC236}">
                <a16:creationId xmlns:a16="http://schemas.microsoft.com/office/drawing/2014/main" id="{ED29466B-4858-7E4A-C5BB-EAB3CE6409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014" y="2213459"/>
            <a:ext cx="6391669" cy="2703582"/>
          </a:xfrm>
          <a:prstGeom prst="rect">
            <a:avLst/>
          </a:prstGeom>
        </p:spPr>
      </p:pic>
      <p:sp>
        <p:nvSpPr>
          <p:cNvPr id="13" name="Başlık 1">
            <a:extLst>
              <a:ext uri="{FF2B5EF4-FFF2-40B4-BE49-F238E27FC236}">
                <a16:creationId xmlns:a16="http://schemas.microsoft.com/office/drawing/2014/main" id="{10FAD594-26B6-F9CC-575C-539EF106C624}"/>
              </a:ext>
            </a:extLst>
          </p:cNvPr>
          <p:cNvSpPr txBox="1">
            <a:spLocks/>
          </p:cNvSpPr>
          <p:nvPr/>
        </p:nvSpPr>
        <p:spPr>
          <a:xfrm>
            <a:off x="4926014" y="2322329"/>
            <a:ext cx="1449385" cy="1141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27345F"/>
                </a:solidFill>
                <a:latin typeface="Gilroy-Bold" panose="00000800000000000000" pitchFamily="2" charset="-94"/>
              </a:rPr>
              <a:t>141</a:t>
            </a:r>
          </a:p>
        </p:txBody>
      </p:sp>
      <p:sp>
        <p:nvSpPr>
          <p:cNvPr id="14" name="Başlık 1">
            <a:extLst>
              <a:ext uri="{FF2B5EF4-FFF2-40B4-BE49-F238E27FC236}">
                <a16:creationId xmlns:a16="http://schemas.microsoft.com/office/drawing/2014/main" id="{8D933A5B-6C7D-9B76-CB3A-1D3EF8388658}"/>
              </a:ext>
            </a:extLst>
          </p:cNvPr>
          <p:cNvSpPr txBox="1">
            <a:spLocks/>
          </p:cNvSpPr>
          <p:nvPr/>
        </p:nvSpPr>
        <p:spPr>
          <a:xfrm>
            <a:off x="6673058" y="2322328"/>
            <a:ext cx="1449385" cy="1141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27345F"/>
                </a:solidFill>
                <a:latin typeface="Gilroy-Bold" panose="00000800000000000000" pitchFamily="2" charset="-94"/>
              </a:rPr>
              <a:t>42</a:t>
            </a:r>
          </a:p>
        </p:txBody>
      </p:sp>
      <p:sp>
        <p:nvSpPr>
          <p:cNvPr id="15" name="Başlık 1">
            <a:extLst>
              <a:ext uri="{FF2B5EF4-FFF2-40B4-BE49-F238E27FC236}">
                <a16:creationId xmlns:a16="http://schemas.microsoft.com/office/drawing/2014/main" id="{119D3A32-BEF5-E353-E073-3B48EDB15771}"/>
              </a:ext>
            </a:extLst>
          </p:cNvPr>
          <p:cNvSpPr txBox="1">
            <a:spLocks/>
          </p:cNvSpPr>
          <p:nvPr/>
        </p:nvSpPr>
        <p:spPr>
          <a:xfrm>
            <a:off x="8450262" y="2322328"/>
            <a:ext cx="1449385" cy="1141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27345F"/>
                </a:solidFill>
                <a:latin typeface="Gilroy-Bold" panose="00000800000000000000" pitchFamily="2" charset="-94"/>
              </a:rPr>
              <a:t>20</a:t>
            </a:r>
          </a:p>
        </p:txBody>
      </p:sp>
      <p:sp>
        <p:nvSpPr>
          <p:cNvPr id="16" name="Başlık 1">
            <a:extLst>
              <a:ext uri="{FF2B5EF4-FFF2-40B4-BE49-F238E27FC236}">
                <a16:creationId xmlns:a16="http://schemas.microsoft.com/office/drawing/2014/main" id="{B1FE6B12-E60F-0A4F-42B9-7F89B53C2B76}"/>
              </a:ext>
            </a:extLst>
          </p:cNvPr>
          <p:cNvSpPr txBox="1">
            <a:spLocks/>
          </p:cNvSpPr>
          <p:nvPr/>
        </p:nvSpPr>
        <p:spPr>
          <a:xfrm>
            <a:off x="9997880" y="2322328"/>
            <a:ext cx="1449385" cy="1141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27345F"/>
                </a:solidFill>
                <a:latin typeface="Gilroy-Bold" panose="00000800000000000000" pitchFamily="2" charset="-94"/>
              </a:rPr>
              <a:t>50+</a:t>
            </a:r>
          </a:p>
        </p:txBody>
      </p:sp>
      <p:sp>
        <p:nvSpPr>
          <p:cNvPr id="17" name="Başlık 1">
            <a:extLst>
              <a:ext uri="{FF2B5EF4-FFF2-40B4-BE49-F238E27FC236}">
                <a16:creationId xmlns:a16="http://schemas.microsoft.com/office/drawing/2014/main" id="{AA76D67E-2785-5B14-9C08-9B3306E34B53}"/>
              </a:ext>
            </a:extLst>
          </p:cNvPr>
          <p:cNvSpPr txBox="1">
            <a:spLocks/>
          </p:cNvSpPr>
          <p:nvPr/>
        </p:nvSpPr>
        <p:spPr>
          <a:xfrm>
            <a:off x="4868862" y="5013337"/>
            <a:ext cx="1449386" cy="1033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tr-TR" sz="1900" b="1" dirty="0">
                <a:solidFill>
                  <a:srgbClr val="27345F"/>
                </a:solidFill>
                <a:latin typeface="Gilroy-Bold" panose="00000800000000000000" pitchFamily="2" charset="-94"/>
              </a:rPr>
              <a:t>Çalışan</a:t>
            </a:r>
          </a:p>
          <a:p>
            <a:pPr algn="ctr">
              <a:lnSpc>
                <a:spcPct val="120000"/>
              </a:lnSpc>
            </a:pPr>
            <a:r>
              <a:rPr lang="tr-TR" sz="1900" b="1" dirty="0">
                <a:solidFill>
                  <a:srgbClr val="27345F"/>
                </a:solidFill>
                <a:latin typeface="Gilroy-Bold" panose="00000800000000000000" pitchFamily="2" charset="-94"/>
              </a:rPr>
              <a:t>Sayısı</a:t>
            </a:r>
          </a:p>
        </p:txBody>
      </p:sp>
      <p:sp>
        <p:nvSpPr>
          <p:cNvPr id="18" name="Başlık 1">
            <a:extLst>
              <a:ext uri="{FF2B5EF4-FFF2-40B4-BE49-F238E27FC236}">
                <a16:creationId xmlns:a16="http://schemas.microsoft.com/office/drawing/2014/main" id="{6DAC780A-7BAB-26AC-060A-756D3C0A660B}"/>
              </a:ext>
            </a:extLst>
          </p:cNvPr>
          <p:cNvSpPr txBox="1">
            <a:spLocks/>
          </p:cNvSpPr>
          <p:nvPr/>
        </p:nvSpPr>
        <p:spPr>
          <a:xfrm>
            <a:off x="6451599" y="5013337"/>
            <a:ext cx="1449386" cy="1033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tr-TR" sz="1900" b="1" dirty="0">
                <a:solidFill>
                  <a:srgbClr val="27345F"/>
                </a:solidFill>
                <a:latin typeface="Gilroy-Bold" panose="00000800000000000000" pitchFamily="2" charset="-94"/>
              </a:rPr>
              <a:t>Mühendis</a:t>
            </a:r>
          </a:p>
          <a:p>
            <a:pPr algn="ctr">
              <a:lnSpc>
                <a:spcPct val="120000"/>
              </a:lnSpc>
            </a:pPr>
            <a:r>
              <a:rPr lang="tr-TR" sz="1900" b="1" dirty="0">
                <a:solidFill>
                  <a:srgbClr val="27345F"/>
                </a:solidFill>
                <a:latin typeface="Gilroy-Bold" panose="00000800000000000000" pitchFamily="2" charset="-94"/>
              </a:rPr>
              <a:t>Sayısı</a:t>
            </a:r>
          </a:p>
        </p:txBody>
      </p:sp>
      <p:sp>
        <p:nvSpPr>
          <p:cNvPr id="19" name="Başlık 1">
            <a:extLst>
              <a:ext uri="{FF2B5EF4-FFF2-40B4-BE49-F238E27FC236}">
                <a16:creationId xmlns:a16="http://schemas.microsoft.com/office/drawing/2014/main" id="{1FC37424-28D6-7816-5896-FF1461F1C8E9}"/>
              </a:ext>
            </a:extLst>
          </p:cNvPr>
          <p:cNvSpPr txBox="1">
            <a:spLocks/>
          </p:cNvSpPr>
          <p:nvPr/>
        </p:nvSpPr>
        <p:spPr>
          <a:xfrm>
            <a:off x="8145663" y="5009678"/>
            <a:ext cx="1449386" cy="1033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tr-TR" sz="1900" b="1" dirty="0">
                <a:solidFill>
                  <a:srgbClr val="27345F"/>
                </a:solidFill>
                <a:latin typeface="Gilroy-Bold" panose="00000800000000000000" pitchFamily="2" charset="-94"/>
              </a:rPr>
              <a:t>Distribütör</a:t>
            </a:r>
          </a:p>
          <a:p>
            <a:pPr algn="ctr">
              <a:lnSpc>
                <a:spcPct val="120000"/>
              </a:lnSpc>
            </a:pPr>
            <a:r>
              <a:rPr lang="tr-TR" sz="1900" b="1" dirty="0">
                <a:solidFill>
                  <a:srgbClr val="27345F"/>
                </a:solidFill>
                <a:latin typeface="Gilroy-Bold" panose="00000800000000000000" pitchFamily="2" charset="-94"/>
              </a:rPr>
              <a:t>Sayısı</a:t>
            </a:r>
          </a:p>
        </p:txBody>
      </p:sp>
      <p:sp>
        <p:nvSpPr>
          <p:cNvPr id="20" name="Başlık 1">
            <a:extLst>
              <a:ext uri="{FF2B5EF4-FFF2-40B4-BE49-F238E27FC236}">
                <a16:creationId xmlns:a16="http://schemas.microsoft.com/office/drawing/2014/main" id="{11EF1666-1A6F-C8F4-6931-FD44C3F7E704}"/>
              </a:ext>
            </a:extLst>
          </p:cNvPr>
          <p:cNvSpPr txBox="1">
            <a:spLocks/>
          </p:cNvSpPr>
          <p:nvPr/>
        </p:nvSpPr>
        <p:spPr>
          <a:xfrm>
            <a:off x="9631857" y="5020463"/>
            <a:ext cx="2181430" cy="1033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tr-TR" sz="1900" b="1" dirty="0">
                <a:solidFill>
                  <a:srgbClr val="27345F"/>
                </a:solidFill>
                <a:latin typeface="Gilroy-Bold" panose="00000800000000000000" pitchFamily="2" charset="-94"/>
              </a:rPr>
              <a:t>İhracat Yapılan Ülke Sayısı</a:t>
            </a:r>
          </a:p>
        </p:txBody>
      </p:sp>
    </p:spTree>
    <p:extLst>
      <p:ext uri="{BB962C8B-B14F-4D97-AF65-F5344CB8AC3E}">
        <p14:creationId xmlns:p14="http://schemas.microsoft.com/office/powerpoint/2010/main" val="194289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6AFFF63-AA99-099C-5C25-4397619B2464}"/>
              </a:ext>
            </a:extLst>
          </p:cNvPr>
          <p:cNvPicPr>
            <a:picLocks noChangeAspect="1"/>
          </p:cNvPicPr>
          <p:nvPr/>
        </p:nvPicPr>
        <p:blipFill rotWithShape="1">
          <a:blip r:embed="rId2"/>
          <a:srcRect t="12429" b="3181"/>
          <a:stretch/>
        </p:blipFill>
        <p:spPr>
          <a:xfrm>
            <a:off x="0" y="0"/>
            <a:ext cx="12192000" cy="6855771"/>
          </a:xfrm>
          <a:prstGeom prst="rect">
            <a:avLst/>
          </a:prstGeom>
        </p:spPr>
      </p:pic>
      <p:pic>
        <p:nvPicPr>
          <p:cNvPr id="5" name="İçerik Yer Tutucusu 8">
            <a:extLst>
              <a:ext uri="{FF2B5EF4-FFF2-40B4-BE49-F238E27FC236}">
                <a16:creationId xmlns:a16="http://schemas.microsoft.com/office/drawing/2014/main" id="{87247BD0-4C28-3565-AF78-CAF31BD1A1D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sp>
        <p:nvSpPr>
          <p:cNvPr id="7" name="Rectangle: Rounded Corners 57">
            <a:extLst>
              <a:ext uri="{FF2B5EF4-FFF2-40B4-BE49-F238E27FC236}">
                <a16:creationId xmlns:a16="http://schemas.microsoft.com/office/drawing/2014/main" id="{EE173930-A976-EC2B-7766-1E89CA40D144}"/>
              </a:ext>
            </a:extLst>
          </p:cNvPr>
          <p:cNvSpPr/>
          <p:nvPr/>
        </p:nvSpPr>
        <p:spPr>
          <a:xfrm>
            <a:off x="627429" y="1228857"/>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Shape 58">
            <a:extLst>
              <a:ext uri="{FF2B5EF4-FFF2-40B4-BE49-F238E27FC236}">
                <a16:creationId xmlns:a16="http://schemas.microsoft.com/office/drawing/2014/main" id="{F8759B9B-9AEE-A7A3-69FA-ABA7D3B63A79}"/>
              </a:ext>
            </a:extLst>
          </p:cNvPr>
          <p:cNvSpPr/>
          <p:nvPr/>
        </p:nvSpPr>
        <p:spPr>
          <a:xfrm>
            <a:off x="627429" y="1195115"/>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07000"/>
              </a:lnSpc>
              <a:spcAft>
                <a:spcPts val="800"/>
              </a:spcAft>
            </a:pP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Maden &amp; Metal</a:t>
            </a:r>
          </a:p>
        </p:txBody>
      </p:sp>
      <p:sp>
        <p:nvSpPr>
          <p:cNvPr id="10" name="Rectangle: Rounded Corners 57">
            <a:extLst>
              <a:ext uri="{FF2B5EF4-FFF2-40B4-BE49-F238E27FC236}">
                <a16:creationId xmlns:a16="http://schemas.microsoft.com/office/drawing/2014/main" id="{922DB713-28B6-C2F4-8399-4EC95DEB57DE}"/>
              </a:ext>
            </a:extLst>
          </p:cNvPr>
          <p:cNvSpPr/>
          <p:nvPr/>
        </p:nvSpPr>
        <p:spPr>
          <a:xfrm>
            <a:off x="627429" y="3914624"/>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Shape 58">
            <a:extLst>
              <a:ext uri="{FF2B5EF4-FFF2-40B4-BE49-F238E27FC236}">
                <a16:creationId xmlns:a16="http://schemas.microsoft.com/office/drawing/2014/main" id="{EB8A9052-92FA-9A80-D29B-7B642B50BA8B}"/>
              </a:ext>
            </a:extLst>
          </p:cNvPr>
          <p:cNvSpPr/>
          <p:nvPr/>
        </p:nvSpPr>
        <p:spPr>
          <a:xfrm>
            <a:off x="627429" y="3880882"/>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tr-TR" dirty="0">
                <a:solidFill>
                  <a:schemeClr val="tx1">
                    <a:lumMod val="95000"/>
                    <a:lumOff val="5000"/>
                  </a:schemeClr>
                </a:solidFill>
                <a:latin typeface="Gilroy-Regular" panose="00000500000000000000" pitchFamily="2" charset="-94"/>
                <a:ea typeface="Open Sans" panose="020B0606030504020204" pitchFamily="34" charset="0"/>
                <a:cs typeface="Times New Roman" panose="02020603050405020304" pitchFamily="18" charset="0"/>
              </a:rPr>
              <a:t>Tarım</a:t>
            </a:r>
            <a:endParaRPr lang="en-US" dirty="0">
              <a:solidFill>
                <a:schemeClr val="tx1">
                  <a:lumMod val="95000"/>
                  <a:lumOff val="5000"/>
                </a:schemeClr>
              </a:solidFill>
              <a:latin typeface="Gilroy-Regular" panose="00000500000000000000" pitchFamily="2" charset="-94"/>
              <a:ea typeface="Open Sans" panose="020B0606030504020204" pitchFamily="34" charset="0"/>
              <a:cs typeface="Open Sans" panose="020B0606030504020204" pitchFamily="34" charset="0"/>
            </a:endParaRPr>
          </a:p>
        </p:txBody>
      </p:sp>
      <p:pic>
        <p:nvPicPr>
          <p:cNvPr id="12" name="Resim Yer Tutucusu 4">
            <a:extLst>
              <a:ext uri="{FF2B5EF4-FFF2-40B4-BE49-F238E27FC236}">
                <a16:creationId xmlns:a16="http://schemas.microsoft.com/office/drawing/2014/main" id="{B4467091-F50E-2314-F253-D7CAA87637FA}"/>
              </a:ext>
            </a:extLst>
          </p:cNvPr>
          <p:cNvPicPr>
            <a:picLocks noChangeAspect="1"/>
          </p:cNvPicPr>
          <p:nvPr/>
        </p:nvPicPr>
        <p:blipFill>
          <a:blip r:embed="rId4">
            <a:extLst>
              <a:ext uri="{28A0092B-C50C-407E-A947-70E740481C1C}">
                <a14:useLocalDpi xmlns:a14="http://schemas.microsoft.com/office/drawing/2010/main" val="0"/>
              </a:ext>
            </a:extLst>
          </a:blip>
          <a:srcRect l="3415" r="3415"/>
          <a:stretch/>
        </p:blipFill>
        <p:spPr>
          <a:xfrm>
            <a:off x="715109" y="1921407"/>
            <a:ext cx="2276856" cy="1631801"/>
          </a:xfrm>
          <a:prstGeom prst="roundRect">
            <a:avLst>
              <a:gd name="adj" fmla="val 19093"/>
            </a:avLst>
          </a:prstGeom>
        </p:spPr>
      </p:pic>
      <p:pic>
        <p:nvPicPr>
          <p:cNvPr id="13" name="Resim Yer Tutucusu 4">
            <a:extLst>
              <a:ext uri="{FF2B5EF4-FFF2-40B4-BE49-F238E27FC236}">
                <a16:creationId xmlns:a16="http://schemas.microsoft.com/office/drawing/2014/main" id="{C49FF540-B6AB-C877-91E2-57A4CBDD68F5}"/>
              </a:ext>
            </a:extLst>
          </p:cNvPr>
          <p:cNvPicPr>
            <a:picLocks noChangeAspect="1"/>
          </p:cNvPicPr>
          <p:nvPr/>
        </p:nvPicPr>
        <p:blipFill>
          <a:blip r:embed="rId5">
            <a:extLst>
              <a:ext uri="{28A0092B-C50C-407E-A947-70E740481C1C}">
                <a14:useLocalDpi xmlns:a14="http://schemas.microsoft.com/office/drawing/2010/main" val="0"/>
              </a:ext>
            </a:extLst>
          </a:blip>
          <a:srcRect l="3496" r="3496"/>
          <a:stretch/>
        </p:blipFill>
        <p:spPr>
          <a:xfrm>
            <a:off x="713238" y="4643442"/>
            <a:ext cx="2276856" cy="1631801"/>
          </a:xfrm>
          <a:prstGeom prst="roundRect">
            <a:avLst>
              <a:gd name="adj" fmla="val 19093"/>
            </a:avLst>
          </a:prstGeom>
        </p:spPr>
      </p:pic>
      <p:sp>
        <p:nvSpPr>
          <p:cNvPr id="15" name="Rectangle: Rounded Corners 57">
            <a:extLst>
              <a:ext uri="{FF2B5EF4-FFF2-40B4-BE49-F238E27FC236}">
                <a16:creationId xmlns:a16="http://schemas.microsoft.com/office/drawing/2014/main" id="{383C9D3D-0BBB-5D6A-FF84-E0BA787924E0}"/>
              </a:ext>
            </a:extLst>
          </p:cNvPr>
          <p:cNvSpPr/>
          <p:nvPr/>
        </p:nvSpPr>
        <p:spPr>
          <a:xfrm>
            <a:off x="3417521" y="1228857"/>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Shape 58">
            <a:extLst>
              <a:ext uri="{FF2B5EF4-FFF2-40B4-BE49-F238E27FC236}">
                <a16:creationId xmlns:a16="http://schemas.microsoft.com/office/drawing/2014/main" id="{90D49FB3-7DB0-6F4A-3B4D-3F8877685F0F}"/>
              </a:ext>
            </a:extLst>
          </p:cNvPr>
          <p:cNvSpPr/>
          <p:nvPr/>
        </p:nvSpPr>
        <p:spPr>
          <a:xfrm>
            <a:off x="3417521" y="1195115"/>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07000"/>
              </a:lnSpc>
              <a:spcAft>
                <a:spcPts val="800"/>
              </a:spcAft>
            </a:pP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Enerji &amp; Güç</a:t>
            </a:r>
          </a:p>
        </p:txBody>
      </p:sp>
      <p:sp>
        <p:nvSpPr>
          <p:cNvPr id="18" name="Rectangle: Rounded Corners 57">
            <a:extLst>
              <a:ext uri="{FF2B5EF4-FFF2-40B4-BE49-F238E27FC236}">
                <a16:creationId xmlns:a16="http://schemas.microsoft.com/office/drawing/2014/main" id="{C609B152-7067-1653-EC73-E31915277B87}"/>
              </a:ext>
            </a:extLst>
          </p:cNvPr>
          <p:cNvSpPr/>
          <p:nvPr/>
        </p:nvSpPr>
        <p:spPr>
          <a:xfrm>
            <a:off x="3417521" y="3914624"/>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Shape 58">
            <a:extLst>
              <a:ext uri="{FF2B5EF4-FFF2-40B4-BE49-F238E27FC236}">
                <a16:creationId xmlns:a16="http://schemas.microsoft.com/office/drawing/2014/main" id="{6F51E04C-9D09-243D-9ADC-987FB801A33C}"/>
              </a:ext>
            </a:extLst>
          </p:cNvPr>
          <p:cNvSpPr/>
          <p:nvPr/>
        </p:nvSpPr>
        <p:spPr>
          <a:xfrm>
            <a:off x="3417521" y="3880882"/>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07000"/>
              </a:lnSpc>
              <a:spcAft>
                <a:spcPts val="800"/>
              </a:spcAft>
            </a:pP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Yiyecek ve İçecek</a:t>
            </a:r>
          </a:p>
        </p:txBody>
      </p:sp>
      <p:pic>
        <p:nvPicPr>
          <p:cNvPr id="20" name="Resim Yer Tutucusu 4">
            <a:extLst>
              <a:ext uri="{FF2B5EF4-FFF2-40B4-BE49-F238E27FC236}">
                <a16:creationId xmlns:a16="http://schemas.microsoft.com/office/drawing/2014/main" id="{402DD85A-F1B2-D912-6A07-AAFF1D16B693}"/>
              </a:ext>
            </a:extLst>
          </p:cNvPr>
          <p:cNvPicPr>
            <a:picLocks noChangeAspect="1"/>
          </p:cNvPicPr>
          <p:nvPr/>
        </p:nvPicPr>
        <p:blipFill>
          <a:blip r:embed="rId6">
            <a:extLst>
              <a:ext uri="{28A0092B-C50C-407E-A947-70E740481C1C}">
                <a14:useLocalDpi xmlns:a14="http://schemas.microsoft.com/office/drawing/2010/main" val="0"/>
              </a:ext>
            </a:extLst>
          </a:blip>
          <a:srcRect l="3509" r="3509"/>
          <a:stretch/>
        </p:blipFill>
        <p:spPr>
          <a:xfrm>
            <a:off x="3505201" y="1921407"/>
            <a:ext cx="2276856" cy="1631801"/>
          </a:xfrm>
          <a:prstGeom prst="roundRect">
            <a:avLst>
              <a:gd name="adj" fmla="val 19093"/>
            </a:avLst>
          </a:prstGeom>
        </p:spPr>
      </p:pic>
      <p:pic>
        <p:nvPicPr>
          <p:cNvPr id="21" name="Resim Yer Tutucusu 4">
            <a:extLst>
              <a:ext uri="{FF2B5EF4-FFF2-40B4-BE49-F238E27FC236}">
                <a16:creationId xmlns:a16="http://schemas.microsoft.com/office/drawing/2014/main" id="{FD2EBE72-9244-F648-4672-66899610A484}"/>
              </a:ext>
            </a:extLst>
          </p:cNvPr>
          <p:cNvPicPr>
            <a:picLocks noChangeAspect="1"/>
          </p:cNvPicPr>
          <p:nvPr/>
        </p:nvPicPr>
        <p:blipFill>
          <a:blip r:embed="rId7">
            <a:extLst>
              <a:ext uri="{28A0092B-C50C-407E-A947-70E740481C1C}">
                <a14:useLocalDpi xmlns:a14="http://schemas.microsoft.com/office/drawing/2010/main" val="0"/>
              </a:ext>
            </a:extLst>
          </a:blip>
          <a:srcRect l="3584" r="3584"/>
          <a:stretch/>
        </p:blipFill>
        <p:spPr>
          <a:xfrm>
            <a:off x="3503330" y="4643442"/>
            <a:ext cx="2276856" cy="1631801"/>
          </a:xfrm>
          <a:prstGeom prst="roundRect">
            <a:avLst>
              <a:gd name="adj" fmla="val 19093"/>
            </a:avLst>
          </a:prstGeom>
        </p:spPr>
      </p:pic>
      <p:sp>
        <p:nvSpPr>
          <p:cNvPr id="23" name="Rectangle: Rounded Corners 57">
            <a:extLst>
              <a:ext uri="{FF2B5EF4-FFF2-40B4-BE49-F238E27FC236}">
                <a16:creationId xmlns:a16="http://schemas.microsoft.com/office/drawing/2014/main" id="{8AE0534F-C227-EBF9-F87F-6B0E00A7C2BD}"/>
              </a:ext>
            </a:extLst>
          </p:cNvPr>
          <p:cNvSpPr/>
          <p:nvPr/>
        </p:nvSpPr>
        <p:spPr>
          <a:xfrm>
            <a:off x="6178550" y="1228857"/>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Shape 58">
            <a:extLst>
              <a:ext uri="{FF2B5EF4-FFF2-40B4-BE49-F238E27FC236}">
                <a16:creationId xmlns:a16="http://schemas.microsoft.com/office/drawing/2014/main" id="{6A48D03C-BD2B-7CE4-95CB-E7929333FCF3}"/>
              </a:ext>
            </a:extLst>
          </p:cNvPr>
          <p:cNvSpPr/>
          <p:nvPr/>
        </p:nvSpPr>
        <p:spPr>
          <a:xfrm>
            <a:off x="6178550" y="1195115"/>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07000"/>
              </a:lnSpc>
              <a:spcAft>
                <a:spcPts val="800"/>
              </a:spcAft>
            </a:pP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Kimya &amp; Petrokimya</a:t>
            </a:r>
          </a:p>
        </p:txBody>
      </p:sp>
      <p:sp>
        <p:nvSpPr>
          <p:cNvPr id="26" name="Rectangle: Rounded Corners 57">
            <a:extLst>
              <a:ext uri="{FF2B5EF4-FFF2-40B4-BE49-F238E27FC236}">
                <a16:creationId xmlns:a16="http://schemas.microsoft.com/office/drawing/2014/main" id="{E14B2D33-041C-8841-CAE9-E7033093F46D}"/>
              </a:ext>
            </a:extLst>
          </p:cNvPr>
          <p:cNvSpPr/>
          <p:nvPr/>
        </p:nvSpPr>
        <p:spPr>
          <a:xfrm>
            <a:off x="6178550" y="3914624"/>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Shape 58">
            <a:extLst>
              <a:ext uri="{FF2B5EF4-FFF2-40B4-BE49-F238E27FC236}">
                <a16:creationId xmlns:a16="http://schemas.microsoft.com/office/drawing/2014/main" id="{36FAE3C6-56AB-2515-0617-B0B6F16623D8}"/>
              </a:ext>
            </a:extLst>
          </p:cNvPr>
          <p:cNvSpPr/>
          <p:nvPr/>
        </p:nvSpPr>
        <p:spPr>
          <a:xfrm>
            <a:off x="6178550" y="3880882"/>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07000"/>
              </a:lnSpc>
              <a:spcAft>
                <a:spcPts val="800"/>
              </a:spcAft>
            </a:pP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Su &amp; </a:t>
            </a:r>
            <a:r>
              <a:rPr lang="tr-TR" sz="1800" dirty="0" err="1">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Atıksu</a:t>
            </a: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 Yönetimi</a:t>
            </a:r>
          </a:p>
        </p:txBody>
      </p:sp>
      <p:pic>
        <p:nvPicPr>
          <p:cNvPr id="28" name="Resim Yer Tutucusu 4">
            <a:extLst>
              <a:ext uri="{FF2B5EF4-FFF2-40B4-BE49-F238E27FC236}">
                <a16:creationId xmlns:a16="http://schemas.microsoft.com/office/drawing/2014/main" id="{3133C7F8-293D-7393-2CF7-37959CE7A5FE}"/>
              </a:ext>
            </a:extLst>
          </p:cNvPr>
          <p:cNvPicPr>
            <a:picLocks noChangeAspect="1"/>
          </p:cNvPicPr>
          <p:nvPr/>
        </p:nvPicPr>
        <p:blipFill>
          <a:blip r:embed="rId8">
            <a:extLst>
              <a:ext uri="{28A0092B-C50C-407E-A947-70E740481C1C}">
                <a14:useLocalDpi xmlns:a14="http://schemas.microsoft.com/office/drawing/2010/main" val="0"/>
              </a:ext>
            </a:extLst>
          </a:blip>
          <a:srcRect l="3484" r="3484"/>
          <a:stretch/>
        </p:blipFill>
        <p:spPr>
          <a:xfrm>
            <a:off x="6266230" y="1921407"/>
            <a:ext cx="2276856" cy="1631801"/>
          </a:xfrm>
          <a:prstGeom prst="roundRect">
            <a:avLst>
              <a:gd name="adj" fmla="val 19093"/>
            </a:avLst>
          </a:prstGeom>
        </p:spPr>
      </p:pic>
      <p:pic>
        <p:nvPicPr>
          <p:cNvPr id="29" name="Resim Yer Tutucusu 4">
            <a:extLst>
              <a:ext uri="{FF2B5EF4-FFF2-40B4-BE49-F238E27FC236}">
                <a16:creationId xmlns:a16="http://schemas.microsoft.com/office/drawing/2014/main" id="{DCD203EF-5B84-E46D-9C43-EA6E3D036318}"/>
              </a:ext>
            </a:extLst>
          </p:cNvPr>
          <p:cNvPicPr>
            <a:picLocks noChangeAspect="1"/>
          </p:cNvPicPr>
          <p:nvPr/>
        </p:nvPicPr>
        <p:blipFill>
          <a:blip r:embed="rId9">
            <a:extLst>
              <a:ext uri="{28A0092B-C50C-407E-A947-70E740481C1C}">
                <a14:useLocalDpi xmlns:a14="http://schemas.microsoft.com/office/drawing/2010/main" val="0"/>
              </a:ext>
            </a:extLst>
          </a:blip>
          <a:srcRect l="3534" r="3534"/>
          <a:stretch/>
        </p:blipFill>
        <p:spPr>
          <a:xfrm>
            <a:off x="6264359" y="4643442"/>
            <a:ext cx="2276856" cy="1631801"/>
          </a:xfrm>
          <a:prstGeom prst="roundRect">
            <a:avLst>
              <a:gd name="adj" fmla="val 19093"/>
            </a:avLst>
          </a:prstGeom>
        </p:spPr>
      </p:pic>
      <p:sp>
        <p:nvSpPr>
          <p:cNvPr id="31" name="Rectangle: Rounded Corners 57">
            <a:extLst>
              <a:ext uri="{FF2B5EF4-FFF2-40B4-BE49-F238E27FC236}">
                <a16:creationId xmlns:a16="http://schemas.microsoft.com/office/drawing/2014/main" id="{DE29DA1E-170D-B705-A378-AD305CF9AE83}"/>
              </a:ext>
            </a:extLst>
          </p:cNvPr>
          <p:cNvSpPr/>
          <p:nvPr/>
        </p:nvSpPr>
        <p:spPr>
          <a:xfrm>
            <a:off x="8985646" y="1228857"/>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Shape 58">
            <a:extLst>
              <a:ext uri="{FF2B5EF4-FFF2-40B4-BE49-F238E27FC236}">
                <a16:creationId xmlns:a16="http://schemas.microsoft.com/office/drawing/2014/main" id="{1DFF8783-057E-E1A8-4AEF-DDEE5F07B6BB}"/>
              </a:ext>
            </a:extLst>
          </p:cNvPr>
          <p:cNvSpPr/>
          <p:nvPr/>
        </p:nvSpPr>
        <p:spPr>
          <a:xfrm>
            <a:off x="8985646" y="1195115"/>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nSpc>
                <a:spcPct val="107000"/>
              </a:lnSpc>
              <a:spcAft>
                <a:spcPts val="800"/>
              </a:spcAft>
            </a:pPr>
            <a:r>
              <a:rPr lang="tr-TR" sz="1800" dirty="0">
                <a:solidFill>
                  <a:schemeClr val="tx1">
                    <a:lumMod val="95000"/>
                    <a:lumOff val="5000"/>
                  </a:schemeClr>
                </a:solidFill>
                <a:effectLst/>
                <a:latin typeface="Gilroy-Regular" panose="00000500000000000000" pitchFamily="2" charset="-94"/>
                <a:ea typeface="Calibri" panose="020F0502020204030204" pitchFamily="34" charset="0"/>
                <a:cs typeface="Times New Roman" panose="02020603050405020304" pitchFamily="18" charset="0"/>
              </a:rPr>
              <a:t>        Kağıt Endüstrisi</a:t>
            </a:r>
          </a:p>
        </p:txBody>
      </p:sp>
      <p:sp>
        <p:nvSpPr>
          <p:cNvPr id="34" name="Rectangle: Rounded Corners 57">
            <a:extLst>
              <a:ext uri="{FF2B5EF4-FFF2-40B4-BE49-F238E27FC236}">
                <a16:creationId xmlns:a16="http://schemas.microsoft.com/office/drawing/2014/main" id="{9F9EA589-B567-C28B-9EAE-8BB249C3609E}"/>
              </a:ext>
            </a:extLst>
          </p:cNvPr>
          <p:cNvSpPr/>
          <p:nvPr/>
        </p:nvSpPr>
        <p:spPr>
          <a:xfrm>
            <a:off x="8985646" y="3914624"/>
            <a:ext cx="2448474" cy="2429457"/>
          </a:xfrm>
          <a:prstGeom prst="roundRect">
            <a:avLst/>
          </a:prstGeom>
          <a:solidFill>
            <a:srgbClr val="2734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Shape 58">
            <a:extLst>
              <a:ext uri="{FF2B5EF4-FFF2-40B4-BE49-F238E27FC236}">
                <a16:creationId xmlns:a16="http://schemas.microsoft.com/office/drawing/2014/main" id="{1160B81B-A722-42C9-53BC-C35D6262D444}"/>
              </a:ext>
            </a:extLst>
          </p:cNvPr>
          <p:cNvSpPr/>
          <p:nvPr/>
        </p:nvSpPr>
        <p:spPr>
          <a:xfrm>
            <a:off x="8985646" y="3880882"/>
            <a:ext cx="2448474" cy="646831"/>
          </a:xfrm>
          <a:custGeom>
            <a:avLst/>
            <a:gdLst>
              <a:gd name="connsiteX0" fmla="*/ 408087 w 2448474"/>
              <a:gd name="connsiteY0" fmla="*/ 0 h 671763"/>
              <a:gd name="connsiteX1" fmla="*/ 2040387 w 2448474"/>
              <a:gd name="connsiteY1" fmla="*/ 0 h 671763"/>
              <a:gd name="connsiteX2" fmla="*/ 2448474 w 2448474"/>
              <a:gd name="connsiteY2" fmla="*/ 408087 h 671763"/>
              <a:gd name="connsiteX3" fmla="*/ 2448474 w 2448474"/>
              <a:gd name="connsiteY3" fmla="*/ 671763 h 671763"/>
              <a:gd name="connsiteX4" fmla="*/ 0 w 2448474"/>
              <a:gd name="connsiteY4" fmla="*/ 671763 h 671763"/>
              <a:gd name="connsiteX5" fmla="*/ 0 w 2448474"/>
              <a:gd name="connsiteY5" fmla="*/ 408087 h 671763"/>
              <a:gd name="connsiteX6" fmla="*/ 408087 w 2448474"/>
              <a:gd name="connsiteY6"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74" h="671763">
                <a:moveTo>
                  <a:pt x="408087" y="0"/>
                </a:moveTo>
                <a:lnTo>
                  <a:pt x="2040387" y="0"/>
                </a:lnTo>
                <a:cubicBezTo>
                  <a:pt x="2265767" y="0"/>
                  <a:pt x="2448474" y="182707"/>
                  <a:pt x="2448474" y="408087"/>
                </a:cubicBezTo>
                <a:lnTo>
                  <a:pt x="2448474" y="671763"/>
                </a:lnTo>
                <a:lnTo>
                  <a:pt x="0" y="671763"/>
                </a:lnTo>
                <a:lnTo>
                  <a:pt x="0" y="408087"/>
                </a:lnTo>
                <a:cubicBezTo>
                  <a:pt x="0" y="182707"/>
                  <a:pt x="182707" y="0"/>
                  <a:pt x="40808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tr-TR" dirty="0">
                <a:solidFill>
                  <a:schemeClr val="tx1">
                    <a:lumMod val="95000"/>
                    <a:lumOff val="5000"/>
                  </a:schemeClr>
                </a:solidFill>
                <a:latin typeface="Gilroy-Regular" panose="00000500000000000000" pitchFamily="2" charset="-94"/>
              </a:rPr>
              <a:t>Makine Üretimi</a:t>
            </a:r>
            <a:endParaRPr lang="en-US" b="1" dirty="0">
              <a:solidFill>
                <a:schemeClr val="tx1">
                  <a:lumMod val="95000"/>
                  <a:lumOff val="5000"/>
                </a:schemeClr>
              </a:solidFill>
              <a:latin typeface="Gilroy-Regular" panose="00000500000000000000" pitchFamily="2" charset="-94"/>
              <a:ea typeface="Open Sans" panose="020B0606030504020204" pitchFamily="34" charset="0"/>
              <a:cs typeface="Open Sans" panose="020B0606030504020204" pitchFamily="34" charset="0"/>
            </a:endParaRPr>
          </a:p>
        </p:txBody>
      </p:sp>
      <p:pic>
        <p:nvPicPr>
          <p:cNvPr id="36" name="Resim Yer Tutucusu 4">
            <a:extLst>
              <a:ext uri="{FF2B5EF4-FFF2-40B4-BE49-F238E27FC236}">
                <a16:creationId xmlns:a16="http://schemas.microsoft.com/office/drawing/2014/main" id="{D16F149F-1A99-DE80-86E5-FE98937AEF54}"/>
              </a:ext>
            </a:extLst>
          </p:cNvPr>
          <p:cNvPicPr>
            <a:picLocks noChangeAspect="1"/>
          </p:cNvPicPr>
          <p:nvPr/>
        </p:nvPicPr>
        <p:blipFill>
          <a:blip r:embed="rId10">
            <a:extLst>
              <a:ext uri="{28A0092B-C50C-407E-A947-70E740481C1C}">
                <a14:useLocalDpi xmlns:a14="http://schemas.microsoft.com/office/drawing/2010/main" val="0"/>
              </a:ext>
            </a:extLst>
          </a:blip>
          <a:srcRect l="3465" r="3465"/>
          <a:stretch/>
        </p:blipFill>
        <p:spPr>
          <a:xfrm>
            <a:off x="9073326" y="1921407"/>
            <a:ext cx="2276856" cy="1631801"/>
          </a:xfrm>
          <a:prstGeom prst="roundRect">
            <a:avLst>
              <a:gd name="adj" fmla="val 19093"/>
            </a:avLst>
          </a:prstGeom>
        </p:spPr>
      </p:pic>
      <p:pic>
        <p:nvPicPr>
          <p:cNvPr id="37" name="Resim Yer Tutucusu 4">
            <a:extLst>
              <a:ext uri="{FF2B5EF4-FFF2-40B4-BE49-F238E27FC236}">
                <a16:creationId xmlns:a16="http://schemas.microsoft.com/office/drawing/2014/main" id="{749DA889-C575-D10F-12F6-4DAA7AFD91BF}"/>
              </a:ext>
            </a:extLst>
          </p:cNvPr>
          <p:cNvPicPr>
            <a:picLocks noChangeAspect="1"/>
          </p:cNvPicPr>
          <p:nvPr/>
        </p:nvPicPr>
        <p:blipFill>
          <a:blip r:embed="rId11">
            <a:extLst>
              <a:ext uri="{28A0092B-C50C-407E-A947-70E740481C1C}">
                <a14:useLocalDpi xmlns:a14="http://schemas.microsoft.com/office/drawing/2010/main" val="0"/>
              </a:ext>
            </a:extLst>
          </a:blip>
          <a:srcRect l="3584" r="3584"/>
          <a:stretch/>
        </p:blipFill>
        <p:spPr>
          <a:xfrm>
            <a:off x="9073326" y="4643442"/>
            <a:ext cx="2276856" cy="1631801"/>
          </a:xfrm>
          <a:prstGeom prst="roundRect">
            <a:avLst>
              <a:gd name="adj" fmla="val 19093"/>
            </a:avLst>
          </a:prstGeom>
        </p:spPr>
      </p:pic>
      <p:pic>
        <p:nvPicPr>
          <p:cNvPr id="38" name="Resim 37" descr="yazı tipi, grafik, grafik tasarım, logo içeren bir resim&#10;&#10;Açıklama otomatik olarak oluşturuldu">
            <a:extLst>
              <a:ext uri="{FF2B5EF4-FFF2-40B4-BE49-F238E27FC236}">
                <a16:creationId xmlns:a16="http://schemas.microsoft.com/office/drawing/2014/main" id="{F1B8AE86-8B3F-F4CE-817A-DF62A38482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04703" y="365125"/>
            <a:ext cx="2259894" cy="718530"/>
          </a:xfrm>
          <a:prstGeom prst="rect">
            <a:avLst/>
          </a:prstGeom>
        </p:spPr>
      </p:pic>
      <p:sp>
        <p:nvSpPr>
          <p:cNvPr id="39" name="Başlık 1">
            <a:extLst>
              <a:ext uri="{FF2B5EF4-FFF2-40B4-BE49-F238E27FC236}">
                <a16:creationId xmlns:a16="http://schemas.microsoft.com/office/drawing/2014/main" id="{49F841BA-BB61-76EF-526D-C679EE189924}"/>
              </a:ext>
            </a:extLst>
          </p:cNvPr>
          <p:cNvSpPr>
            <a:spLocks noGrp="1"/>
          </p:cNvSpPr>
          <p:nvPr>
            <p:ph type="title"/>
          </p:nvPr>
        </p:nvSpPr>
        <p:spPr>
          <a:xfrm>
            <a:off x="659179" y="267954"/>
            <a:ext cx="7967845" cy="763438"/>
          </a:xfrm>
        </p:spPr>
        <p:txBody>
          <a:bodyPr>
            <a:normAutofit fontScale="90000"/>
          </a:bodyPr>
          <a:lstStyle/>
          <a:p>
            <a:r>
              <a:rPr lang="tr-TR" b="1" dirty="0">
                <a:solidFill>
                  <a:srgbClr val="27345F"/>
                </a:solidFill>
                <a:latin typeface="Gilroy-Bold" panose="00000800000000000000" pitchFamily="2" charset="-94"/>
              </a:rPr>
              <a:t>HİZMET VERDİĞİMİZ SEKTÖRLER</a:t>
            </a:r>
          </a:p>
        </p:txBody>
      </p:sp>
    </p:spTree>
    <p:extLst>
      <p:ext uri="{BB962C8B-B14F-4D97-AF65-F5344CB8AC3E}">
        <p14:creationId xmlns:p14="http://schemas.microsoft.com/office/powerpoint/2010/main" val="259441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6247-268A-FA7A-F02E-2F3F3250A49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617A093-B30E-04BE-F83E-3EAC85C60AC0}"/>
              </a:ext>
            </a:extLst>
          </p:cNvPr>
          <p:cNvSpPr>
            <a:spLocks noGrp="1"/>
          </p:cNvSpPr>
          <p:nvPr>
            <p:ph type="title"/>
          </p:nvPr>
        </p:nvSpPr>
        <p:spPr/>
        <p:txBody>
          <a:bodyPr/>
          <a:lstStyle/>
          <a:p>
            <a:endParaRPr lang="tr-TR"/>
          </a:p>
        </p:txBody>
      </p:sp>
      <p:pic>
        <p:nvPicPr>
          <p:cNvPr id="15" name="İçerik Yer Tutucusu 14" descr="simge, sembol içeren bir resim">
            <a:extLst>
              <a:ext uri="{FF2B5EF4-FFF2-40B4-BE49-F238E27FC236}">
                <a16:creationId xmlns:a16="http://schemas.microsoft.com/office/drawing/2014/main" id="{B3606418-89B5-A476-6F7E-5FCC61B331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57600" y="1996281"/>
            <a:ext cx="4876800" cy="4010025"/>
          </a:xfrm>
        </p:spPr>
      </p:pic>
      <p:pic>
        <p:nvPicPr>
          <p:cNvPr id="4" name="İçerik Yer Tutucusu 8">
            <a:extLst>
              <a:ext uri="{FF2B5EF4-FFF2-40B4-BE49-F238E27FC236}">
                <a16:creationId xmlns:a16="http://schemas.microsoft.com/office/drawing/2014/main" id="{DE1DBE20-CE49-7AFC-0F66-DC907A813D67}"/>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İçerik Yer Tutucusu 8">
            <a:extLst>
              <a:ext uri="{FF2B5EF4-FFF2-40B4-BE49-F238E27FC236}">
                <a16:creationId xmlns:a16="http://schemas.microsoft.com/office/drawing/2014/main" id="{F9C85500-CA97-D851-7FC4-F362752FAE3C}"/>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6" name="İçerik Yer Tutucusu 8">
            <a:extLst>
              <a:ext uri="{FF2B5EF4-FFF2-40B4-BE49-F238E27FC236}">
                <a16:creationId xmlns:a16="http://schemas.microsoft.com/office/drawing/2014/main" id="{59A10132-15BE-E2F5-6492-C907D335E564}"/>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7" name="Resim 6">
            <a:extLst>
              <a:ext uri="{FF2B5EF4-FFF2-40B4-BE49-F238E27FC236}">
                <a16:creationId xmlns:a16="http://schemas.microsoft.com/office/drawing/2014/main" id="{29C03E76-44A3-8619-915B-A3893EDB623A}"/>
              </a:ext>
            </a:extLst>
          </p:cNvPr>
          <p:cNvPicPr/>
          <p:nvPr/>
        </p:nvPicPr>
        <p:blipFill rotWithShape="1">
          <a:blip r:embed="rId6"/>
          <a:srcRect t="12429" b="3181"/>
          <a:stretch/>
        </p:blipFill>
        <p:spPr>
          <a:xfrm>
            <a:off x="0" y="0"/>
            <a:ext cx="12192000" cy="6855771"/>
          </a:xfrm>
          <a:prstGeom prst="rect">
            <a:avLst/>
          </a:prstGeom>
        </p:spPr>
      </p:pic>
      <p:pic>
        <p:nvPicPr>
          <p:cNvPr id="8" name="Resim 7" descr="yazı tipi, grafik, grafik tasarım, logo içeren bir resim&#10;&#10;Açıklama otomatik olarak oluşturuldu">
            <a:extLst>
              <a:ext uri="{FF2B5EF4-FFF2-40B4-BE49-F238E27FC236}">
                <a16:creationId xmlns:a16="http://schemas.microsoft.com/office/drawing/2014/main" id="{80FDA45C-C6E2-CF0F-738A-A4215A0266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9" name="Resim 8">
            <a:extLst>
              <a:ext uri="{FF2B5EF4-FFF2-40B4-BE49-F238E27FC236}">
                <a16:creationId xmlns:a16="http://schemas.microsoft.com/office/drawing/2014/main" id="{985430FA-5F1E-E692-571B-A4F8C1944CB7}"/>
              </a:ext>
            </a:extLst>
          </p:cNvPr>
          <p:cNvPicPr>
            <a:picLocks noChangeAspect="1"/>
          </p:cNvPicPr>
          <p:nvPr/>
        </p:nvPicPr>
        <p:blipFill>
          <a:blip r:embed="rId8"/>
          <a:stretch>
            <a:fillRect/>
          </a:stretch>
        </p:blipFill>
        <p:spPr>
          <a:xfrm>
            <a:off x="464892" y="1859295"/>
            <a:ext cx="11727108" cy="3601027"/>
          </a:xfrm>
          <a:prstGeom prst="rect">
            <a:avLst/>
          </a:prstGeom>
        </p:spPr>
      </p:pic>
      <p:pic>
        <p:nvPicPr>
          <p:cNvPr id="14" name="Resim 13" descr="yazı tipi, grafik, ekran görüntüsü, siyah içeren bir resim&#10;&#10;Açıklama otomatik olarak oluşturuldu">
            <a:extLst>
              <a:ext uri="{FF2B5EF4-FFF2-40B4-BE49-F238E27FC236}">
                <a16:creationId xmlns:a16="http://schemas.microsoft.com/office/drawing/2014/main" id="{D8444B85-6A07-E54D-C0C2-AE76B95605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7871" y="27587"/>
            <a:ext cx="5175515" cy="1786132"/>
          </a:xfrm>
          <a:prstGeom prst="rect">
            <a:avLst/>
          </a:prstGeom>
        </p:spPr>
      </p:pic>
      <p:pic>
        <p:nvPicPr>
          <p:cNvPr id="16" name="WhatsApp Video 2024-10-22 saat 00.08.49_5fa9854a">
            <a:hlinkClick r:id="" action="ppaction://media"/>
            <a:extLst>
              <a:ext uri="{FF2B5EF4-FFF2-40B4-BE49-F238E27FC236}">
                <a16:creationId xmlns:a16="http://schemas.microsoft.com/office/drawing/2014/main" id="{0865B4F8-C66B-ABD4-B1C9-4ECF01B32FF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686555" y="1324575"/>
            <a:ext cx="6718148" cy="5374517"/>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37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B8EB-1173-3B23-C913-2818266692C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ABEBD7F-CB6C-BADF-C407-5316728436B7}"/>
              </a:ext>
            </a:extLst>
          </p:cNvPr>
          <p:cNvSpPr>
            <a:spLocks noGrp="1"/>
          </p:cNvSpPr>
          <p:nvPr>
            <p:ph type="title"/>
          </p:nvPr>
        </p:nvSpPr>
        <p:spPr/>
        <p:txBody>
          <a:bodyPr/>
          <a:lstStyle/>
          <a:p>
            <a:endParaRPr lang="tr-TR"/>
          </a:p>
        </p:txBody>
      </p:sp>
      <p:pic>
        <p:nvPicPr>
          <p:cNvPr id="14" name="İçerik Yer Tutucusu 13" descr="dambıl içeren bir resim&#10;&#10;Açıklama otomatik olarak oluşturuldu">
            <a:extLst>
              <a:ext uri="{FF2B5EF4-FFF2-40B4-BE49-F238E27FC236}">
                <a16:creationId xmlns:a16="http://schemas.microsoft.com/office/drawing/2014/main" id="{60A42E9A-3E15-5AF0-132E-2CB35D1F1372}"/>
              </a:ext>
            </a:extLst>
          </p:cNvPr>
          <p:cNvPicPr>
            <a:picLocks noGrp="1" noChangeAspect="1"/>
          </p:cNvPicPr>
          <p:nvPr>
            <p:ph idx="1"/>
          </p:nvPr>
        </p:nvPicPr>
        <p:blipFill>
          <a:blip r:embed="rId2"/>
          <a:stretch>
            <a:fillRect/>
          </a:stretch>
        </p:blipFill>
        <p:spPr>
          <a:xfrm>
            <a:off x="3920331" y="1825625"/>
            <a:ext cx="4351338" cy="4351338"/>
          </a:xfrm>
        </p:spPr>
      </p:pic>
      <p:pic>
        <p:nvPicPr>
          <p:cNvPr id="4" name="İçerik Yer Tutucusu 8">
            <a:extLst>
              <a:ext uri="{FF2B5EF4-FFF2-40B4-BE49-F238E27FC236}">
                <a16:creationId xmlns:a16="http://schemas.microsoft.com/office/drawing/2014/main" id="{A6675BBF-803C-5ECD-5C96-F8FF66C599F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İçerik Yer Tutucusu 8">
            <a:extLst>
              <a:ext uri="{FF2B5EF4-FFF2-40B4-BE49-F238E27FC236}">
                <a16:creationId xmlns:a16="http://schemas.microsoft.com/office/drawing/2014/main" id="{A5F1D018-3577-0CAA-AC65-F2F6393ECB3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6" name="Resim 5">
            <a:extLst>
              <a:ext uri="{FF2B5EF4-FFF2-40B4-BE49-F238E27FC236}">
                <a16:creationId xmlns:a16="http://schemas.microsoft.com/office/drawing/2014/main" id="{2B1C6C9C-5F49-4931-2FDB-07CFF9F1331A}"/>
              </a:ext>
            </a:extLst>
          </p:cNvPr>
          <p:cNvPicPr>
            <a:picLocks/>
          </p:cNvPicPr>
          <p:nvPr/>
        </p:nvPicPr>
        <p:blipFill rotWithShape="1">
          <a:blip r:embed="rId4"/>
          <a:srcRect t="12429" b="3181"/>
          <a:stretch/>
        </p:blipFill>
        <p:spPr>
          <a:xfrm>
            <a:off x="-1" y="0"/>
            <a:ext cx="12192000" cy="6855771"/>
          </a:xfrm>
          <a:prstGeom prst="rect">
            <a:avLst/>
          </a:prstGeom>
        </p:spPr>
      </p:pic>
      <p:pic>
        <p:nvPicPr>
          <p:cNvPr id="7" name="Resim 6" descr="yazı tipi, grafik, grafik tasarım, logo içeren bir resim&#10;&#10;Açıklama otomatik olarak oluşturuldu">
            <a:extLst>
              <a:ext uri="{FF2B5EF4-FFF2-40B4-BE49-F238E27FC236}">
                <a16:creationId xmlns:a16="http://schemas.microsoft.com/office/drawing/2014/main" id="{E2B19869-5BF5-045A-4691-EBA9FCC07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8" name="Resim 7">
            <a:extLst>
              <a:ext uri="{FF2B5EF4-FFF2-40B4-BE49-F238E27FC236}">
                <a16:creationId xmlns:a16="http://schemas.microsoft.com/office/drawing/2014/main" id="{CE2F5952-9282-5B70-EB25-3CF93CD30B27}"/>
              </a:ext>
            </a:extLst>
          </p:cNvPr>
          <p:cNvPicPr>
            <a:picLocks noChangeAspect="1"/>
          </p:cNvPicPr>
          <p:nvPr/>
        </p:nvPicPr>
        <p:blipFill>
          <a:blip r:embed="rId6"/>
          <a:stretch>
            <a:fillRect/>
          </a:stretch>
        </p:blipFill>
        <p:spPr>
          <a:xfrm>
            <a:off x="250340" y="1859295"/>
            <a:ext cx="7705725" cy="3601027"/>
          </a:xfrm>
          <a:prstGeom prst="rect">
            <a:avLst/>
          </a:prstGeom>
        </p:spPr>
      </p:pic>
      <p:sp>
        <p:nvSpPr>
          <p:cNvPr id="9" name="TextBox 28">
            <a:extLst>
              <a:ext uri="{FF2B5EF4-FFF2-40B4-BE49-F238E27FC236}">
                <a16:creationId xmlns:a16="http://schemas.microsoft.com/office/drawing/2014/main" id="{A1533D61-159C-04DD-D35F-6E4A957C674F}"/>
              </a:ext>
            </a:extLst>
          </p:cNvPr>
          <p:cNvSpPr txBox="1"/>
          <p:nvPr/>
        </p:nvSpPr>
        <p:spPr>
          <a:xfrm>
            <a:off x="920136" y="3127299"/>
            <a:ext cx="4703369" cy="1938992"/>
          </a:xfrm>
          <a:prstGeom prst="rect">
            <a:avLst/>
          </a:prstGeom>
          <a:noFill/>
        </p:spPr>
        <p:txBody>
          <a:bodyPr wrap="square" rtlCol="0">
            <a:spAutoFit/>
          </a:bodyPr>
          <a:lstStyle/>
          <a:p>
            <a:pPr algn="ctr"/>
            <a:r>
              <a:rPr lang="tr-TR" sz="4000" b="1" dirty="0">
                <a:solidFill>
                  <a:schemeClr val="bg1"/>
                </a:solidFill>
                <a:effectLst/>
                <a:latin typeface="Gilroy-Bold" panose="00000800000000000000" pitchFamily="2" charset="-94"/>
                <a:ea typeface="Roboto" pitchFamily="2" charset="0"/>
              </a:rPr>
              <a:t>SERİSİ</a:t>
            </a:r>
          </a:p>
          <a:p>
            <a:pPr algn="ctr"/>
            <a:r>
              <a:rPr lang="tr-TR" sz="4000" b="1" dirty="0">
                <a:solidFill>
                  <a:schemeClr val="bg1"/>
                </a:solidFill>
                <a:latin typeface="Gilroy-Bold" panose="00000800000000000000" pitchFamily="2" charset="-94"/>
                <a:ea typeface="Roboto" pitchFamily="2" charset="0"/>
              </a:rPr>
              <a:t>ELEKTROMANYETİK</a:t>
            </a:r>
          </a:p>
          <a:p>
            <a:pPr algn="ctr"/>
            <a:r>
              <a:rPr lang="tr-TR" sz="4000" b="1" dirty="0">
                <a:solidFill>
                  <a:schemeClr val="bg1"/>
                </a:solidFill>
                <a:latin typeface="Gilroy-Bold" panose="00000800000000000000" pitchFamily="2" charset="-94"/>
                <a:ea typeface="Roboto" pitchFamily="2" charset="0"/>
              </a:rPr>
              <a:t>DEBİMETRE</a:t>
            </a:r>
          </a:p>
        </p:txBody>
      </p:sp>
      <p:pic>
        <p:nvPicPr>
          <p:cNvPr id="12" name="Resim 11" descr="yazı tipi, grafik, logo, grafik tasarım içeren bir resim&#10;&#10;Açıklama otomatik olarak oluşturuldu">
            <a:extLst>
              <a:ext uri="{FF2B5EF4-FFF2-40B4-BE49-F238E27FC236}">
                <a16:creationId xmlns:a16="http://schemas.microsoft.com/office/drawing/2014/main" id="{2C5F0806-3BA6-BCE4-7942-6B70ADD84A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32" y="1864875"/>
            <a:ext cx="5241458" cy="1808890"/>
          </a:xfrm>
          <a:prstGeom prst="rect">
            <a:avLst/>
          </a:prstGeom>
        </p:spPr>
      </p:pic>
      <p:pic>
        <p:nvPicPr>
          <p:cNvPr id="15" name="Resim 14" descr="hafif içeren bir resim&#10;&#10;Açıklama otomatik olarak oluşturuldu">
            <a:extLst>
              <a:ext uri="{FF2B5EF4-FFF2-40B4-BE49-F238E27FC236}">
                <a16:creationId xmlns:a16="http://schemas.microsoft.com/office/drawing/2014/main" id="{7E49EA08-2E1F-98F9-3ADF-B0F7CF6A6B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9011" y="1200370"/>
            <a:ext cx="5485498" cy="5485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Resim 10">
            <a:extLst>
              <a:ext uri="{FF2B5EF4-FFF2-40B4-BE49-F238E27FC236}">
                <a16:creationId xmlns:a16="http://schemas.microsoft.com/office/drawing/2014/main" id="{08FF0EDB-C4EF-2E15-2863-4B2DDC91B09A}"/>
              </a:ext>
            </a:extLst>
          </p:cNvPr>
          <p:cNvPicPr>
            <a:picLocks noChangeAspect="1"/>
          </p:cNvPicPr>
          <p:nvPr/>
        </p:nvPicPr>
        <p:blipFill>
          <a:blip r:embed="rId9"/>
          <a:stretch>
            <a:fillRect/>
          </a:stretch>
        </p:blipFill>
        <p:spPr>
          <a:xfrm>
            <a:off x="11653238" y="1859295"/>
            <a:ext cx="352425" cy="2162175"/>
          </a:xfrm>
          <a:prstGeom prst="rect">
            <a:avLst/>
          </a:prstGeom>
        </p:spPr>
      </p:pic>
    </p:spTree>
    <p:extLst>
      <p:ext uri="{BB962C8B-B14F-4D97-AF65-F5344CB8AC3E}">
        <p14:creationId xmlns:p14="http://schemas.microsoft.com/office/powerpoint/2010/main" val="4077244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129B6B-8AC6-878C-3BC4-8D531B4D916B}"/>
              </a:ext>
            </a:extLst>
          </p:cNvPr>
          <p:cNvSpPr>
            <a:spLocks noGrp="1"/>
          </p:cNvSpPr>
          <p:nvPr>
            <p:ph type="title"/>
          </p:nvPr>
        </p:nvSpPr>
        <p:spPr/>
        <p:txBody>
          <a:bodyPr/>
          <a:lstStyle/>
          <a:p>
            <a:endParaRPr lang="tr-TR"/>
          </a:p>
        </p:txBody>
      </p:sp>
      <p:pic>
        <p:nvPicPr>
          <p:cNvPr id="12" name="İçerik Yer Tutucusu 11">
            <a:extLst>
              <a:ext uri="{FF2B5EF4-FFF2-40B4-BE49-F238E27FC236}">
                <a16:creationId xmlns:a16="http://schemas.microsoft.com/office/drawing/2014/main" id="{6B4AA64E-0884-12E9-B182-0B9171545767}"/>
              </a:ext>
            </a:extLst>
          </p:cNvPr>
          <p:cNvPicPr>
            <a:picLocks noGrp="1" noChangeAspect="1"/>
          </p:cNvPicPr>
          <p:nvPr>
            <p:ph idx="1"/>
          </p:nvPr>
        </p:nvPicPr>
        <p:blipFill>
          <a:blip r:embed="rId2"/>
          <a:stretch>
            <a:fillRect/>
          </a:stretch>
        </p:blipFill>
        <p:spPr>
          <a:xfrm>
            <a:off x="3920331" y="1825625"/>
            <a:ext cx="4351338" cy="4351338"/>
          </a:xfrm>
        </p:spPr>
      </p:pic>
      <p:pic>
        <p:nvPicPr>
          <p:cNvPr id="4" name="İçerik Yer Tutucusu 8">
            <a:extLst>
              <a:ext uri="{FF2B5EF4-FFF2-40B4-BE49-F238E27FC236}">
                <a16:creationId xmlns:a16="http://schemas.microsoft.com/office/drawing/2014/main" id="{550BCA17-141E-EB01-3B55-34F54099D49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Resim 4">
            <a:extLst>
              <a:ext uri="{FF2B5EF4-FFF2-40B4-BE49-F238E27FC236}">
                <a16:creationId xmlns:a16="http://schemas.microsoft.com/office/drawing/2014/main" id="{B156E396-2DA7-FC29-6EC1-199740FCBF74}"/>
              </a:ext>
            </a:extLst>
          </p:cNvPr>
          <p:cNvPicPr/>
          <p:nvPr/>
        </p:nvPicPr>
        <p:blipFill rotWithShape="1">
          <a:blip r:embed="rId4"/>
          <a:srcRect t="12429" b="3181"/>
          <a:stretch/>
        </p:blipFill>
        <p:spPr>
          <a:xfrm>
            <a:off x="0" y="0"/>
            <a:ext cx="12192000" cy="6855771"/>
          </a:xfrm>
          <a:prstGeom prst="rect">
            <a:avLst/>
          </a:prstGeom>
        </p:spPr>
      </p:pic>
      <p:pic>
        <p:nvPicPr>
          <p:cNvPr id="6" name="Resim 5" descr="yazı tipi, grafik, grafik tasarım, logo içeren bir resim&#10;&#10;Açıklama otomatik olarak oluşturuldu">
            <a:extLst>
              <a:ext uri="{FF2B5EF4-FFF2-40B4-BE49-F238E27FC236}">
                <a16:creationId xmlns:a16="http://schemas.microsoft.com/office/drawing/2014/main" id="{77035955-4BB7-B3E6-1181-7B1B7B553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7" name="Resim 6">
            <a:extLst>
              <a:ext uri="{FF2B5EF4-FFF2-40B4-BE49-F238E27FC236}">
                <a16:creationId xmlns:a16="http://schemas.microsoft.com/office/drawing/2014/main" id="{4548793E-1BE7-AE83-87B0-3C273EE13DB9}"/>
              </a:ext>
            </a:extLst>
          </p:cNvPr>
          <p:cNvPicPr>
            <a:picLocks noChangeAspect="1"/>
          </p:cNvPicPr>
          <p:nvPr/>
        </p:nvPicPr>
        <p:blipFill>
          <a:blip r:embed="rId6"/>
          <a:stretch>
            <a:fillRect/>
          </a:stretch>
        </p:blipFill>
        <p:spPr>
          <a:xfrm>
            <a:off x="464892" y="1859295"/>
            <a:ext cx="7705725" cy="3601027"/>
          </a:xfrm>
          <a:prstGeom prst="rect">
            <a:avLst/>
          </a:prstGeom>
        </p:spPr>
      </p:pic>
      <p:sp>
        <p:nvSpPr>
          <p:cNvPr id="3" name="TextBox 28">
            <a:extLst>
              <a:ext uri="{FF2B5EF4-FFF2-40B4-BE49-F238E27FC236}">
                <a16:creationId xmlns:a16="http://schemas.microsoft.com/office/drawing/2014/main" id="{704E6576-A112-DCD9-B280-34210DB80C7A}"/>
              </a:ext>
            </a:extLst>
          </p:cNvPr>
          <p:cNvSpPr txBox="1"/>
          <p:nvPr/>
        </p:nvSpPr>
        <p:spPr>
          <a:xfrm>
            <a:off x="920136" y="3127299"/>
            <a:ext cx="4703369" cy="1938992"/>
          </a:xfrm>
          <a:prstGeom prst="rect">
            <a:avLst/>
          </a:prstGeom>
          <a:noFill/>
        </p:spPr>
        <p:txBody>
          <a:bodyPr wrap="square" rtlCol="0">
            <a:spAutoFit/>
          </a:bodyPr>
          <a:lstStyle/>
          <a:p>
            <a:pPr algn="ctr"/>
            <a:r>
              <a:rPr lang="tr-TR" sz="4000" b="1" dirty="0">
                <a:solidFill>
                  <a:schemeClr val="bg1"/>
                </a:solidFill>
                <a:effectLst/>
                <a:latin typeface="Gilroy-Bold" panose="00000800000000000000" pitchFamily="2" charset="-94"/>
                <a:ea typeface="Roboto" pitchFamily="2" charset="0"/>
              </a:rPr>
              <a:t>SERİSİ</a:t>
            </a:r>
          </a:p>
          <a:p>
            <a:pPr algn="ctr"/>
            <a:r>
              <a:rPr lang="tr-TR" sz="4000" b="1" dirty="0">
                <a:solidFill>
                  <a:schemeClr val="bg1"/>
                </a:solidFill>
                <a:latin typeface="Gilroy-Bold" panose="00000800000000000000" pitchFamily="2" charset="-94"/>
                <a:ea typeface="Roboto" pitchFamily="2" charset="0"/>
              </a:rPr>
              <a:t>ELEKTROMANYETİK</a:t>
            </a:r>
          </a:p>
          <a:p>
            <a:pPr algn="ctr"/>
            <a:r>
              <a:rPr lang="tr-TR" sz="4000" b="1" dirty="0">
                <a:solidFill>
                  <a:schemeClr val="bg1"/>
                </a:solidFill>
                <a:latin typeface="Gilroy-Bold" panose="00000800000000000000" pitchFamily="2" charset="-94"/>
                <a:ea typeface="Roboto" pitchFamily="2" charset="0"/>
              </a:rPr>
              <a:t>DEBİMETRE</a:t>
            </a:r>
          </a:p>
        </p:txBody>
      </p:sp>
      <p:pic>
        <p:nvPicPr>
          <p:cNvPr id="9" name="Resim 8" descr="yazı tipi, grafik, logo, grafik tasarım içeren bir resim&#10;&#10;Açıklama otomatik olarak oluşturuldu">
            <a:extLst>
              <a:ext uri="{FF2B5EF4-FFF2-40B4-BE49-F238E27FC236}">
                <a16:creationId xmlns:a16="http://schemas.microsoft.com/office/drawing/2014/main" id="{3A9F9998-DEA5-EF5A-7779-B84B50363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32" y="1864875"/>
            <a:ext cx="5241458" cy="1808890"/>
          </a:xfrm>
          <a:prstGeom prst="rect">
            <a:avLst/>
          </a:prstGeom>
        </p:spPr>
      </p:pic>
      <p:pic>
        <p:nvPicPr>
          <p:cNvPr id="13" name="Resim 12" descr="cihaz, metre, mavi içeren bir resim&#10;&#10;Açıklama otomatik olarak oluşturuldu">
            <a:extLst>
              <a:ext uri="{FF2B5EF4-FFF2-40B4-BE49-F238E27FC236}">
                <a16:creationId xmlns:a16="http://schemas.microsoft.com/office/drawing/2014/main" id="{A4BB8C1E-0A23-87A0-7DCB-4EFD12EDD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646" y="1191802"/>
            <a:ext cx="5484595" cy="5484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a:extLst>
              <a:ext uri="{FF2B5EF4-FFF2-40B4-BE49-F238E27FC236}">
                <a16:creationId xmlns:a16="http://schemas.microsoft.com/office/drawing/2014/main" id="{29853767-9B26-4B05-4B3F-A455AA41B7F8}"/>
              </a:ext>
            </a:extLst>
          </p:cNvPr>
          <p:cNvPicPr>
            <a:picLocks noChangeAspect="1"/>
          </p:cNvPicPr>
          <p:nvPr/>
        </p:nvPicPr>
        <p:blipFill>
          <a:blip r:embed="rId9"/>
          <a:stretch>
            <a:fillRect/>
          </a:stretch>
        </p:blipFill>
        <p:spPr>
          <a:xfrm>
            <a:off x="11664597" y="1859295"/>
            <a:ext cx="352425" cy="2162175"/>
          </a:xfrm>
          <a:prstGeom prst="rect">
            <a:avLst/>
          </a:prstGeom>
        </p:spPr>
      </p:pic>
    </p:spTree>
    <p:extLst>
      <p:ext uri="{BB962C8B-B14F-4D97-AF65-F5344CB8AC3E}">
        <p14:creationId xmlns:p14="http://schemas.microsoft.com/office/powerpoint/2010/main" val="641374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3355B-44B2-016F-9F4D-74A09A95512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0CFF362-4166-D5DB-DA9B-ABFF85028A18}"/>
              </a:ext>
            </a:extLst>
          </p:cNvPr>
          <p:cNvSpPr>
            <a:spLocks noGrp="1"/>
          </p:cNvSpPr>
          <p:nvPr>
            <p:ph type="title"/>
          </p:nvPr>
        </p:nvSpPr>
        <p:spPr/>
        <p:txBody>
          <a:bodyPr/>
          <a:lstStyle/>
          <a:p>
            <a:endParaRPr lang="tr-TR"/>
          </a:p>
        </p:txBody>
      </p:sp>
      <p:pic>
        <p:nvPicPr>
          <p:cNvPr id="12" name="İçerik Yer Tutucusu 11">
            <a:extLst>
              <a:ext uri="{FF2B5EF4-FFF2-40B4-BE49-F238E27FC236}">
                <a16:creationId xmlns:a16="http://schemas.microsoft.com/office/drawing/2014/main" id="{12EA9339-717F-EBC3-343E-6D4C2BA304DF}"/>
              </a:ext>
            </a:extLst>
          </p:cNvPr>
          <p:cNvPicPr>
            <a:picLocks noGrp="1" noChangeAspect="1"/>
          </p:cNvPicPr>
          <p:nvPr>
            <p:ph idx="1"/>
          </p:nvPr>
        </p:nvPicPr>
        <p:blipFill>
          <a:blip r:embed="rId2"/>
          <a:stretch>
            <a:fillRect/>
          </a:stretch>
        </p:blipFill>
        <p:spPr>
          <a:xfrm>
            <a:off x="3920331" y="1825625"/>
            <a:ext cx="4351338" cy="4351338"/>
          </a:xfrm>
        </p:spPr>
      </p:pic>
      <p:pic>
        <p:nvPicPr>
          <p:cNvPr id="4" name="İçerik Yer Tutucusu 8">
            <a:extLst>
              <a:ext uri="{FF2B5EF4-FFF2-40B4-BE49-F238E27FC236}">
                <a16:creationId xmlns:a16="http://schemas.microsoft.com/office/drawing/2014/main" id="{7806254A-49FE-FBCD-B1EE-570E1A9000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Resim 4">
            <a:extLst>
              <a:ext uri="{FF2B5EF4-FFF2-40B4-BE49-F238E27FC236}">
                <a16:creationId xmlns:a16="http://schemas.microsoft.com/office/drawing/2014/main" id="{E3CF9867-8B1A-0069-6FB9-FC92147CDD32}"/>
              </a:ext>
            </a:extLst>
          </p:cNvPr>
          <p:cNvPicPr/>
          <p:nvPr/>
        </p:nvPicPr>
        <p:blipFill rotWithShape="1">
          <a:blip r:embed="rId4"/>
          <a:srcRect t="12429" b="3181"/>
          <a:stretch/>
        </p:blipFill>
        <p:spPr>
          <a:xfrm>
            <a:off x="0" y="0"/>
            <a:ext cx="12192000" cy="6855771"/>
          </a:xfrm>
          <a:prstGeom prst="rect">
            <a:avLst/>
          </a:prstGeom>
        </p:spPr>
      </p:pic>
      <p:pic>
        <p:nvPicPr>
          <p:cNvPr id="6" name="Resim 5" descr="yazı tipi, grafik, grafik tasarım, logo içeren bir resim&#10;&#10;Açıklama otomatik olarak oluşturuldu">
            <a:extLst>
              <a:ext uri="{FF2B5EF4-FFF2-40B4-BE49-F238E27FC236}">
                <a16:creationId xmlns:a16="http://schemas.microsoft.com/office/drawing/2014/main" id="{66436023-59DB-49F3-FEEF-1CA9BD475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7" name="Resim 6">
            <a:extLst>
              <a:ext uri="{FF2B5EF4-FFF2-40B4-BE49-F238E27FC236}">
                <a16:creationId xmlns:a16="http://schemas.microsoft.com/office/drawing/2014/main" id="{53981EB2-25A8-699A-41E4-CC764720DD60}"/>
              </a:ext>
            </a:extLst>
          </p:cNvPr>
          <p:cNvPicPr>
            <a:picLocks noChangeAspect="1"/>
          </p:cNvPicPr>
          <p:nvPr/>
        </p:nvPicPr>
        <p:blipFill>
          <a:blip r:embed="rId6"/>
          <a:stretch>
            <a:fillRect/>
          </a:stretch>
        </p:blipFill>
        <p:spPr>
          <a:xfrm>
            <a:off x="464892" y="1859295"/>
            <a:ext cx="7705725" cy="3601027"/>
          </a:xfrm>
          <a:prstGeom prst="rect">
            <a:avLst/>
          </a:prstGeom>
        </p:spPr>
      </p:pic>
      <p:sp>
        <p:nvSpPr>
          <p:cNvPr id="3" name="TextBox 28">
            <a:extLst>
              <a:ext uri="{FF2B5EF4-FFF2-40B4-BE49-F238E27FC236}">
                <a16:creationId xmlns:a16="http://schemas.microsoft.com/office/drawing/2014/main" id="{4C966132-D50D-7C11-761F-31FCFBBF9BF8}"/>
              </a:ext>
            </a:extLst>
          </p:cNvPr>
          <p:cNvSpPr txBox="1"/>
          <p:nvPr/>
        </p:nvSpPr>
        <p:spPr>
          <a:xfrm>
            <a:off x="920136" y="3127299"/>
            <a:ext cx="4703369" cy="1938992"/>
          </a:xfrm>
          <a:prstGeom prst="rect">
            <a:avLst/>
          </a:prstGeom>
          <a:noFill/>
        </p:spPr>
        <p:txBody>
          <a:bodyPr wrap="square" rtlCol="0">
            <a:spAutoFit/>
          </a:bodyPr>
          <a:lstStyle/>
          <a:p>
            <a:pPr algn="ctr"/>
            <a:r>
              <a:rPr lang="tr-TR" sz="4000" b="1" dirty="0">
                <a:solidFill>
                  <a:schemeClr val="bg1"/>
                </a:solidFill>
                <a:effectLst/>
                <a:latin typeface="Gilroy-Bold" panose="00000800000000000000" pitchFamily="2" charset="-94"/>
                <a:ea typeface="Roboto" pitchFamily="2" charset="0"/>
              </a:rPr>
              <a:t>SERİSİ</a:t>
            </a:r>
          </a:p>
          <a:p>
            <a:pPr algn="ctr"/>
            <a:r>
              <a:rPr lang="tr-TR" sz="4000" b="1" dirty="0">
                <a:solidFill>
                  <a:schemeClr val="bg1"/>
                </a:solidFill>
                <a:latin typeface="Gilroy-Bold" panose="00000800000000000000" pitchFamily="2" charset="-94"/>
                <a:ea typeface="Roboto" pitchFamily="2" charset="0"/>
              </a:rPr>
              <a:t>ELEKTROMANYETİK</a:t>
            </a:r>
          </a:p>
          <a:p>
            <a:pPr algn="ctr"/>
            <a:r>
              <a:rPr lang="tr-TR" sz="4000" b="1" dirty="0">
                <a:solidFill>
                  <a:schemeClr val="bg1"/>
                </a:solidFill>
                <a:latin typeface="Gilroy-Bold" panose="00000800000000000000" pitchFamily="2" charset="-94"/>
                <a:ea typeface="Roboto" pitchFamily="2" charset="0"/>
              </a:rPr>
              <a:t>DEBİMETRE</a:t>
            </a:r>
          </a:p>
        </p:txBody>
      </p:sp>
      <p:pic>
        <p:nvPicPr>
          <p:cNvPr id="9" name="Resim 8" descr="yazı tipi, grafik, logo, grafik tasarım içeren bir resim&#10;&#10;Açıklama otomatik olarak oluşturuldu">
            <a:extLst>
              <a:ext uri="{FF2B5EF4-FFF2-40B4-BE49-F238E27FC236}">
                <a16:creationId xmlns:a16="http://schemas.microsoft.com/office/drawing/2014/main" id="{AFF274A0-AF43-5A3F-E5E1-B23AFF3A38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32" y="1864875"/>
            <a:ext cx="5241458" cy="1808890"/>
          </a:xfrm>
          <a:prstGeom prst="rect">
            <a:avLst/>
          </a:prstGeom>
        </p:spPr>
      </p:pic>
      <p:pic>
        <p:nvPicPr>
          <p:cNvPr id="15" name="Resim 14">
            <a:extLst>
              <a:ext uri="{FF2B5EF4-FFF2-40B4-BE49-F238E27FC236}">
                <a16:creationId xmlns:a16="http://schemas.microsoft.com/office/drawing/2014/main" id="{6CE55E9E-CCE0-7F76-71EA-168685C3E0D8}"/>
              </a:ext>
            </a:extLst>
          </p:cNvPr>
          <p:cNvPicPr>
            <a:picLocks noChangeAspect="1"/>
          </p:cNvPicPr>
          <p:nvPr/>
        </p:nvPicPr>
        <p:blipFill>
          <a:blip r:embed="rId8">
            <a:extLst>
              <a:ext uri="{28A0092B-C50C-407E-A947-70E740481C1C}">
                <a14:useLocalDpi xmlns:a14="http://schemas.microsoft.com/office/drawing/2010/main" val="0"/>
              </a:ext>
            </a:extLst>
          </a:blip>
          <a:srcRect l="15186" t="34125" r="17435" b="7472"/>
          <a:stretch/>
        </p:blipFill>
        <p:spPr>
          <a:xfrm>
            <a:off x="5769632" y="1286475"/>
            <a:ext cx="6099285" cy="5286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a:extLst>
              <a:ext uri="{FF2B5EF4-FFF2-40B4-BE49-F238E27FC236}">
                <a16:creationId xmlns:a16="http://schemas.microsoft.com/office/drawing/2014/main" id="{9D612B0A-2E72-BCEE-9019-D4E4BA703D7D}"/>
              </a:ext>
            </a:extLst>
          </p:cNvPr>
          <p:cNvPicPr>
            <a:picLocks noChangeAspect="1"/>
          </p:cNvPicPr>
          <p:nvPr/>
        </p:nvPicPr>
        <p:blipFill>
          <a:blip r:embed="rId9"/>
          <a:stretch>
            <a:fillRect/>
          </a:stretch>
        </p:blipFill>
        <p:spPr>
          <a:xfrm>
            <a:off x="11664597" y="1859295"/>
            <a:ext cx="352425" cy="2162175"/>
          </a:xfrm>
          <a:prstGeom prst="rect">
            <a:avLst/>
          </a:prstGeom>
        </p:spPr>
      </p:pic>
    </p:spTree>
    <p:extLst>
      <p:ext uri="{BB962C8B-B14F-4D97-AF65-F5344CB8AC3E}">
        <p14:creationId xmlns:p14="http://schemas.microsoft.com/office/powerpoint/2010/main" val="366395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89CC-B253-E933-E586-DDB44938A8A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FD1054B-8FB9-940A-926C-8A80766984C6}"/>
              </a:ext>
            </a:extLst>
          </p:cNvPr>
          <p:cNvSpPr>
            <a:spLocks noGrp="1"/>
          </p:cNvSpPr>
          <p:nvPr>
            <p:ph type="title"/>
          </p:nvPr>
        </p:nvSpPr>
        <p:spPr/>
        <p:txBody>
          <a:bodyPr/>
          <a:lstStyle/>
          <a:p>
            <a:endParaRPr lang="tr-TR"/>
          </a:p>
        </p:txBody>
      </p:sp>
      <p:pic>
        <p:nvPicPr>
          <p:cNvPr id="14" name="İçerik Yer Tutucusu 13" descr="dambıl içeren bir resim&#10;&#10;Açıklama otomatik olarak oluşturuldu">
            <a:extLst>
              <a:ext uri="{FF2B5EF4-FFF2-40B4-BE49-F238E27FC236}">
                <a16:creationId xmlns:a16="http://schemas.microsoft.com/office/drawing/2014/main" id="{F8D3EA9E-33F6-E05F-2316-D2CEBF62BA4D}"/>
              </a:ext>
            </a:extLst>
          </p:cNvPr>
          <p:cNvPicPr>
            <a:picLocks noGrp="1" noChangeAspect="1"/>
          </p:cNvPicPr>
          <p:nvPr>
            <p:ph idx="1"/>
          </p:nvPr>
        </p:nvPicPr>
        <p:blipFill>
          <a:blip r:embed="rId2"/>
          <a:stretch>
            <a:fillRect/>
          </a:stretch>
        </p:blipFill>
        <p:spPr>
          <a:xfrm>
            <a:off x="3920331" y="1825625"/>
            <a:ext cx="4351338" cy="4351338"/>
          </a:xfrm>
        </p:spPr>
      </p:pic>
      <p:pic>
        <p:nvPicPr>
          <p:cNvPr id="4" name="İçerik Yer Tutucusu 8">
            <a:extLst>
              <a:ext uri="{FF2B5EF4-FFF2-40B4-BE49-F238E27FC236}">
                <a16:creationId xmlns:a16="http://schemas.microsoft.com/office/drawing/2014/main" id="{500023EF-55FB-1989-3D43-37B25917AE7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5" name="İçerik Yer Tutucusu 8">
            <a:extLst>
              <a:ext uri="{FF2B5EF4-FFF2-40B4-BE49-F238E27FC236}">
                <a16:creationId xmlns:a16="http://schemas.microsoft.com/office/drawing/2014/main" id="{29D4F810-FC1C-988D-E863-C51BE32C04A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6127" y="1380850"/>
            <a:ext cx="11899745" cy="3782277"/>
          </a:xfrm>
          <a:prstGeom prst="rect">
            <a:avLst/>
          </a:prstGeom>
        </p:spPr>
      </p:pic>
      <p:pic>
        <p:nvPicPr>
          <p:cNvPr id="6" name="Resim 5">
            <a:extLst>
              <a:ext uri="{FF2B5EF4-FFF2-40B4-BE49-F238E27FC236}">
                <a16:creationId xmlns:a16="http://schemas.microsoft.com/office/drawing/2014/main" id="{74EAF107-F5DA-4438-C521-266F52D611C6}"/>
              </a:ext>
            </a:extLst>
          </p:cNvPr>
          <p:cNvPicPr>
            <a:picLocks/>
          </p:cNvPicPr>
          <p:nvPr/>
        </p:nvPicPr>
        <p:blipFill rotWithShape="1">
          <a:blip r:embed="rId4"/>
          <a:srcRect t="12429" b="3181"/>
          <a:stretch/>
        </p:blipFill>
        <p:spPr>
          <a:xfrm>
            <a:off x="-1" y="0"/>
            <a:ext cx="12192000" cy="6855771"/>
          </a:xfrm>
          <a:prstGeom prst="rect">
            <a:avLst/>
          </a:prstGeom>
        </p:spPr>
      </p:pic>
      <p:pic>
        <p:nvPicPr>
          <p:cNvPr id="7" name="Resim 6" descr="yazı tipi, grafik, grafik tasarım, logo içeren bir resim&#10;&#10;Açıklama otomatik olarak oluşturuldu">
            <a:extLst>
              <a:ext uri="{FF2B5EF4-FFF2-40B4-BE49-F238E27FC236}">
                <a16:creationId xmlns:a16="http://schemas.microsoft.com/office/drawing/2014/main" id="{C082E102-F65A-A3DF-EA47-BD5984619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703" y="240920"/>
            <a:ext cx="2259894" cy="718530"/>
          </a:xfrm>
          <a:prstGeom prst="rect">
            <a:avLst/>
          </a:prstGeom>
        </p:spPr>
      </p:pic>
      <p:pic>
        <p:nvPicPr>
          <p:cNvPr id="8" name="Resim 7">
            <a:extLst>
              <a:ext uri="{FF2B5EF4-FFF2-40B4-BE49-F238E27FC236}">
                <a16:creationId xmlns:a16="http://schemas.microsoft.com/office/drawing/2014/main" id="{2787A124-FF72-76FF-7168-16D9981BA445}"/>
              </a:ext>
            </a:extLst>
          </p:cNvPr>
          <p:cNvPicPr>
            <a:picLocks noChangeAspect="1"/>
          </p:cNvPicPr>
          <p:nvPr/>
        </p:nvPicPr>
        <p:blipFill>
          <a:blip r:embed="rId6"/>
          <a:stretch>
            <a:fillRect/>
          </a:stretch>
        </p:blipFill>
        <p:spPr>
          <a:xfrm>
            <a:off x="1689099" y="2187549"/>
            <a:ext cx="10356773" cy="3601027"/>
          </a:xfrm>
          <a:prstGeom prst="rect">
            <a:avLst/>
          </a:prstGeom>
        </p:spPr>
      </p:pic>
      <p:sp>
        <p:nvSpPr>
          <p:cNvPr id="3" name="TextBox 28">
            <a:extLst>
              <a:ext uri="{FF2B5EF4-FFF2-40B4-BE49-F238E27FC236}">
                <a16:creationId xmlns:a16="http://schemas.microsoft.com/office/drawing/2014/main" id="{F7748C55-868A-1097-3424-23148EB69700}"/>
              </a:ext>
            </a:extLst>
          </p:cNvPr>
          <p:cNvSpPr txBox="1"/>
          <p:nvPr/>
        </p:nvSpPr>
        <p:spPr>
          <a:xfrm>
            <a:off x="512145" y="1172415"/>
            <a:ext cx="3867361" cy="830997"/>
          </a:xfrm>
          <a:prstGeom prst="rect">
            <a:avLst/>
          </a:prstGeom>
          <a:noFill/>
        </p:spPr>
        <p:txBody>
          <a:bodyPr wrap="square" rtlCol="0">
            <a:spAutoFit/>
          </a:bodyPr>
          <a:lstStyle/>
          <a:p>
            <a:pPr algn="ctr"/>
            <a:r>
              <a:rPr lang="tr-TR" sz="2400" b="1" dirty="0">
                <a:effectLst/>
                <a:latin typeface="Gilroy-Bold" panose="00000800000000000000" pitchFamily="2" charset="-94"/>
                <a:ea typeface="Roboto" pitchFamily="2" charset="0"/>
              </a:rPr>
              <a:t>SERİSİ</a:t>
            </a:r>
            <a:r>
              <a:rPr lang="tr-TR" sz="2400" b="1" dirty="0">
                <a:latin typeface="Gilroy-Bold" panose="00000800000000000000" pitchFamily="2" charset="-94"/>
                <a:ea typeface="Roboto" pitchFamily="2" charset="0"/>
              </a:rPr>
              <a:t> ELEKTROMANYETİK</a:t>
            </a:r>
          </a:p>
          <a:p>
            <a:pPr algn="ctr"/>
            <a:r>
              <a:rPr lang="tr-TR" sz="2400" b="1" dirty="0">
                <a:latin typeface="Gilroy-Bold" panose="00000800000000000000" pitchFamily="2" charset="-94"/>
                <a:ea typeface="Roboto" pitchFamily="2" charset="0"/>
              </a:rPr>
              <a:t>DEBİMETRE</a:t>
            </a:r>
          </a:p>
        </p:txBody>
      </p:sp>
      <p:pic>
        <p:nvPicPr>
          <p:cNvPr id="9" name="Resim 8" descr="yazı tipi, grafik, ekran görüntüsü, siyah içeren bir resim&#10;&#10;Açıklama otomatik olarak oluşturuldu">
            <a:extLst>
              <a:ext uri="{FF2B5EF4-FFF2-40B4-BE49-F238E27FC236}">
                <a16:creationId xmlns:a16="http://schemas.microsoft.com/office/drawing/2014/main" id="{48857453-600D-A104-AA4B-7C95224B3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139" y="148691"/>
            <a:ext cx="4197461" cy="1448594"/>
          </a:xfrm>
          <a:prstGeom prst="rect">
            <a:avLst/>
          </a:prstGeom>
        </p:spPr>
      </p:pic>
      <p:graphicFrame>
        <p:nvGraphicFramePr>
          <p:cNvPr id="17" name="Tablo 16">
            <a:extLst>
              <a:ext uri="{FF2B5EF4-FFF2-40B4-BE49-F238E27FC236}">
                <a16:creationId xmlns:a16="http://schemas.microsoft.com/office/drawing/2014/main" id="{336E4EB0-46A7-ECB8-72D6-C3728729E3A1}"/>
              </a:ext>
            </a:extLst>
          </p:cNvPr>
          <p:cNvGraphicFramePr>
            <a:graphicFrameLocks noGrp="1"/>
          </p:cNvGraphicFramePr>
          <p:nvPr>
            <p:extLst>
              <p:ext uri="{D42A27DB-BD31-4B8C-83A1-F6EECF244321}">
                <p14:modId xmlns:p14="http://schemas.microsoft.com/office/powerpoint/2010/main" val="65047985"/>
              </p:ext>
            </p:extLst>
          </p:nvPr>
        </p:nvGraphicFramePr>
        <p:xfrm>
          <a:off x="4356549" y="1792140"/>
          <a:ext cx="7594322" cy="4302072"/>
        </p:xfrm>
        <a:graphic>
          <a:graphicData uri="http://schemas.openxmlformats.org/drawingml/2006/table">
            <a:tbl>
              <a:tblPr>
                <a:tableStyleId>{5C22544A-7EE6-4342-B048-85BDC9FD1C3A}</a:tableStyleId>
              </a:tblPr>
              <a:tblGrid>
                <a:gridCol w="1783232">
                  <a:extLst>
                    <a:ext uri="{9D8B030D-6E8A-4147-A177-3AD203B41FA5}">
                      <a16:colId xmlns:a16="http://schemas.microsoft.com/office/drawing/2014/main" val="638173836"/>
                    </a:ext>
                  </a:extLst>
                </a:gridCol>
                <a:gridCol w="5811090">
                  <a:extLst>
                    <a:ext uri="{9D8B030D-6E8A-4147-A177-3AD203B41FA5}">
                      <a16:colId xmlns:a16="http://schemas.microsoft.com/office/drawing/2014/main" val="2653843350"/>
                    </a:ext>
                  </a:extLst>
                </a:gridCol>
              </a:tblGrid>
              <a:tr h="359687">
                <a:tc gridSpan="2">
                  <a:txBody>
                    <a:bodyPr/>
                    <a:lstStyle/>
                    <a:p>
                      <a:pPr algn="l" fontAlgn="ctr"/>
                      <a:r>
                        <a:rPr lang="tr-TR" sz="1200" b="1" u="none" strike="noStrike" dirty="0">
                          <a:effectLst/>
                        </a:rPr>
                        <a:t>HYDRA Serisi Elektromanyetik Debimetre Özellikleri</a:t>
                      </a:r>
                      <a:endParaRPr lang="tr-TR" sz="1200" b="1" i="0" u="none" strike="noStrike" dirty="0">
                        <a:solidFill>
                          <a:srgbClr val="000000"/>
                        </a:solidFill>
                        <a:effectLst/>
                        <a:latin typeface="Aptos Narrow" panose="020B0004020202020204" pitchFamily="34" charset="0"/>
                      </a:endParaRPr>
                    </a:p>
                  </a:txBody>
                  <a:tcPr marL="78956" marR="8773" marT="8773" marB="0" anchor="ctr">
                    <a:solidFill>
                      <a:schemeClr val="bg1">
                        <a:lumMod val="85000"/>
                      </a:schemeClr>
                    </a:solidFill>
                  </a:tcPr>
                </a:tc>
                <a:tc hMerge="1">
                  <a:txBody>
                    <a:bodyPr/>
                    <a:lstStyle/>
                    <a:p>
                      <a:endParaRPr lang="tr-TR"/>
                    </a:p>
                  </a:txBody>
                  <a:tcPr/>
                </a:tc>
                <a:extLst>
                  <a:ext uri="{0D108BD9-81ED-4DB2-BD59-A6C34878D82A}">
                    <a16:rowId xmlns:a16="http://schemas.microsoft.com/office/drawing/2014/main" val="113886166"/>
                  </a:ext>
                </a:extLst>
              </a:tr>
              <a:tr h="280731">
                <a:tc>
                  <a:txBody>
                    <a:bodyPr/>
                    <a:lstStyle/>
                    <a:p>
                      <a:pPr algn="l" fontAlgn="t"/>
                      <a:r>
                        <a:rPr lang="tr-TR" sz="1200" b="1" u="none" strike="noStrike" dirty="0">
                          <a:effectLst/>
                        </a:rPr>
                        <a:t>Özellikler</a:t>
                      </a:r>
                      <a:endParaRPr lang="tr-TR" sz="1200" b="1" i="0" u="none" strike="noStrike" dirty="0">
                        <a:solidFill>
                          <a:srgbClr val="000000"/>
                        </a:solidFill>
                        <a:effectLst/>
                        <a:latin typeface="Aptos Narrow" panose="020B0004020202020204" pitchFamily="34" charset="0"/>
                      </a:endParaRPr>
                    </a:p>
                  </a:txBody>
                  <a:tcPr marL="78956" marR="8773" marT="8773" marB="0">
                    <a:solidFill>
                      <a:schemeClr val="bg1">
                        <a:lumMod val="85000"/>
                      </a:schemeClr>
                    </a:solidFill>
                  </a:tcPr>
                </a:tc>
                <a:tc>
                  <a:txBody>
                    <a:bodyPr/>
                    <a:lstStyle/>
                    <a:p>
                      <a:pPr algn="l" fontAlgn="t"/>
                      <a:r>
                        <a:rPr lang="tr-TR" sz="1200" b="1" u="none" strike="noStrike" dirty="0">
                          <a:effectLst/>
                        </a:rPr>
                        <a:t>Açıklama</a:t>
                      </a:r>
                      <a:endParaRPr lang="tr-TR" sz="1200" b="1" i="0" u="none" strike="noStrike" dirty="0">
                        <a:solidFill>
                          <a:srgbClr val="000000"/>
                        </a:solidFill>
                        <a:effectLst/>
                        <a:latin typeface="Aptos Narrow" panose="020B0004020202020204" pitchFamily="34" charset="0"/>
                      </a:endParaRPr>
                    </a:p>
                  </a:txBody>
                  <a:tcPr marL="78956" marR="8773" marT="8773" marB="0">
                    <a:solidFill>
                      <a:schemeClr val="bg1">
                        <a:lumMod val="85000"/>
                      </a:schemeClr>
                    </a:solidFill>
                  </a:tcPr>
                </a:tc>
                <a:extLst>
                  <a:ext uri="{0D108BD9-81ED-4DB2-BD59-A6C34878D82A}">
                    <a16:rowId xmlns:a16="http://schemas.microsoft.com/office/drawing/2014/main" val="704552893"/>
                  </a:ext>
                </a:extLst>
              </a:tr>
              <a:tr h="236867">
                <a:tc>
                  <a:txBody>
                    <a:bodyPr/>
                    <a:lstStyle/>
                    <a:p>
                      <a:pPr algn="l" fontAlgn="t"/>
                      <a:r>
                        <a:rPr lang="tr-TR" sz="1200" b="1" u="none" strike="noStrike">
                          <a:effectLst/>
                        </a:rPr>
                        <a:t>DN Hat Çaplarında Üretim</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a:effectLst/>
                        </a:rPr>
                        <a:t>DN10 … DN3000</a:t>
                      </a:r>
                      <a:endParaRPr lang="tr-TR" sz="1200" b="0" i="0" u="none" strike="noStrike">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4159729606"/>
                  </a:ext>
                </a:extLst>
              </a:tr>
              <a:tr h="280731">
                <a:tc>
                  <a:txBody>
                    <a:bodyPr/>
                    <a:lstStyle/>
                    <a:p>
                      <a:pPr algn="l" fontAlgn="t"/>
                      <a:r>
                        <a:rPr lang="tr-TR" sz="1200" b="1" u="none" strike="noStrike">
                          <a:effectLst/>
                        </a:rPr>
                        <a:t>Ölçüm Aralığı</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dirty="0">
                          <a:effectLst/>
                        </a:rPr>
                        <a:t>0,02 … 12 m/sn</a:t>
                      </a:r>
                    </a:p>
                  </a:txBody>
                  <a:tcPr marL="78956" marR="8773" marT="8773" marB="0"/>
                </a:tc>
                <a:extLst>
                  <a:ext uri="{0D108BD9-81ED-4DB2-BD59-A6C34878D82A}">
                    <a16:rowId xmlns:a16="http://schemas.microsoft.com/office/drawing/2014/main" val="2499224132"/>
                  </a:ext>
                </a:extLst>
              </a:tr>
              <a:tr h="271959">
                <a:tc>
                  <a:txBody>
                    <a:bodyPr/>
                    <a:lstStyle/>
                    <a:p>
                      <a:pPr algn="l" fontAlgn="t"/>
                      <a:r>
                        <a:rPr lang="tr-TR" sz="1200" b="1" u="none" strike="noStrike">
                          <a:effectLst/>
                        </a:rPr>
                        <a:t>Ölçüm Hassasiyeti</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dirty="0">
                          <a:effectLst/>
                        </a:rPr>
                        <a:t>% 0,2</a:t>
                      </a:r>
                      <a:endParaRPr lang="tr-TR" sz="1200" b="0" i="0" u="none" strike="noStrike" dirty="0">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1789932121"/>
                  </a:ext>
                </a:extLst>
              </a:tr>
              <a:tr h="280731">
                <a:tc>
                  <a:txBody>
                    <a:bodyPr/>
                    <a:lstStyle/>
                    <a:p>
                      <a:pPr algn="l" fontAlgn="t"/>
                      <a:r>
                        <a:rPr lang="tr-TR" sz="1200" b="1" u="none" strike="noStrike">
                          <a:effectLst/>
                        </a:rPr>
                        <a:t>Hassasiyet</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a:effectLst/>
                        </a:rPr>
                        <a:t>Düşük ve yüksek akış hızlarında rakiplerinden daha üstün hassasiyet değerleri</a:t>
                      </a:r>
                      <a:endParaRPr lang="tr-TR" sz="1200" b="0" i="0" u="none" strike="noStrike">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864361776"/>
                  </a:ext>
                </a:extLst>
              </a:tr>
              <a:tr h="245640">
                <a:tc>
                  <a:txBody>
                    <a:bodyPr/>
                    <a:lstStyle/>
                    <a:p>
                      <a:pPr algn="l" fontAlgn="t"/>
                      <a:r>
                        <a:rPr lang="tr-TR" sz="1200" b="1" u="none" strike="noStrike">
                          <a:effectLst/>
                        </a:rPr>
                        <a:t>Sıvı İletkenliği Ölçümü</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dirty="0">
                          <a:effectLst/>
                        </a:rPr>
                        <a:t>Var</a:t>
                      </a:r>
                      <a:endParaRPr lang="tr-TR" sz="1200" b="0" i="0" u="none" strike="noStrike" dirty="0">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2781816104"/>
                  </a:ext>
                </a:extLst>
              </a:tr>
              <a:tr h="280731">
                <a:tc>
                  <a:txBody>
                    <a:bodyPr/>
                    <a:lstStyle/>
                    <a:p>
                      <a:pPr algn="l" fontAlgn="t"/>
                      <a:r>
                        <a:rPr lang="tr-TR" sz="1200" b="1" u="none" strike="noStrike">
                          <a:effectLst/>
                        </a:rPr>
                        <a:t>Sıvı Akış Ölçüm Özelliği</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dirty="0">
                          <a:effectLst/>
                        </a:rPr>
                        <a:t>Düşük ve yüksek iletkenlik değerlerinde üst düzey kararlı ölçüm sağlama</a:t>
                      </a:r>
                      <a:endParaRPr lang="tr-TR" sz="1200" b="0" i="0" u="none" strike="noStrike" dirty="0">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379255582"/>
                  </a:ext>
                </a:extLst>
              </a:tr>
              <a:tr h="280731">
                <a:tc>
                  <a:txBody>
                    <a:bodyPr/>
                    <a:lstStyle/>
                    <a:p>
                      <a:pPr algn="l" fontAlgn="t"/>
                      <a:r>
                        <a:rPr lang="tr-TR" sz="1200" b="1" u="none" strike="noStrike">
                          <a:effectLst/>
                        </a:rPr>
                        <a:t>Genel Bilgi</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a:effectLst/>
                        </a:rPr>
                        <a:t>Güncellenmiş yazılım, donanım ve mekanik alt yapısı ile uzun yıllar sorunsuz çalışma garantisi</a:t>
                      </a:r>
                      <a:endParaRPr lang="tr-TR" sz="1200" b="0" i="0" u="none" strike="noStrike">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776234428"/>
                  </a:ext>
                </a:extLst>
              </a:tr>
              <a:tr h="289504">
                <a:tc>
                  <a:txBody>
                    <a:bodyPr/>
                    <a:lstStyle/>
                    <a:p>
                      <a:pPr algn="l" fontAlgn="t"/>
                      <a:r>
                        <a:rPr lang="tr-TR" sz="1200" b="1" u="none" strike="noStrike">
                          <a:effectLst/>
                        </a:rPr>
                        <a:t>Tekrarlama</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dirty="0">
                          <a:effectLst/>
                        </a:rPr>
                        <a:t>%0,05</a:t>
                      </a:r>
                      <a:endParaRPr lang="tr-TR" sz="1200" b="0" i="0" u="none" strike="noStrike" dirty="0">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3182556774"/>
                  </a:ext>
                </a:extLst>
              </a:tr>
              <a:tr h="447416">
                <a:tc>
                  <a:txBody>
                    <a:bodyPr/>
                    <a:lstStyle/>
                    <a:p>
                      <a:pPr algn="l" fontAlgn="t"/>
                      <a:r>
                        <a:rPr lang="tr-TR" sz="1200" b="1" u="none" strike="noStrike">
                          <a:effectLst/>
                        </a:rPr>
                        <a:t>Kullanım Kolaylığı</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a:effectLst/>
                        </a:rPr>
                        <a:t>Kolaylaştırılmış ve gruplanmış menü arayüzü</a:t>
                      </a:r>
                      <a:endParaRPr lang="tr-TR" sz="1200" b="0" i="0" u="none" strike="noStrike">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1086342462"/>
                  </a:ext>
                </a:extLst>
              </a:tr>
              <a:tr h="394779">
                <a:tc>
                  <a:txBody>
                    <a:bodyPr/>
                    <a:lstStyle/>
                    <a:p>
                      <a:pPr algn="l" fontAlgn="t"/>
                      <a:r>
                        <a:rPr lang="tr-TR" sz="1200" b="1" u="none" strike="noStrike">
                          <a:effectLst/>
                        </a:rPr>
                        <a:t>SCADA Entegrasyonu</a:t>
                      </a:r>
                      <a:endParaRPr lang="tr-TR" sz="1200" b="1" i="0" u="none" strike="noStrike">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a:effectLst/>
                        </a:rPr>
                        <a:t>Opsiyonel çıkış fonksiyonları sayesinde geçmiş ve güncel SCADA-otomasyon sistemlerine entegre edilebilir</a:t>
                      </a:r>
                      <a:endParaRPr lang="tr-TR" sz="1200" b="0" i="0" u="none" strike="noStrike">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3622613273"/>
                  </a:ext>
                </a:extLst>
              </a:tr>
              <a:tr h="421097">
                <a:tc>
                  <a:txBody>
                    <a:bodyPr/>
                    <a:lstStyle/>
                    <a:p>
                      <a:pPr algn="l" fontAlgn="t"/>
                      <a:r>
                        <a:rPr lang="tr-TR" sz="1200" b="1" u="none" strike="noStrike" dirty="0">
                          <a:effectLst/>
                        </a:rPr>
                        <a:t>Ayarlanabilir Giriş/Çıkış Fonksiyonları</a:t>
                      </a:r>
                      <a:endParaRPr lang="tr-TR" sz="1200" b="1" i="0" u="none" strike="noStrike" dirty="0">
                        <a:solidFill>
                          <a:srgbClr val="000000"/>
                        </a:solidFill>
                        <a:effectLst/>
                        <a:latin typeface="Aptos Narrow" panose="020B0004020202020204" pitchFamily="34" charset="0"/>
                      </a:endParaRPr>
                    </a:p>
                  </a:txBody>
                  <a:tcPr marL="78956" marR="8773" marT="8773" marB="0"/>
                </a:tc>
                <a:tc>
                  <a:txBody>
                    <a:bodyPr/>
                    <a:lstStyle/>
                    <a:p>
                      <a:pPr algn="l" fontAlgn="t"/>
                      <a:r>
                        <a:rPr lang="tr-TR" sz="1200" u="none" strike="noStrike" dirty="0">
                          <a:effectLst/>
                        </a:rPr>
                        <a:t>Tüm giriş ve çıkış fonksiyonları kullanıcı tarafından ayarlanabilir</a:t>
                      </a:r>
                      <a:endParaRPr lang="tr-TR" sz="1200" b="0" i="0" u="none" strike="noStrike" dirty="0">
                        <a:solidFill>
                          <a:srgbClr val="000000"/>
                        </a:solidFill>
                        <a:effectLst/>
                        <a:latin typeface="Aptos Narrow" panose="020B0004020202020204" pitchFamily="34" charset="0"/>
                      </a:endParaRPr>
                    </a:p>
                  </a:txBody>
                  <a:tcPr marL="78956" marR="8773" marT="8773" marB="0"/>
                </a:tc>
                <a:extLst>
                  <a:ext uri="{0D108BD9-81ED-4DB2-BD59-A6C34878D82A}">
                    <a16:rowId xmlns:a16="http://schemas.microsoft.com/office/drawing/2014/main" val="3309291748"/>
                  </a:ext>
                </a:extLst>
              </a:tr>
            </a:tbl>
          </a:graphicData>
        </a:graphic>
      </p:graphicFrame>
      <p:pic>
        <p:nvPicPr>
          <p:cNvPr id="19" name="Resim 18">
            <a:extLst>
              <a:ext uri="{FF2B5EF4-FFF2-40B4-BE49-F238E27FC236}">
                <a16:creationId xmlns:a16="http://schemas.microsoft.com/office/drawing/2014/main" id="{6E746195-25A3-7AF7-CA88-F0765B9D47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92" y="2125649"/>
            <a:ext cx="3754352" cy="3754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Resim 19">
            <a:extLst>
              <a:ext uri="{FF2B5EF4-FFF2-40B4-BE49-F238E27FC236}">
                <a16:creationId xmlns:a16="http://schemas.microsoft.com/office/drawing/2014/main" id="{7D6E0EC9-F987-A635-9D11-0ED96839EFA8}"/>
              </a:ext>
            </a:extLst>
          </p:cNvPr>
          <p:cNvPicPr>
            <a:picLocks noChangeAspect="1"/>
          </p:cNvPicPr>
          <p:nvPr/>
        </p:nvPicPr>
        <p:blipFill>
          <a:blip r:embed="rId9"/>
          <a:stretch>
            <a:fillRect/>
          </a:stretch>
        </p:blipFill>
        <p:spPr>
          <a:xfrm>
            <a:off x="255180" y="2778870"/>
            <a:ext cx="352425" cy="2162175"/>
          </a:xfrm>
          <a:prstGeom prst="rect">
            <a:avLst/>
          </a:prstGeom>
        </p:spPr>
      </p:pic>
    </p:spTree>
    <p:extLst>
      <p:ext uri="{BB962C8B-B14F-4D97-AF65-F5344CB8AC3E}">
        <p14:creationId xmlns:p14="http://schemas.microsoft.com/office/powerpoint/2010/main" val="2964663075"/>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eması">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C48A2466E88A304EB4AFB6D971270B7D" ma:contentTypeVersion="17" ma:contentTypeDescription="Yeni belge oluşturun." ma:contentTypeScope="" ma:versionID="53155f9c1f98170ff26f1b40699bc064">
  <xsd:schema xmlns:xsd="http://www.w3.org/2001/XMLSchema" xmlns:xs="http://www.w3.org/2001/XMLSchema" xmlns:p="http://schemas.microsoft.com/office/2006/metadata/properties" xmlns:ns3="38c978db-425f-45e2-887c-1857d382fe11" xmlns:ns4="83c128d0-b730-4431-8406-7ac948dfca81" targetNamespace="http://schemas.microsoft.com/office/2006/metadata/properties" ma:root="true" ma:fieldsID="b4c1c757b3e8fa9b81d84ad4335e6623" ns3:_="" ns4:_="">
    <xsd:import namespace="38c978db-425f-45e2-887c-1857d382fe11"/>
    <xsd:import namespace="83c128d0-b730-4431-8406-7ac948dfca8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AutoKeyPoints" minOccurs="0"/>
                <xsd:element ref="ns3:MediaServiceKeyPoints" minOccurs="0"/>
                <xsd:element ref="ns3:_activity" minOccurs="0"/>
                <xsd:element ref="ns3:MediaServiceObjectDetectorVersions"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978db-425f-45e2-887c-1857d382f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c128d0-b730-4431-8406-7ac948dfca81" elementFormDefault="qualified">
    <xsd:import namespace="http://schemas.microsoft.com/office/2006/documentManagement/types"/>
    <xsd:import namespace="http://schemas.microsoft.com/office/infopath/2007/PartnerControls"/>
    <xsd:element name="SharedWithUsers" ma:index="21"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Ayrıntıları ile Paylaşıldı" ma:internalName="SharedWithDetails" ma:readOnly="true">
      <xsd:simpleType>
        <xsd:restriction base="dms:Note">
          <xsd:maxLength value="255"/>
        </xsd:restriction>
      </xsd:simpleType>
    </xsd:element>
    <xsd:element name="SharingHintHash" ma:index="23" nillable="true" ma:displayName="İpucu Paylaşımı Karması"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8c978db-425f-45e2-887c-1857d382fe11" xsi:nil="true"/>
  </documentManagement>
</p:properties>
</file>

<file path=customXml/itemProps1.xml><?xml version="1.0" encoding="utf-8"?>
<ds:datastoreItem xmlns:ds="http://schemas.openxmlformats.org/officeDocument/2006/customXml" ds:itemID="{E48202A9-0882-4B37-A46E-303792AB19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c978db-425f-45e2-887c-1857d382fe11"/>
    <ds:schemaRef ds:uri="83c128d0-b730-4431-8406-7ac948dfca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74532D-A285-4BF3-AE7A-9198F7DE82E5}">
  <ds:schemaRefs>
    <ds:schemaRef ds:uri="http://schemas.microsoft.com/sharepoint/v3/contenttype/forms"/>
  </ds:schemaRefs>
</ds:datastoreItem>
</file>

<file path=customXml/itemProps3.xml><?xml version="1.0" encoding="utf-8"?>
<ds:datastoreItem xmlns:ds="http://schemas.openxmlformats.org/officeDocument/2006/customXml" ds:itemID="{A6177175-9FA8-4B24-A9CA-B52429E14A77}">
  <ds:schemaRefs>
    <ds:schemaRef ds:uri="83c128d0-b730-4431-8406-7ac948dfca81"/>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38c978db-425f-45e2-887c-1857d382fe11"/>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2207</TotalTime>
  <Words>649</Words>
  <Application>Microsoft Office PowerPoint</Application>
  <PresentationFormat>Geniş ekran</PresentationFormat>
  <Paragraphs>110</Paragraphs>
  <Slides>16</Slides>
  <Notes>0</Notes>
  <HiddenSlides>0</HiddenSlides>
  <MMClips>1</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16</vt:i4>
      </vt:variant>
    </vt:vector>
  </HeadingPairs>
  <TitlesOfParts>
    <vt:vector size="26" baseType="lpstr">
      <vt:lpstr>Aptos</vt:lpstr>
      <vt:lpstr>Aptos Display</vt:lpstr>
      <vt:lpstr>Aptos Narrow</vt:lpstr>
      <vt:lpstr>Arial</vt:lpstr>
      <vt:lpstr>Gilroy-Bold</vt:lpstr>
      <vt:lpstr>Gilroy-ExtraBold</vt:lpstr>
      <vt:lpstr>Gilroy-Regular</vt:lpstr>
      <vt:lpstr>Open Sans</vt:lpstr>
      <vt:lpstr>Roboto</vt:lpstr>
      <vt:lpstr>Office Theme</vt:lpstr>
      <vt:lpstr>PowerPoint Sunusu</vt:lpstr>
      <vt:lpstr>HAKKIMIZDA</vt:lpstr>
      <vt:lpstr>HAKKIMIZDA</vt:lpstr>
      <vt:lpstr>HİZMET VERDİĞİMİZ SEKTÖRLER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Gamze Soyak</dc:creator>
  <cp:lastModifiedBy>Gamze Soyak</cp:lastModifiedBy>
  <cp:revision>26</cp:revision>
  <cp:lastPrinted>2024-10-22T06:42:30Z</cp:lastPrinted>
  <dcterms:created xsi:type="dcterms:W3CDTF">2024-07-08T12:28:27Z</dcterms:created>
  <dcterms:modified xsi:type="dcterms:W3CDTF">2024-10-22T18:14:15Z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0x010100C48A2466E88A304EB4AFB6D971270B7D</vt:lpwstr>
  </property>
</Properties>
</file>