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30"/>
  </p:notesMasterIdLst>
  <p:sldIdLst>
    <p:sldId id="519" r:id="rId2"/>
    <p:sldId id="879" r:id="rId3"/>
    <p:sldId id="884" r:id="rId4"/>
    <p:sldId id="868" r:id="rId5"/>
    <p:sldId id="885" r:id="rId6"/>
    <p:sldId id="877" r:id="rId7"/>
    <p:sldId id="815" r:id="rId8"/>
    <p:sldId id="861" r:id="rId9"/>
    <p:sldId id="863" r:id="rId10"/>
    <p:sldId id="862" r:id="rId11"/>
    <p:sldId id="864" r:id="rId12"/>
    <p:sldId id="882" r:id="rId13"/>
    <p:sldId id="850" r:id="rId14"/>
    <p:sldId id="866" r:id="rId15"/>
    <p:sldId id="876" r:id="rId16"/>
    <p:sldId id="888" r:id="rId17"/>
    <p:sldId id="886" r:id="rId18"/>
    <p:sldId id="858" r:id="rId19"/>
    <p:sldId id="860" r:id="rId20"/>
    <p:sldId id="856" r:id="rId21"/>
    <p:sldId id="891" r:id="rId22"/>
    <p:sldId id="892" r:id="rId23"/>
    <p:sldId id="859" r:id="rId24"/>
    <p:sldId id="881" r:id="rId25"/>
    <p:sldId id="893" r:id="rId26"/>
    <p:sldId id="827" r:id="rId27"/>
    <p:sldId id="890" r:id="rId28"/>
    <p:sldId id="883" r:id="rId29"/>
  </p:sldIdLst>
  <p:sldSz cx="12192000" cy="6858000"/>
  <p:notesSz cx="7010400" cy="9296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994B"/>
    <a:srgbClr val="00AEEF"/>
    <a:srgbClr val="FFD597"/>
    <a:srgbClr val="F9D3B9"/>
    <a:srgbClr val="F4B183"/>
    <a:srgbClr val="FFB9B9"/>
    <a:srgbClr val="003F6E"/>
    <a:srgbClr val="FACC3F"/>
    <a:srgbClr val="F0EEEF"/>
    <a:srgbClr val="007C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6395" autoAdjust="0"/>
  </p:normalViewPr>
  <p:slideViewPr>
    <p:cSldViewPr snapToGrid="0">
      <p:cViewPr varScale="1">
        <p:scale>
          <a:sx n="73" d="100"/>
          <a:sy n="73" d="100"/>
        </p:scale>
        <p:origin x="558" y="7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al__ma_Sayfas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al__ma_Sayfas_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al__ma_Sayfas_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al__ma_Sayfas_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al__ma_Sayfas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al__ma_Sayfas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al__ma_Sayfas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_al__ma_Sayfas_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Sheet1!$B$26</c:f>
              <c:strCache>
                <c:ptCount val="1"/>
                <c:pt idx="0">
                  <c:v>boş</c:v>
                </c:pt>
              </c:strCache>
            </c:strRef>
          </c:tx>
          <c:spPr>
            <a:solidFill>
              <a:schemeClr val="bg1">
                <a:lumMod val="85000"/>
              </a:schemeClr>
            </a:solidFill>
            <a:ln>
              <a:noFill/>
            </a:ln>
            <a:effectLst/>
          </c:spPr>
          <c:invertIfNegative val="0"/>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1-7D12-48ED-BBEE-7881176A95EE}"/>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3-7D12-48ED-BBEE-7881176A95EE}"/>
              </c:ext>
            </c:extLst>
          </c:dPt>
          <c:dPt>
            <c:idx val="6"/>
            <c:invertIfNegative val="0"/>
            <c:bubble3D val="0"/>
            <c:spPr>
              <a:solidFill>
                <a:schemeClr val="bg1">
                  <a:lumMod val="85000"/>
                </a:schemeClr>
              </a:solidFill>
              <a:ln>
                <a:noFill/>
              </a:ln>
              <a:effectLst/>
            </c:spPr>
            <c:extLst>
              <c:ext xmlns:c16="http://schemas.microsoft.com/office/drawing/2014/chart" uri="{C3380CC4-5D6E-409C-BE32-E72D297353CC}">
                <c16:uniqueId val="{00000005-7D12-48ED-BBEE-7881176A95EE}"/>
              </c:ext>
            </c:extLst>
          </c:dPt>
          <c:dPt>
            <c:idx val="7"/>
            <c:invertIfNegative val="0"/>
            <c:bubble3D val="0"/>
            <c:spPr>
              <a:solidFill>
                <a:schemeClr val="bg1">
                  <a:lumMod val="85000"/>
                </a:schemeClr>
              </a:solidFill>
              <a:ln>
                <a:noFill/>
              </a:ln>
              <a:effectLst/>
            </c:spPr>
            <c:extLst>
              <c:ext xmlns:c16="http://schemas.microsoft.com/office/drawing/2014/chart" uri="{C3380CC4-5D6E-409C-BE32-E72D297353CC}">
                <c16:uniqueId val="{00000007-7D12-48ED-BBEE-7881176A95EE}"/>
              </c:ext>
            </c:extLst>
          </c:dPt>
          <c:dPt>
            <c:idx val="8"/>
            <c:invertIfNegative val="0"/>
            <c:bubble3D val="0"/>
            <c:spPr>
              <a:solidFill>
                <a:schemeClr val="bg1">
                  <a:lumMod val="85000"/>
                </a:schemeClr>
              </a:solidFill>
              <a:ln>
                <a:noFill/>
              </a:ln>
              <a:effectLst/>
            </c:spPr>
            <c:extLst>
              <c:ext xmlns:c16="http://schemas.microsoft.com/office/drawing/2014/chart" uri="{C3380CC4-5D6E-409C-BE32-E72D297353CC}">
                <c16:uniqueId val="{00000009-7D12-48ED-BBEE-7881176A95EE}"/>
              </c:ext>
            </c:extLst>
          </c:dPt>
          <c:dLbls>
            <c:delete val="1"/>
          </c:dLbls>
          <c:cat>
            <c:numRef>
              <c:f>Sheet1!$C$25:$V$25</c:f>
              <c:numCache>
                <c:formatCode>General</c:formatCod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numCache>
            </c:numRef>
          </c:cat>
          <c:val>
            <c:numRef>
              <c:f>Sheet1!$C$26:$V$26</c:f>
              <c:numCache>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formatCode="#,##0">
                  <c:v>1</c:v>
                </c:pt>
                <c:pt idx="14" formatCode="#,##0">
                  <c:v>1</c:v>
                </c:pt>
                <c:pt idx="15" formatCode="#,##0">
                  <c:v>1</c:v>
                </c:pt>
                <c:pt idx="16" formatCode="#,##0">
                  <c:v>1</c:v>
                </c:pt>
                <c:pt idx="17" formatCode="#,##0">
                  <c:v>1</c:v>
                </c:pt>
                <c:pt idx="18" formatCode="#,##0">
                  <c:v>1</c:v>
                </c:pt>
                <c:pt idx="19" formatCode="#,##0">
                  <c:v>1</c:v>
                </c:pt>
              </c:numCache>
            </c:numRef>
          </c:val>
          <c:extLst>
            <c:ext xmlns:c16="http://schemas.microsoft.com/office/drawing/2014/chart" uri="{C3380CC4-5D6E-409C-BE32-E72D297353CC}">
              <c16:uniqueId val="{0000000A-7D12-48ED-BBEE-7881176A95EE}"/>
            </c:ext>
          </c:extLst>
        </c:ser>
        <c:ser>
          <c:idx val="1"/>
          <c:order val="1"/>
          <c:tx>
            <c:strRef>
              <c:f>Sheet1!$B$27</c:f>
              <c:strCache>
                <c:ptCount val="1"/>
                <c:pt idx="0">
                  <c:v>Kayıp Su</c:v>
                </c:pt>
              </c:strCache>
            </c:strRef>
          </c:tx>
          <c:spPr>
            <a:gradFill>
              <a:gsLst>
                <a:gs pos="21000">
                  <a:srgbClr val="3A75A1">
                    <a:shade val="30000"/>
                    <a:satMod val="115000"/>
                  </a:srgbClr>
                </a:gs>
                <a:gs pos="100000">
                  <a:srgbClr val="3A75A1">
                    <a:shade val="100000"/>
                    <a:satMod val="115000"/>
                  </a:srgbClr>
                </a:gs>
              </a:gsLst>
              <a:lin ang="16200000" scaled="1"/>
            </a:gradFill>
            <a:ln>
              <a:noFill/>
            </a:ln>
            <a:effectLst/>
          </c:spPr>
          <c:invertIfNegative val="0"/>
          <c:dPt>
            <c:idx val="4"/>
            <c:invertIfNegative val="0"/>
            <c:bubble3D val="0"/>
            <c:spPr>
              <a:gradFill>
                <a:gsLst>
                  <a:gs pos="21000">
                    <a:srgbClr val="3A75A1">
                      <a:shade val="30000"/>
                      <a:satMod val="115000"/>
                    </a:srgbClr>
                  </a:gs>
                  <a:gs pos="100000">
                    <a:srgbClr val="3A75A1">
                      <a:shade val="100000"/>
                      <a:satMod val="115000"/>
                    </a:srgbClr>
                  </a:gs>
                </a:gsLst>
                <a:lin ang="16200000" scaled="1"/>
              </a:gradFill>
              <a:ln>
                <a:noFill/>
              </a:ln>
              <a:effectLst/>
            </c:spPr>
            <c:extLst>
              <c:ext xmlns:c16="http://schemas.microsoft.com/office/drawing/2014/chart" uri="{C3380CC4-5D6E-409C-BE32-E72D297353CC}">
                <c16:uniqueId val="{0000000C-7D12-48ED-BBEE-7881176A95EE}"/>
              </c:ext>
            </c:extLst>
          </c:dPt>
          <c:dPt>
            <c:idx val="5"/>
            <c:invertIfNegative val="0"/>
            <c:bubble3D val="0"/>
            <c:spPr>
              <a:gradFill>
                <a:gsLst>
                  <a:gs pos="21000">
                    <a:srgbClr val="3A75A1">
                      <a:shade val="30000"/>
                      <a:satMod val="115000"/>
                    </a:srgbClr>
                  </a:gs>
                  <a:gs pos="100000">
                    <a:srgbClr val="3A75A1">
                      <a:shade val="100000"/>
                      <a:satMod val="115000"/>
                    </a:srgbClr>
                  </a:gs>
                </a:gsLst>
                <a:lin ang="16200000" scaled="1"/>
              </a:gradFill>
              <a:ln>
                <a:noFill/>
              </a:ln>
              <a:effectLst/>
            </c:spPr>
            <c:extLst>
              <c:ext xmlns:c16="http://schemas.microsoft.com/office/drawing/2014/chart" uri="{C3380CC4-5D6E-409C-BE32-E72D297353CC}">
                <c16:uniqueId val="{0000000E-7D12-48ED-BBEE-7881176A95EE}"/>
              </c:ext>
            </c:extLst>
          </c:dPt>
          <c:dPt>
            <c:idx val="6"/>
            <c:invertIfNegative val="0"/>
            <c:bubble3D val="0"/>
            <c:spPr>
              <a:gradFill>
                <a:gsLst>
                  <a:gs pos="21000">
                    <a:srgbClr val="3A75A1">
                      <a:shade val="30000"/>
                      <a:satMod val="115000"/>
                    </a:srgbClr>
                  </a:gs>
                  <a:gs pos="100000">
                    <a:srgbClr val="3A75A1">
                      <a:shade val="100000"/>
                      <a:satMod val="115000"/>
                    </a:srgbClr>
                  </a:gs>
                </a:gsLst>
                <a:lin ang="16200000" scaled="1"/>
              </a:gradFill>
              <a:ln>
                <a:noFill/>
              </a:ln>
              <a:effectLst/>
            </c:spPr>
            <c:extLst>
              <c:ext xmlns:c16="http://schemas.microsoft.com/office/drawing/2014/chart" uri="{C3380CC4-5D6E-409C-BE32-E72D297353CC}">
                <c16:uniqueId val="{00000010-7D12-48ED-BBEE-7881176A95EE}"/>
              </c:ext>
            </c:extLst>
          </c:dPt>
          <c:dPt>
            <c:idx val="7"/>
            <c:invertIfNegative val="0"/>
            <c:bubble3D val="0"/>
            <c:spPr>
              <a:gradFill>
                <a:gsLst>
                  <a:gs pos="21000">
                    <a:srgbClr val="3A75A1">
                      <a:shade val="30000"/>
                      <a:satMod val="115000"/>
                    </a:srgbClr>
                  </a:gs>
                  <a:gs pos="100000">
                    <a:srgbClr val="3A75A1">
                      <a:shade val="100000"/>
                      <a:satMod val="115000"/>
                    </a:srgbClr>
                  </a:gs>
                </a:gsLst>
                <a:lin ang="16200000" scaled="1"/>
              </a:gradFill>
              <a:ln>
                <a:noFill/>
              </a:ln>
              <a:effectLst/>
            </c:spPr>
            <c:extLst>
              <c:ext xmlns:c16="http://schemas.microsoft.com/office/drawing/2014/chart" uri="{C3380CC4-5D6E-409C-BE32-E72D297353CC}">
                <c16:uniqueId val="{00000012-7D12-48ED-BBEE-7881176A95EE}"/>
              </c:ext>
            </c:extLst>
          </c:dPt>
          <c:dPt>
            <c:idx val="8"/>
            <c:invertIfNegative val="0"/>
            <c:bubble3D val="0"/>
            <c:spPr>
              <a:gradFill>
                <a:gsLst>
                  <a:gs pos="21000">
                    <a:srgbClr val="3A75A1">
                      <a:shade val="30000"/>
                      <a:satMod val="115000"/>
                    </a:srgbClr>
                  </a:gs>
                  <a:gs pos="100000">
                    <a:srgbClr val="3A75A1">
                      <a:shade val="100000"/>
                      <a:satMod val="115000"/>
                    </a:srgbClr>
                  </a:gs>
                </a:gsLst>
                <a:lin ang="16200000" scaled="1"/>
              </a:gradFill>
              <a:ln>
                <a:noFill/>
              </a:ln>
              <a:effectLst/>
            </c:spPr>
            <c:extLst>
              <c:ext xmlns:c16="http://schemas.microsoft.com/office/drawing/2014/chart" uri="{C3380CC4-5D6E-409C-BE32-E72D297353CC}">
                <c16:uniqueId val="{00000014-7D12-48ED-BBEE-7881176A95E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Sheet1!$C$25:$V$25</c:f>
              <c:numCache>
                <c:formatCode>General</c:formatCod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numCache>
            </c:numRef>
          </c:cat>
          <c:val>
            <c:numRef>
              <c:f>Sheet1!$C$27:$V$27</c:f>
              <c:numCache>
                <c:formatCode>General</c:formatCode>
                <c:ptCount val="20"/>
                <c:pt idx="0">
                  <c:v>0.72</c:v>
                </c:pt>
                <c:pt idx="1">
                  <c:v>0.71</c:v>
                </c:pt>
                <c:pt idx="2">
                  <c:v>0.65</c:v>
                </c:pt>
                <c:pt idx="3">
                  <c:v>0.59</c:v>
                </c:pt>
                <c:pt idx="4">
                  <c:v>0.55000000000000004</c:v>
                </c:pt>
                <c:pt idx="5">
                  <c:v>0.52</c:v>
                </c:pt>
                <c:pt idx="6">
                  <c:v>0.49</c:v>
                </c:pt>
                <c:pt idx="7">
                  <c:v>0.45</c:v>
                </c:pt>
                <c:pt idx="8">
                  <c:v>0.43</c:v>
                </c:pt>
                <c:pt idx="9">
                  <c:v>0.41</c:v>
                </c:pt>
                <c:pt idx="10">
                  <c:v>0.39</c:v>
                </c:pt>
                <c:pt idx="11">
                  <c:v>0.36</c:v>
                </c:pt>
                <c:pt idx="12">
                  <c:v>0.35</c:v>
                </c:pt>
                <c:pt idx="13" formatCode="#,##0.0000">
                  <c:v>0.32400000000000001</c:v>
                </c:pt>
                <c:pt idx="14" formatCode="#,##0.0000">
                  <c:v>0.308</c:v>
                </c:pt>
                <c:pt idx="15" formatCode="#,##0.0000">
                  <c:v>0.30199999999999999</c:v>
                </c:pt>
                <c:pt idx="16" formatCode="#,##0.0000">
                  <c:v>0.28000000000000003</c:v>
                </c:pt>
                <c:pt idx="17" formatCode="#,##0.0000">
                  <c:v>0.26</c:v>
                </c:pt>
                <c:pt idx="18" formatCode="#,##0.0000">
                  <c:v>0.25</c:v>
                </c:pt>
                <c:pt idx="19" formatCode="#,##0.0000">
                  <c:v>0.24</c:v>
                </c:pt>
              </c:numCache>
            </c:numRef>
          </c:val>
          <c:extLst>
            <c:ext xmlns:c16="http://schemas.microsoft.com/office/drawing/2014/chart" uri="{C3380CC4-5D6E-409C-BE32-E72D297353CC}">
              <c16:uniqueId val="{00000015-7D12-48ED-BBEE-7881176A95EE}"/>
            </c:ext>
          </c:extLst>
        </c:ser>
        <c:dLbls>
          <c:dLblPos val="outEnd"/>
          <c:showLegendKey val="0"/>
          <c:showVal val="1"/>
          <c:showCatName val="0"/>
          <c:showSerName val="0"/>
          <c:showPercent val="0"/>
          <c:showBubbleSize val="0"/>
        </c:dLbls>
        <c:gapWidth val="22"/>
        <c:overlap val="100"/>
        <c:axId val="1651147407"/>
        <c:axId val="1651140335"/>
      </c:barChart>
      <c:catAx>
        <c:axId val="165114740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tr-TR"/>
          </a:p>
        </c:txPr>
        <c:crossAx val="1651140335"/>
        <c:crosses val="autoZero"/>
        <c:auto val="1"/>
        <c:lblAlgn val="ctr"/>
        <c:lblOffset val="100"/>
        <c:noMultiLvlLbl val="0"/>
      </c:catAx>
      <c:valAx>
        <c:axId val="1651140335"/>
        <c:scaling>
          <c:orientation val="minMax"/>
          <c:max val="0.9"/>
        </c:scaling>
        <c:delete val="1"/>
        <c:axPos val="l"/>
        <c:numFmt formatCode="General" sourceLinked="1"/>
        <c:majorTickMark val="out"/>
        <c:minorTickMark val="none"/>
        <c:tickLblPos val="nextTo"/>
        <c:crossAx val="1651147407"/>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301992616567781E-2"/>
          <c:y val="9.0301992616567781E-2"/>
          <c:w val="0.90622576541011801"/>
          <c:h val="0.90622576541011801"/>
        </c:manualLayout>
      </c:layout>
      <c:pieChart>
        <c:varyColors val="1"/>
        <c:ser>
          <c:idx val="0"/>
          <c:order val="0"/>
          <c:tx>
            <c:strRef>
              <c:f>Sheet1!$B$1</c:f>
              <c:strCache>
                <c:ptCount val="1"/>
                <c:pt idx="0">
                  <c:v>Sales</c:v>
                </c:pt>
              </c:strCache>
            </c:strRef>
          </c:tx>
          <c:spPr>
            <a:ln>
              <a:noFill/>
            </a:ln>
          </c:spPr>
          <c:dPt>
            <c:idx val="0"/>
            <c:bubble3D val="0"/>
            <c:spPr>
              <a:solidFill>
                <a:srgbClr val="00AEEF"/>
              </a:solidFill>
              <a:ln w="19050">
                <a:noFill/>
              </a:ln>
              <a:effectLst/>
            </c:spPr>
            <c:extLst>
              <c:ext xmlns:c16="http://schemas.microsoft.com/office/drawing/2014/chart" uri="{C3380CC4-5D6E-409C-BE32-E72D297353CC}">
                <c16:uniqueId val="{00000001-4151-4826-871D-B076BC8F1505}"/>
              </c:ext>
            </c:extLst>
          </c:dPt>
          <c:dPt>
            <c:idx val="1"/>
            <c:bubble3D val="0"/>
            <c:spPr>
              <a:solidFill>
                <a:srgbClr val="DB994B"/>
              </a:solidFill>
              <a:ln w="19050">
                <a:noFill/>
              </a:ln>
              <a:effectLst/>
            </c:spPr>
            <c:extLst>
              <c:ext xmlns:c16="http://schemas.microsoft.com/office/drawing/2014/chart" uri="{C3380CC4-5D6E-409C-BE32-E72D297353CC}">
                <c16:uniqueId val="{00000003-4151-4826-871D-B076BC8F1505}"/>
              </c:ext>
            </c:extLst>
          </c:dPt>
          <c:dPt>
            <c:idx val="2"/>
            <c:bubble3D val="0"/>
            <c:spPr>
              <a:solidFill>
                <a:schemeClr val="accent3"/>
              </a:solidFill>
              <a:ln w="19050">
                <a:noFill/>
              </a:ln>
              <a:effectLst/>
            </c:spPr>
            <c:extLst>
              <c:ext xmlns:c16="http://schemas.microsoft.com/office/drawing/2014/chart" uri="{C3380CC4-5D6E-409C-BE32-E72D297353CC}">
                <c16:uniqueId val="{00000005-4151-4826-871D-B076BC8F1505}"/>
              </c:ext>
            </c:extLst>
          </c:dPt>
          <c:dLbls>
            <c:delete val="1"/>
          </c:dLbls>
          <c:cat>
            <c:strRef>
              <c:f>Sheet1!$A$2:$A$4</c:f>
              <c:strCache>
                <c:ptCount val="2"/>
                <c:pt idx="0">
                  <c:v>İleri Biyolojik</c:v>
                </c:pt>
                <c:pt idx="1">
                  <c:v>Biyolojik</c:v>
                </c:pt>
              </c:strCache>
            </c:strRef>
          </c:cat>
          <c:val>
            <c:numRef>
              <c:f>Sheet1!$B$2:$B$4</c:f>
              <c:numCache>
                <c:formatCode>General</c:formatCode>
                <c:ptCount val="3"/>
                <c:pt idx="0" formatCode="#,##0">
                  <c:v>73</c:v>
                </c:pt>
                <c:pt idx="1">
                  <c:v>27</c:v>
                </c:pt>
              </c:numCache>
            </c:numRef>
          </c:val>
          <c:extLst>
            <c:ext xmlns:c16="http://schemas.microsoft.com/office/drawing/2014/chart" uri="{C3380CC4-5D6E-409C-BE32-E72D297353CC}">
              <c16:uniqueId val="{00000006-4151-4826-871D-B076BC8F1505}"/>
            </c:ext>
          </c:extLst>
        </c:ser>
        <c:dLbls>
          <c:showLegendKey val="0"/>
          <c:showVal val="0"/>
          <c:showCatName val="0"/>
          <c:showSerName val="0"/>
          <c:showPercent val="1"/>
          <c:showBubbleSize val="0"/>
          <c:showLeaderLines val="1"/>
        </c:dLbls>
        <c:firstSliceAng val="307"/>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67014338303349E-2"/>
          <c:y val="0.16806432435535817"/>
          <c:w val="0.97465971323393297"/>
          <c:h val="0.7248370685488128"/>
        </c:manualLayout>
      </c:layout>
      <c:barChart>
        <c:barDir val="col"/>
        <c:grouping val="clustered"/>
        <c:varyColors val="0"/>
        <c:ser>
          <c:idx val="0"/>
          <c:order val="0"/>
          <c:tx>
            <c:strRef>
              <c:f>Sheet1!$E$11</c:f>
              <c:strCache>
                <c:ptCount val="1"/>
              </c:strCache>
            </c:strRef>
          </c:tx>
          <c:spPr>
            <a:noFill/>
            <a:ln w="15875">
              <a:solidFill>
                <a:schemeClr val="tx1"/>
              </a:solidFill>
            </a:ln>
            <a:effectLst/>
          </c:spPr>
          <c:invertIfNegative val="0"/>
          <c:cat>
            <c:numRef>
              <c:f>Sheet1!$D$12:$D$14</c:f>
              <c:numCache>
                <c:formatCode>General</c:formatCode>
                <c:ptCount val="3"/>
                <c:pt idx="0">
                  <c:v>2004</c:v>
                </c:pt>
                <c:pt idx="1">
                  <c:v>2009</c:v>
                </c:pt>
                <c:pt idx="2">
                  <c:v>2018</c:v>
                </c:pt>
              </c:numCache>
            </c:numRef>
          </c:cat>
          <c:val>
            <c:numRef>
              <c:f>Sheet1!$E$12:$E$14</c:f>
              <c:numCache>
                <c:formatCode>General</c:formatCode>
                <c:ptCount val="3"/>
                <c:pt idx="0">
                  <c:v>1</c:v>
                </c:pt>
                <c:pt idx="1">
                  <c:v>1</c:v>
                </c:pt>
                <c:pt idx="2">
                  <c:v>1</c:v>
                </c:pt>
              </c:numCache>
            </c:numRef>
          </c:val>
          <c:extLst>
            <c:ext xmlns:c16="http://schemas.microsoft.com/office/drawing/2014/chart" uri="{C3380CC4-5D6E-409C-BE32-E72D297353CC}">
              <c16:uniqueId val="{00000000-16BD-44D6-9DBF-56214849F05D}"/>
            </c:ext>
          </c:extLst>
        </c:ser>
        <c:ser>
          <c:idx val="1"/>
          <c:order val="1"/>
          <c:tx>
            <c:strRef>
              <c:f>Sheet1!$F$11</c:f>
              <c:strCache>
                <c:ptCount val="1"/>
                <c:pt idx="0">
                  <c:v>Oran</c:v>
                </c:pt>
              </c:strCache>
            </c:strRef>
          </c:tx>
          <c:spPr>
            <a:solidFill>
              <a:srgbClr val="003F6E"/>
            </a:solidFill>
            <a:ln>
              <a:noFill/>
            </a:ln>
            <a:effectLst/>
            <a:scene3d>
              <a:camera prst="orthographicFront"/>
              <a:lightRig rig="threePt" dir="t"/>
            </a:scene3d>
            <a:sp3d>
              <a:bevelT w="0" h="0"/>
            </a:sp3d>
          </c:spPr>
          <c:invertIfNegative val="0"/>
          <c:dPt>
            <c:idx val="1"/>
            <c:invertIfNegative val="0"/>
            <c:bubble3D val="0"/>
            <c:extLst>
              <c:ext xmlns:c16="http://schemas.microsoft.com/office/drawing/2014/chart" uri="{C3380CC4-5D6E-409C-BE32-E72D297353CC}">
                <c16:uniqueId val="{00000001-16BD-44D6-9DBF-56214849F05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3F6E"/>
                    </a:solidFill>
                    <a:latin typeface="Calibri" panose="020F0502020204030204" pitchFamily="34" charset="0"/>
                    <a:ea typeface="+mn-ea"/>
                    <a:cs typeface="Calibri" panose="020F0502020204030204" pitchFamily="34"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Sheet1!$D$12:$D$14</c:f>
              <c:numCache>
                <c:formatCode>General</c:formatCode>
                <c:ptCount val="3"/>
                <c:pt idx="0">
                  <c:v>2004</c:v>
                </c:pt>
                <c:pt idx="1">
                  <c:v>2009</c:v>
                </c:pt>
                <c:pt idx="2">
                  <c:v>2018</c:v>
                </c:pt>
              </c:numCache>
            </c:numRef>
          </c:cat>
          <c:val>
            <c:numRef>
              <c:f>Sheet1!$F$12:$F$14</c:f>
              <c:numCache>
                <c:formatCode>_-* #,##0.000\ _₺_-;\-* #,##0.000\ _₺_-;_-* "-"??\ _₺_-;_-@_-</c:formatCode>
                <c:ptCount val="3"/>
                <c:pt idx="0" formatCode="General">
                  <c:v>0.16</c:v>
                </c:pt>
                <c:pt idx="1">
                  <c:v>0.49</c:v>
                </c:pt>
                <c:pt idx="2">
                  <c:v>1</c:v>
                </c:pt>
              </c:numCache>
            </c:numRef>
          </c:val>
          <c:extLst>
            <c:ext xmlns:c16="http://schemas.microsoft.com/office/drawing/2014/chart" uri="{C3380CC4-5D6E-409C-BE32-E72D297353CC}">
              <c16:uniqueId val="{00000002-16BD-44D6-9DBF-56214849F05D}"/>
            </c:ext>
          </c:extLst>
        </c:ser>
        <c:dLbls>
          <c:showLegendKey val="0"/>
          <c:showVal val="0"/>
          <c:showCatName val="0"/>
          <c:showSerName val="0"/>
          <c:showPercent val="0"/>
          <c:showBubbleSize val="0"/>
        </c:dLbls>
        <c:gapWidth val="63"/>
        <c:overlap val="100"/>
        <c:axId val="42352000"/>
        <c:axId val="42353792"/>
      </c:barChart>
      <c:catAx>
        <c:axId val="4235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tr-TR"/>
          </a:p>
        </c:txPr>
        <c:crossAx val="42353792"/>
        <c:crosses val="autoZero"/>
        <c:auto val="1"/>
        <c:lblAlgn val="ctr"/>
        <c:lblOffset val="100"/>
        <c:noMultiLvlLbl val="0"/>
      </c:catAx>
      <c:valAx>
        <c:axId val="42353792"/>
        <c:scaling>
          <c:orientation val="minMax"/>
          <c:min val="0"/>
        </c:scaling>
        <c:delete val="1"/>
        <c:axPos val="l"/>
        <c:numFmt formatCode="General" sourceLinked="1"/>
        <c:majorTickMark val="out"/>
        <c:minorTickMark val="none"/>
        <c:tickLblPos val="nextTo"/>
        <c:crossAx val="423520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67014338303349E-2"/>
          <c:y val="0.16806432435535817"/>
          <c:w val="0.97465971323393297"/>
          <c:h val="0.7248370685488128"/>
        </c:manualLayout>
      </c:layout>
      <c:barChart>
        <c:barDir val="col"/>
        <c:grouping val="clustered"/>
        <c:varyColors val="0"/>
        <c:ser>
          <c:idx val="0"/>
          <c:order val="0"/>
          <c:tx>
            <c:strRef>
              <c:f>Sheet1!$E$11</c:f>
              <c:strCache>
                <c:ptCount val="1"/>
              </c:strCache>
            </c:strRef>
          </c:tx>
          <c:spPr>
            <a:noFill/>
            <a:ln w="15875">
              <a:solidFill>
                <a:schemeClr val="tx1"/>
              </a:solidFill>
            </a:ln>
            <a:effectLst/>
          </c:spPr>
          <c:invertIfNegative val="0"/>
          <c:cat>
            <c:numRef>
              <c:f>Sheet1!$D$12:$D$14</c:f>
              <c:numCache>
                <c:formatCode>General</c:formatCode>
                <c:ptCount val="3"/>
                <c:pt idx="0">
                  <c:v>2009</c:v>
                </c:pt>
                <c:pt idx="1">
                  <c:v>2010</c:v>
                </c:pt>
                <c:pt idx="2">
                  <c:v>2023</c:v>
                </c:pt>
              </c:numCache>
            </c:numRef>
          </c:cat>
          <c:val>
            <c:numRef>
              <c:f>Sheet1!$E$12:$E$14</c:f>
              <c:numCache>
                <c:formatCode>General</c:formatCode>
                <c:ptCount val="3"/>
                <c:pt idx="0">
                  <c:v>1</c:v>
                </c:pt>
                <c:pt idx="1">
                  <c:v>1</c:v>
                </c:pt>
                <c:pt idx="2">
                  <c:v>1</c:v>
                </c:pt>
              </c:numCache>
            </c:numRef>
          </c:val>
          <c:extLst>
            <c:ext xmlns:c16="http://schemas.microsoft.com/office/drawing/2014/chart" uri="{C3380CC4-5D6E-409C-BE32-E72D297353CC}">
              <c16:uniqueId val="{00000000-4B2E-46A8-8041-ECBCD3614A70}"/>
            </c:ext>
          </c:extLst>
        </c:ser>
        <c:ser>
          <c:idx val="1"/>
          <c:order val="1"/>
          <c:tx>
            <c:strRef>
              <c:f>Sheet1!$F$11</c:f>
              <c:strCache>
                <c:ptCount val="1"/>
                <c:pt idx="0">
                  <c:v>Oran</c:v>
                </c:pt>
              </c:strCache>
            </c:strRef>
          </c:tx>
          <c:spPr>
            <a:solidFill>
              <a:srgbClr val="CE8E43"/>
            </a:solidFill>
            <a:ln>
              <a:noFill/>
            </a:ln>
            <a:effectLst/>
            <a:scene3d>
              <a:camera prst="orthographicFront"/>
              <a:lightRig rig="threePt" dir="t"/>
            </a:scene3d>
            <a:sp3d>
              <a:bevelT w="0" h="0"/>
            </a:sp3d>
          </c:spPr>
          <c:invertIfNegative val="0"/>
          <c:dPt>
            <c:idx val="0"/>
            <c:invertIfNegative val="0"/>
            <c:bubble3D val="0"/>
            <c:extLst>
              <c:ext xmlns:c16="http://schemas.microsoft.com/office/drawing/2014/chart" uri="{C3380CC4-5D6E-409C-BE32-E72D297353CC}">
                <c16:uniqueId val="{00000001-4B2E-46A8-8041-ECBCD3614A7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3F6E"/>
                    </a:solidFill>
                    <a:latin typeface="Calibri" panose="020F0502020204030204" pitchFamily="34" charset="0"/>
                    <a:ea typeface="+mn-ea"/>
                    <a:cs typeface="Calibri" panose="020F0502020204030204" pitchFamily="34"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Sheet1!$D$12:$D$14</c:f>
              <c:numCache>
                <c:formatCode>General</c:formatCode>
                <c:ptCount val="3"/>
                <c:pt idx="0">
                  <c:v>2009</c:v>
                </c:pt>
                <c:pt idx="1">
                  <c:v>2010</c:v>
                </c:pt>
                <c:pt idx="2">
                  <c:v>2023</c:v>
                </c:pt>
              </c:numCache>
            </c:numRef>
          </c:cat>
          <c:val>
            <c:numRef>
              <c:f>Sheet1!$F$12:$F$14</c:f>
              <c:numCache>
                <c:formatCode>_-* #,##0.000\ _₺_-;\-* #,##0.000\ _₺_-;_-* "-"??\ _₺_-;_-@_-</c:formatCode>
                <c:ptCount val="3"/>
                <c:pt idx="0">
                  <c:v>0</c:v>
                </c:pt>
                <c:pt idx="1">
                  <c:v>0.23</c:v>
                </c:pt>
                <c:pt idx="2">
                  <c:v>0.73</c:v>
                </c:pt>
              </c:numCache>
            </c:numRef>
          </c:val>
          <c:extLst>
            <c:ext xmlns:c16="http://schemas.microsoft.com/office/drawing/2014/chart" uri="{C3380CC4-5D6E-409C-BE32-E72D297353CC}">
              <c16:uniqueId val="{00000002-4B2E-46A8-8041-ECBCD3614A70}"/>
            </c:ext>
          </c:extLst>
        </c:ser>
        <c:dLbls>
          <c:showLegendKey val="0"/>
          <c:showVal val="0"/>
          <c:showCatName val="0"/>
          <c:showSerName val="0"/>
          <c:showPercent val="0"/>
          <c:showBubbleSize val="0"/>
        </c:dLbls>
        <c:gapWidth val="63"/>
        <c:overlap val="100"/>
        <c:axId val="42384384"/>
        <c:axId val="42394368"/>
      </c:barChart>
      <c:catAx>
        <c:axId val="4238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tr-TR"/>
          </a:p>
        </c:txPr>
        <c:crossAx val="42394368"/>
        <c:crosses val="autoZero"/>
        <c:auto val="1"/>
        <c:lblAlgn val="ctr"/>
        <c:lblOffset val="100"/>
        <c:noMultiLvlLbl val="0"/>
      </c:catAx>
      <c:valAx>
        <c:axId val="42394368"/>
        <c:scaling>
          <c:orientation val="minMax"/>
          <c:max val="1"/>
          <c:min val="0"/>
        </c:scaling>
        <c:delete val="1"/>
        <c:axPos val="l"/>
        <c:numFmt formatCode="General" sourceLinked="1"/>
        <c:majorTickMark val="out"/>
        <c:minorTickMark val="none"/>
        <c:tickLblPos val="nextTo"/>
        <c:crossAx val="423843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681992841670344E-2"/>
          <c:y val="0"/>
          <c:w val="0.96031805772657408"/>
          <c:h val="0.90274822666789867"/>
        </c:manualLayout>
      </c:layout>
      <c:barChart>
        <c:barDir val="col"/>
        <c:grouping val="clustered"/>
        <c:varyColors val="0"/>
        <c:ser>
          <c:idx val="0"/>
          <c:order val="0"/>
          <c:tx>
            <c:strRef>
              <c:f>Sheet1!$B$1</c:f>
              <c:strCache>
                <c:ptCount val="1"/>
                <c:pt idx="0">
                  <c:v>Series 1</c:v>
                </c:pt>
              </c:strCache>
            </c:strRef>
          </c:tx>
          <c:spPr>
            <a:solidFill>
              <a:srgbClr val="DB994B"/>
            </a:solidFill>
            <a:ln>
              <a:solidFill>
                <a:schemeClr val="tx1">
                  <a:lumMod val="50000"/>
                  <a:lumOff val="5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lumMod val="50000"/>
                      </a:schemeClr>
                    </a:solidFill>
                    <a:latin typeface="Calibri" panose="020F0502020204030204" pitchFamily="34" charset="0"/>
                    <a:ea typeface="+mn-ea"/>
                    <a:cs typeface="Calibri" panose="020F0502020204030204" pitchFamily="34"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Sheet1!$A$3:$A$6</c:f>
              <c:numCache>
                <c:formatCode>General</c:formatCode>
                <c:ptCount val="4"/>
                <c:pt idx="0">
                  <c:v>2020</c:v>
                </c:pt>
                <c:pt idx="1">
                  <c:v>2021</c:v>
                </c:pt>
                <c:pt idx="2">
                  <c:v>2022</c:v>
                </c:pt>
                <c:pt idx="3">
                  <c:v>2023</c:v>
                </c:pt>
              </c:numCache>
            </c:numRef>
          </c:cat>
          <c:val>
            <c:numRef>
              <c:f>Sheet1!$B$3:$B$6</c:f>
              <c:numCache>
                <c:formatCode>#,##0</c:formatCode>
                <c:ptCount val="4"/>
                <c:pt idx="0">
                  <c:v>11576385</c:v>
                </c:pt>
                <c:pt idx="1">
                  <c:v>12153295</c:v>
                </c:pt>
                <c:pt idx="2">
                  <c:v>12220642</c:v>
                </c:pt>
                <c:pt idx="3">
                  <c:v>11896744</c:v>
                </c:pt>
              </c:numCache>
            </c:numRef>
          </c:val>
          <c:extLst>
            <c:ext xmlns:c16="http://schemas.microsoft.com/office/drawing/2014/chart" uri="{C3380CC4-5D6E-409C-BE32-E72D297353CC}">
              <c16:uniqueId val="{00000002-4AD7-46E9-A122-666F7EAA7D02}"/>
            </c:ext>
          </c:extLst>
        </c:ser>
        <c:dLbls>
          <c:showLegendKey val="0"/>
          <c:showVal val="0"/>
          <c:showCatName val="0"/>
          <c:showSerName val="0"/>
          <c:showPercent val="0"/>
          <c:showBubbleSize val="0"/>
        </c:dLbls>
        <c:gapWidth val="90"/>
        <c:overlap val="44"/>
        <c:axId val="275591736"/>
        <c:axId val="275592120"/>
      </c:barChart>
      <c:catAx>
        <c:axId val="275591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accent1">
                    <a:lumMod val="50000"/>
                  </a:schemeClr>
                </a:solidFill>
                <a:latin typeface="Calibri" panose="020F0502020204030204" pitchFamily="34" charset="0"/>
                <a:ea typeface="+mn-ea"/>
                <a:cs typeface="Calibri" panose="020F0502020204030204" pitchFamily="34" charset="0"/>
              </a:defRPr>
            </a:pPr>
            <a:endParaRPr lang="tr-TR"/>
          </a:p>
        </c:txPr>
        <c:crossAx val="275592120"/>
        <c:crosses val="autoZero"/>
        <c:auto val="1"/>
        <c:lblAlgn val="ctr"/>
        <c:lblOffset val="100"/>
        <c:noMultiLvlLbl val="0"/>
      </c:catAx>
      <c:valAx>
        <c:axId val="275592120"/>
        <c:scaling>
          <c:orientation val="minMax"/>
          <c:min val="0"/>
        </c:scaling>
        <c:delete val="1"/>
        <c:axPos val="l"/>
        <c:numFmt formatCode="#,##0" sourceLinked="1"/>
        <c:majorTickMark val="out"/>
        <c:minorTickMark val="none"/>
        <c:tickLblPos val="nextTo"/>
        <c:crossAx val="2755917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681992841670344E-2"/>
          <c:y val="0"/>
          <c:w val="0.96031805772657408"/>
          <c:h val="0.90274822666789867"/>
        </c:manualLayout>
      </c:layout>
      <c:barChart>
        <c:barDir val="col"/>
        <c:grouping val="clustered"/>
        <c:varyColors val="0"/>
        <c:ser>
          <c:idx val="0"/>
          <c:order val="0"/>
          <c:tx>
            <c:strRef>
              <c:f>Sheet1!$B$1</c:f>
              <c:strCache>
                <c:ptCount val="1"/>
                <c:pt idx="0">
                  <c:v>Series 1</c:v>
                </c:pt>
              </c:strCache>
            </c:strRef>
          </c:tx>
          <c:spPr>
            <a:solidFill>
              <a:srgbClr val="003F6E"/>
            </a:solidFill>
            <a:ln>
              <a:solidFill>
                <a:schemeClr val="tx1">
                  <a:lumMod val="50000"/>
                  <a:lumOff val="5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lumMod val="50000"/>
                      </a:schemeClr>
                    </a:solidFill>
                    <a:latin typeface="Calibri" panose="020F0502020204030204" pitchFamily="34" charset="0"/>
                    <a:ea typeface="+mn-ea"/>
                    <a:cs typeface="Calibri" panose="020F0502020204030204" pitchFamily="34"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Sheet1!$A$3:$A$6</c:f>
              <c:numCache>
                <c:formatCode>General</c:formatCode>
                <c:ptCount val="4"/>
                <c:pt idx="0">
                  <c:v>2020</c:v>
                </c:pt>
                <c:pt idx="1">
                  <c:v>2021</c:v>
                </c:pt>
                <c:pt idx="2">
                  <c:v>2022</c:v>
                </c:pt>
                <c:pt idx="3">
                  <c:v>2023</c:v>
                </c:pt>
              </c:numCache>
            </c:numRef>
          </c:cat>
          <c:val>
            <c:numRef>
              <c:f>Sheet1!$B$3:$B$6</c:f>
              <c:numCache>
                <c:formatCode>#,##0</c:formatCode>
                <c:ptCount val="4"/>
                <c:pt idx="0">
                  <c:v>6009974</c:v>
                </c:pt>
                <c:pt idx="1">
                  <c:v>12226584</c:v>
                </c:pt>
                <c:pt idx="2">
                  <c:v>14326725</c:v>
                </c:pt>
                <c:pt idx="3">
                  <c:v>15058629</c:v>
                </c:pt>
              </c:numCache>
            </c:numRef>
          </c:val>
          <c:extLst>
            <c:ext xmlns:c16="http://schemas.microsoft.com/office/drawing/2014/chart" uri="{C3380CC4-5D6E-409C-BE32-E72D297353CC}">
              <c16:uniqueId val="{00000002-D35B-4EA3-9747-D8A4A5D05E02}"/>
            </c:ext>
          </c:extLst>
        </c:ser>
        <c:dLbls>
          <c:showLegendKey val="0"/>
          <c:showVal val="0"/>
          <c:showCatName val="0"/>
          <c:showSerName val="0"/>
          <c:showPercent val="0"/>
          <c:showBubbleSize val="0"/>
        </c:dLbls>
        <c:gapWidth val="90"/>
        <c:overlap val="44"/>
        <c:axId val="275591736"/>
        <c:axId val="275592120"/>
      </c:barChart>
      <c:catAx>
        <c:axId val="275591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accent1">
                    <a:lumMod val="50000"/>
                  </a:schemeClr>
                </a:solidFill>
                <a:latin typeface="Calibri" panose="020F0502020204030204" pitchFamily="34" charset="0"/>
                <a:ea typeface="+mn-ea"/>
                <a:cs typeface="Calibri" panose="020F0502020204030204" pitchFamily="34" charset="0"/>
              </a:defRPr>
            </a:pPr>
            <a:endParaRPr lang="tr-TR"/>
          </a:p>
        </c:txPr>
        <c:crossAx val="275592120"/>
        <c:crosses val="autoZero"/>
        <c:auto val="1"/>
        <c:lblAlgn val="ctr"/>
        <c:lblOffset val="100"/>
        <c:noMultiLvlLbl val="0"/>
      </c:catAx>
      <c:valAx>
        <c:axId val="275592120"/>
        <c:scaling>
          <c:orientation val="minMax"/>
          <c:min val="0"/>
        </c:scaling>
        <c:delete val="1"/>
        <c:axPos val="l"/>
        <c:numFmt formatCode="#,##0" sourceLinked="1"/>
        <c:majorTickMark val="out"/>
        <c:minorTickMark val="none"/>
        <c:tickLblPos val="nextTo"/>
        <c:crossAx val="2755917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681992841670344E-2"/>
          <c:y val="0"/>
          <c:w val="0.96031805772657408"/>
          <c:h val="0.90274822666789867"/>
        </c:manualLayout>
      </c:layout>
      <c:barChart>
        <c:barDir val="col"/>
        <c:grouping val="clustered"/>
        <c:varyColors val="0"/>
        <c:ser>
          <c:idx val="0"/>
          <c:order val="0"/>
          <c:tx>
            <c:strRef>
              <c:f>Sheet1!$B$1</c:f>
              <c:strCache>
                <c:ptCount val="1"/>
                <c:pt idx="0">
                  <c:v>Series 1</c:v>
                </c:pt>
              </c:strCache>
            </c:strRef>
          </c:tx>
          <c:spPr>
            <a:solidFill>
              <a:srgbClr val="00AEEF"/>
            </a:solidFill>
            <a:ln>
              <a:solidFill>
                <a:schemeClr val="tx1">
                  <a:lumMod val="50000"/>
                  <a:lumOff val="5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lumMod val="50000"/>
                      </a:schemeClr>
                    </a:solidFill>
                    <a:latin typeface="Calibri" panose="020F0502020204030204" pitchFamily="34" charset="0"/>
                    <a:ea typeface="+mn-ea"/>
                    <a:cs typeface="Calibri" panose="020F0502020204030204" pitchFamily="34"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Sheet1!$A$3:$A$6</c:f>
              <c:numCache>
                <c:formatCode>General</c:formatCode>
                <c:ptCount val="4"/>
                <c:pt idx="0">
                  <c:v>2020</c:v>
                </c:pt>
                <c:pt idx="1">
                  <c:v>2021</c:v>
                </c:pt>
                <c:pt idx="2">
                  <c:v>2022</c:v>
                </c:pt>
                <c:pt idx="3">
                  <c:v>2023</c:v>
                </c:pt>
              </c:numCache>
            </c:numRef>
          </c:cat>
          <c:val>
            <c:numRef>
              <c:f>Sheet1!$B$3:$B$6</c:f>
              <c:numCache>
                <c:formatCode>#,##0</c:formatCode>
                <c:ptCount val="4"/>
                <c:pt idx="0">
                  <c:v>12978703</c:v>
                </c:pt>
                <c:pt idx="1">
                  <c:v>14623774</c:v>
                </c:pt>
                <c:pt idx="2">
                  <c:v>15585817</c:v>
                </c:pt>
                <c:pt idx="3">
                  <c:v>15926772</c:v>
                </c:pt>
              </c:numCache>
            </c:numRef>
          </c:val>
          <c:extLst>
            <c:ext xmlns:c16="http://schemas.microsoft.com/office/drawing/2014/chart" uri="{C3380CC4-5D6E-409C-BE32-E72D297353CC}">
              <c16:uniqueId val="{00000002-749C-4062-8561-3E7F8C6D5BDE}"/>
            </c:ext>
          </c:extLst>
        </c:ser>
        <c:dLbls>
          <c:showLegendKey val="0"/>
          <c:showVal val="0"/>
          <c:showCatName val="0"/>
          <c:showSerName val="0"/>
          <c:showPercent val="0"/>
          <c:showBubbleSize val="0"/>
        </c:dLbls>
        <c:gapWidth val="99"/>
        <c:overlap val="44"/>
        <c:axId val="275591736"/>
        <c:axId val="275592120"/>
      </c:barChart>
      <c:catAx>
        <c:axId val="275591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accent1">
                    <a:lumMod val="50000"/>
                  </a:schemeClr>
                </a:solidFill>
                <a:latin typeface="Calibri" panose="020F0502020204030204" pitchFamily="34" charset="0"/>
                <a:ea typeface="+mn-ea"/>
                <a:cs typeface="Calibri" panose="020F0502020204030204" pitchFamily="34" charset="0"/>
              </a:defRPr>
            </a:pPr>
            <a:endParaRPr lang="tr-TR"/>
          </a:p>
        </c:txPr>
        <c:crossAx val="275592120"/>
        <c:crosses val="autoZero"/>
        <c:auto val="1"/>
        <c:lblAlgn val="ctr"/>
        <c:lblOffset val="100"/>
        <c:noMultiLvlLbl val="0"/>
      </c:catAx>
      <c:valAx>
        <c:axId val="275592120"/>
        <c:scaling>
          <c:orientation val="minMax"/>
          <c:min val="0"/>
        </c:scaling>
        <c:delete val="1"/>
        <c:axPos val="l"/>
        <c:numFmt formatCode="#,##0" sourceLinked="1"/>
        <c:majorTickMark val="out"/>
        <c:minorTickMark val="none"/>
        <c:tickLblPos val="nextTo"/>
        <c:crossAx val="2755917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Data</c:v>
                </c:pt>
              </c:strCache>
            </c:strRef>
          </c:tx>
          <c:spPr>
            <a:effectLst/>
          </c:spPr>
          <c:dPt>
            <c:idx val="0"/>
            <c:bubble3D val="0"/>
            <c:spPr>
              <a:solidFill>
                <a:srgbClr val="003F6E"/>
              </a:solidFill>
              <a:ln>
                <a:noFill/>
              </a:ln>
              <a:effectLst/>
            </c:spPr>
            <c:extLst>
              <c:ext xmlns:c16="http://schemas.microsoft.com/office/drawing/2014/chart" uri="{C3380CC4-5D6E-409C-BE32-E72D297353CC}">
                <c16:uniqueId val="{00000001-ED30-4D6D-818B-EA44154E0F6C}"/>
              </c:ext>
            </c:extLst>
          </c:dPt>
          <c:dPt>
            <c:idx val="1"/>
            <c:bubble3D val="0"/>
            <c:spPr>
              <a:solidFill>
                <a:srgbClr val="00AEEF"/>
              </a:solidFill>
              <a:ln>
                <a:noFill/>
              </a:ln>
              <a:effectLst/>
            </c:spPr>
            <c:extLst>
              <c:ext xmlns:c16="http://schemas.microsoft.com/office/drawing/2014/chart" uri="{C3380CC4-5D6E-409C-BE32-E72D297353CC}">
                <c16:uniqueId val="{00000003-ED30-4D6D-818B-EA44154E0F6C}"/>
              </c:ext>
            </c:extLst>
          </c:dPt>
          <c:dPt>
            <c:idx val="2"/>
            <c:bubble3D val="0"/>
            <c:spPr>
              <a:solidFill>
                <a:srgbClr val="DB994B"/>
              </a:solidFill>
              <a:ln>
                <a:noFill/>
              </a:ln>
              <a:effectLst/>
            </c:spPr>
            <c:extLst>
              <c:ext xmlns:c16="http://schemas.microsoft.com/office/drawing/2014/chart" uri="{C3380CC4-5D6E-409C-BE32-E72D297353CC}">
                <c16:uniqueId val="{00000005-ED30-4D6D-818B-EA44154E0F6C}"/>
              </c:ext>
            </c:extLst>
          </c:dPt>
          <c:dLbls>
            <c:dLbl>
              <c:idx val="0"/>
              <c:layout>
                <c:manualLayout>
                  <c:x val="-5.662146411217173E-3"/>
                  <c:y val="0.13306042088912617"/>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D30-4D6D-818B-EA44154E0F6C}"/>
                </c:ext>
              </c:extLst>
            </c:dLbl>
            <c:dLbl>
              <c:idx val="1"/>
              <c:layout>
                <c:manualLayout>
                  <c:x val="5.662146411217173E-3"/>
                  <c:y val="0"/>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ED30-4D6D-818B-EA44154E0F6C}"/>
                </c:ext>
              </c:extLst>
            </c:dLbl>
            <c:dLbl>
              <c:idx val="2"/>
              <c:layout>
                <c:manualLayout>
                  <c:x val="1.5099057096579127E-2"/>
                  <c:y val="-1.4155363924375136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ED30-4D6D-818B-EA44154E0F6C}"/>
                </c:ext>
              </c:extLst>
            </c:dLbl>
            <c:numFmt formatCode="0%" sourceLinked="0"/>
            <c:spPr>
              <a:noFill/>
              <a:ln>
                <a:noFill/>
              </a:ln>
              <a:effectLst/>
            </c:spPr>
            <c:txPr>
              <a:bodyPr rot="0" spcFirstLastPara="1" vertOverflow="ellipsis" vert="horz" wrap="square" lIns="38100" tIns="19050" rIns="38100" bIns="19050" anchor="t" anchorCtr="0">
                <a:spAutoFit/>
              </a:bodyPr>
              <a:lstStyle/>
              <a:p>
                <a:pPr>
                  <a:defRPr sz="1200" b="1" i="0" u="none" strike="noStrike" kern="1200" baseline="0">
                    <a:solidFill>
                      <a:schemeClr val="tx1">
                        <a:lumMod val="85000"/>
                        <a:lumOff val="15000"/>
                      </a:schemeClr>
                    </a:solidFill>
                    <a:latin typeface="+mn-lt"/>
                    <a:ea typeface="+mn-ea"/>
                    <a:cs typeface="+mn-cs"/>
                  </a:defRPr>
                </a:pPr>
                <a:endParaRPr lang="tr-TR"/>
              </a:p>
            </c:txPr>
            <c:dLblPos val="out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ŞEBEKE</c:v>
                </c:pt>
                <c:pt idx="1">
                  <c:v>GKS</c:v>
                </c:pt>
                <c:pt idx="2">
                  <c:v>KSUB</c:v>
                </c:pt>
              </c:strCache>
            </c:strRef>
          </c:cat>
          <c:val>
            <c:numRef>
              <c:f>Sheet1!$B$2:$B$4</c:f>
              <c:numCache>
                <c:formatCode>0.0%</c:formatCode>
                <c:ptCount val="3"/>
                <c:pt idx="0">
                  <c:v>0.37</c:v>
                </c:pt>
                <c:pt idx="1">
                  <c:v>0.35</c:v>
                </c:pt>
                <c:pt idx="2">
                  <c:v>0.28000000000000003</c:v>
                </c:pt>
              </c:numCache>
            </c:numRef>
          </c:val>
          <c:extLst>
            <c:ext xmlns:c16="http://schemas.microsoft.com/office/drawing/2014/chart" uri="{C3380CC4-5D6E-409C-BE32-E72D297353CC}">
              <c16:uniqueId val="{00000006-ED30-4D6D-818B-EA44154E0F6C}"/>
            </c:ext>
          </c:extLst>
        </c:ser>
        <c:dLbls>
          <c:showLegendKey val="0"/>
          <c:showVal val="0"/>
          <c:showCatName val="0"/>
          <c:showSerName val="0"/>
          <c:showPercent val="0"/>
          <c:showBubbleSize val="0"/>
          <c:showLeaderLines val="1"/>
        </c:dLbls>
        <c:firstSliceAng val="36"/>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27E23B6-61DA-492D-BD94-F1F159824C7C}" type="datetimeFigureOut">
              <a:rPr lang="tr-TR" smtClean="0"/>
              <a:t>21.10.2024</a:t>
            </a:fld>
            <a:endParaRPr lang="tr-TR"/>
          </a:p>
        </p:txBody>
      </p:sp>
      <p:sp>
        <p:nvSpPr>
          <p:cNvPr id="4" name="Slayt Görüntüsü Yer Tutucusu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92EC1E1-F70C-40D4-B068-565379373F65}" type="slidenum">
              <a:rPr lang="tr-TR" smtClean="0"/>
              <a:t>‹#›</a:t>
            </a:fld>
            <a:endParaRPr lang="tr-TR"/>
          </a:p>
        </p:txBody>
      </p:sp>
    </p:spTree>
    <p:extLst>
      <p:ext uri="{BB962C8B-B14F-4D97-AF65-F5344CB8AC3E}">
        <p14:creationId xmlns:p14="http://schemas.microsoft.com/office/powerpoint/2010/main" val="275681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defTabSz="931774">
              <a:defRPr/>
            </a:pPr>
            <a:fld id="{6F38EDCA-3F3E-430D-BB4D-67DD2629B5E6}" type="slidenum">
              <a:rPr lang="tr-TR">
                <a:solidFill>
                  <a:prstClr val="black"/>
                </a:solidFill>
                <a:latin typeface="Calibri" panose="020F0502020204030204"/>
              </a:rPr>
              <a:pPr defTabSz="931774">
                <a:defRPr/>
              </a:pPr>
              <a:t>8</a:t>
            </a:fld>
            <a:endParaRPr lang="tr-TR">
              <a:solidFill>
                <a:prstClr val="black"/>
              </a:solidFill>
              <a:latin typeface="Calibri" panose="020F0502020204030204"/>
            </a:endParaRPr>
          </a:p>
        </p:txBody>
      </p:sp>
    </p:spTree>
    <p:extLst>
      <p:ext uri="{BB962C8B-B14F-4D97-AF65-F5344CB8AC3E}">
        <p14:creationId xmlns:p14="http://schemas.microsoft.com/office/powerpoint/2010/main" val="176341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D0EA480-1C48-4603-94E7-A9251BA5D031}" type="slidenum">
              <a:rPr lang="tr-TR" smtClean="0"/>
              <a:t>15</a:t>
            </a:fld>
            <a:endParaRPr lang="tr-TR"/>
          </a:p>
        </p:txBody>
      </p:sp>
    </p:spTree>
    <p:extLst>
      <p:ext uri="{BB962C8B-B14F-4D97-AF65-F5344CB8AC3E}">
        <p14:creationId xmlns:p14="http://schemas.microsoft.com/office/powerpoint/2010/main" val="44423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D0EA480-1C48-4603-94E7-A9251BA5D031}" type="slidenum">
              <a:rPr lang="tr-TR" smtClean="0"/>
              <a:t>17</a:t>
            </a:fld>
            <a:endParaRPr lang="tr-TR"/>
          </a:p>
        </p:txBody>
      </p:sp>
    </p:spTree>
    <p:extLst>
      <p:ext uri="{BB962C8B-B14F-4D97-AF65-F5344CB8AC3E}">
        <p14:creationId xmlns:p14="http://schemas.microsoft.com/office/powerpoint/2010/main" val="1983668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D0EA480-1C48-4603-94E7-A9251BA5D031}" type="slidenum">
              <a:rPr lang="tr-TR" smtClean="0"/>
              <a:t>19</a:t>
            </a:fld>
            <a:endParaRPr lang="tr-TR"/>
          </a:p>
        </p:txBody>
      </p:sp>
    </p:spTree>
    <p:extLst>
      <p:ext uri="{BB962C8B-B14F-4D97-AF65-F5344CB8AC3E}">
        <p14:creationId xmlns:p14="http://schemas.microsoft.com/office/powerpoint/2010/main" val="348516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D0EA480-1C48-4603-94E7-A9251BA5D031}" type="slidenum">
              <a:rPr lang="tr-TR" smtClean="0"/>
              <a:t>20</a:t>
            </a:fld>
            <a:endParaRPr lang="tr-TR"/>
          </a:p>
        </p:txBody>
      </p:sp>
    </p:spTree>
    <p:extLst>
      <p:ext uri="{BB962C8B-B14F-4D97-AF65-F5344CB8AC3E}">
        <p14:creationId xmlns:p14="http://schemas.microsoft.com/office/powerpoint/2010/main" val="2092789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D0EA480-1C48-4603-94E7-A9251BA5D031}" type="slidenum">
              <a:rPr lang="tr-TR" smtClean="0"/>
              <a:t>21</a:t>
            </a:fld>
            <a:endParaRPr lang="tr-TR"/>
          </a:p>
        </p:txBody>
      </p:sp>
    </p:spTree>
    <p:extLst>
      <p:ext uri="{BB962C8B-B14F-4D97-AF65-F5344CB8AC3E}">
        <p14:creationId xmlns:p14="http://schemas.microsoft.com/office/powerpoint/2010/main" val="4124447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D0EA480-1C48-4603-94E7-A9251BA5D031}" type="slidenum">
              <a:rPr lang="tr-TR" smtClean="0"/>
              <a:t>23</a:t>
            </a:fld>
            <a:endParaRPr lang="tr-TR"/>
          </a:p>
        </p:txBody>
      </p:sp>
    </p:spTree>
    <p:extLst>
      <p:ext uri="{BB962C8B-B14F-4D97-AF65-F5344CB8AC3E}">
        <p14:creationId xmlns:p14="http://schemas.microsoft.com/office/powerpoint/2010/main" val="2385154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D0EA480-1C48-4603-94E7-A9251BA5D031}" type="slidenum">
              <a:rPr lang="tr-TR" smtClean="0"/>
              <a:t>24</a:t>
            </a:fld>
            <a:endParaRPr lang="tr-TR"/>
          </a:p>
        </p:txBody>
      </p:sp>
    </p:spTree>
    <p:extLst>
      <p:ext uri="{BB962C8B-B14F-4D97-AF65-F5344CB8AC3E}">
        <p14:creationId xmlns:p14="http://schemas.microsoft.com/office/powerpoint/2010/main" val="2588034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D0EA480-1C48-4603-94E7-A9251BA5D031}" type="slidenum">
              <a:rPr lang="tr-TR" smtClean="0"/>
              <a:t>28</a:t>
            </a:fld>
            <a:endParaRPr lang="tr-TR"/>
          </a:p>
        </p:txBody>
      </p:sp>
    </p:spTree>
    <p:extLst>
      <p:ext uri="{BB962C8B-B14F-4D97-AF65-F5344CB8AC3E}">
        <p14:creationId xmlns:p14="http://schemas.microsoft.com/office/powerpoint/2010/main" val="2067604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2492EE-0472-45F4-8C57-56E7935D3BE3}"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9396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2492EE-0472-45F4-8C57-56E7935D3BE3}" type="slidenum">
              <a:rPr lang="tr-TR" smtClean="0"/>
              <a:t>‹#›</a:t>
            </a:fld>
            <a:endParaRPr lang="tr-TR"/>
          </a:p>
        </p:txBody>
      </p:sp>
    </p:spTree>
    <p:extLst>
      <p:ext uri="{BB962C8B-B14F-4D97-AF65-F5344CB8AC3E}">
        <p14:creationId xmlns:p14="http://schemas.microsoft.com/office/powerpoint/2010/main" val="147793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2492EE-0472-45F4-8C57-56E7935D3BE3}" type="slidenum">
              <a:rPr lang="tr-TR" smtClean="0"/>
              <a:t>‹#›</a:t>
            </a:fld>
            <a:endParaRPr lang="tr-T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640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7" name="Dikdörtgen 6"/>
          <p:cNvSpPr/>
          <p:nvPr userDrawn="1"/>
        </p:nvSpPr>
        <p:spPr>
          <a:xfrm>
            <a:off x="0" y="6356350"/>
            <a:ext cx="9916997" cy="426946"/>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0998" y="6335568"/>
            <a:ext cx="1913858" cy="489292"/>
          </a:xfrm>
          <a:prstGeom prst="rect">
            <a:avLst/>
          </a:prstGeom>
        </p:spPr>
      </p:pic>
      <p:sp>
        <p:nvSpPr>
          <p:cNvPr id="9" name="Dikdörtgen 8"/>
          <p:cNvSpPr/>
          <p:nvPr userDrawn="1"/>
        </p:nvSpPr>
        <p:spPr>
          <a:xfrm>
            <a:off x="11845638" y="6357600"/>
            <a:ext cx="442462" cy="426946"/>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p>
        </p:txBody>
      </p:sp>
    </p:spTree>
    <p:extLst>
      <p:ext uri="{BB962C8B-B14F-4D97-AF65-F5344CB8AC3E}">
        <p14:creationId xmlns:p14="http://schemas.microsoft.com/office/powerpoint/2010/main" val="3771787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sp>
        <p:nvSpPr>
          <p:cNvPr id="7" name="Dikdörtgen 6"/>
          <p:cNvSpPr/>
          <p:nvPr userDrawn="1"/>
        </p:nvSpPr>
        <p:spPr>
          <a:xfrm>
            <a:off x="0" y="6356350"/>
            <a:ext cx="9916997" cy="426946"/>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0998" y="6335568"/>
            <a:ext cx="1913858" cy="489292"/>
          </a:xfrm>
          <a:prstGeom prst="rect">
            <a:avLst/>
          </a:prstGeom>
        </p:spPr>
      </p:pic>
      <p:sp>
        <p:nvSpPr>
          <p:cNvPr id="9" name="Dikdörtgen 8"/>
          <p:cNvSpPr/>
          <p:nvPr userDrawn="1"/>
        </p:nvSpPr>
        <p:spPr>
          <a:xfrm>
            <a:off x="11845638" y="6357600"/>
            <a:ext cx="442462" cy="426946"/>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p>
        </p:txBody>
      </p:sp>
    </p:spTree>
    <p:extLst>
      <p:ext uri="{BB962C8B-B14F-4D97-AF65-F5344CB8AC3E}">
        <p14:creationId xmlns:p14="http://schemas.microsoft.com/office/powerpoint/2010/main" val="18246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Düz Bağlayıcı 6"/>
          <p:cNvCxnSpPr/>
          <p:nvPr userDrawn="1"/>
        </p:nvCxnSpPr>
        <p:spPr>
          <a:xfrm>
            <a:off x="-12000" y="6413201"/>
            <a:ext cx="12204000" cy="18853"/>
          </a:xfrm>
          <a:prstGeom prst="line">
            <a:avLst/>
          </a:prstGeom>
          <a:ln w="212725" cmpd="sng">
            <a:solidFill>
              <a:srgbClr val="003F6E"/>
            </a:solidFill>
            <a:prstDash val="solid"/>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userDrawn="1"/>
        </p:nvCxnSpPr>
        <p:spPr>
          <a:xfrm>
            <a:off x="0" y="6646514"/>
            <a:ext cx="12204000" cy="18853"/>
          </a:xfrm>
          <a:prstGeom prst="line">
            <a:avLst/>
          </a:prstGeom>
          <a:ln w="212725" cmpd="sng">
            <a:solidFill>
              <a:srgbClr val="003F6E"/>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8667" y="82708"/>
            <a:ext cx="9720072" cy="1045876"/>
          </a:xfrm>
        </p:spPr>
        <p:txBody>
          <a:bodyPr/>
          <a:lstStyle>
            <a:lvl1pPr>
              <a:defRPr b="1">
                <a:solidFill>
                  <a:srgbClr val="003F6E"/>
                </a:solidFill>
                <a:latin typeface="Calibri" panose="020F0502020204030204" pitchFamily="34" charset="0"/>
                <a:cs typeface="Calibri" panose="020F0502020204030204" pitchFamily="34" charset="0"/>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488667" y="1149178"/>
            <a:ext cx="9720073" cy="5045675"/>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cxnSp>
        <p:nvCxnSpPr>
          <p:cNvPr id="10" name="Düz Bağlayıcı 9"/>
          <p:cNvCxnSpPr/>
          <p:nvPr userDrawn="1"/>
        </p:nvCxnSpPr>
        <p:spPr>
          <a:xfrm>
            <a:off x="-9525" y="6607864"/>
            <a:ext cx="12204000" cy="0"/>
          </a:xfrm>
          <a:prstGeom prst="line">
            <a:avLst/>
          </a:prstGeom>
          <a:ln w="212725" cmpd="sng">
            <a:solidFill>
              <a:srgbClr val="003F6E"/>
            </a:solidFill>
            <a:prstDash val="solid"/>
          </a:ln>
        </p:spPr>
        <p:style>
          <a:lnRef idx="1">
            <a:schemeClr val="accent1"/>
          </a:lnRef>
          <a:fillRef idx="0">
            <a:schemeClr val="accent1"/>
          </a:fillRef>
          <a:effectRef idx="0">
            <a:schemeClr val="accent1"/>
          </a:effectRef>
          <a:fontRef idx="minor">
            <a:schemeClr val="tx1"/>
          </a:fontRef>
        </p:style>
      </p:cxnSp>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4997" y="6293243"/>
            <a:ext cx="2106005" cy="556401"/>
          </a:xfrm>
          <a:prstGeom prst="rect">
            <a:avLst/>
          </a:prstGeom>
        </p:spPr>
      </p:pic>
      <p:cxnSp>
        <p:nvCxnSpPr>
          <p:cNvPr id="12" name="Düz Bağlayıcı 11"/>
          <p:cNvCxnSpPr/>
          <p:nvPr userDrawn="1"/>
        </p:nvCxnSpPr>
        <p:spPr>
          <a:xfrm flipH="1">
            <a:off x="9931400" y="6315296"/>
            <a:ext cx="0" cy="468000"/>
          </a:xfrm>
          <a:prstGeom prst="line">
            <a:avLst/>
          </a:prstGeom>
          <a:ln w="38100">
            <a:solidFill>
              <a:srgbClr val="F1EFF0"/>
            </a:solidFill>
          </a:ln>
        </p:spPr>
        <p:style>
          <a:lnRef idx="1">
            <a:schemeClr val="dk1"/>
          </a:lnRef>
          <a:fillRef idx="0">
            <a:schemeClr val="dk1"/>
          </a:fillRef>
          <a:effectRef idx="0">
            <a:schemeClr val="dk1"/>
          </a:effectRef>
          <a:fontRef idx="minor">
            <a:schemeClr val="tx1"/>
          </a:fontRef>
        </p:style>
      </p:cxnSp>
      <p:cxnSp>
        <p:nvCxnSpPr>
          <p:cNvPr id="16" name="Düz Bağlayıcı 15"/>
          <p:cNvCxnSpPr/>
          <p:nvPr userDrawn="1"/>
        </p:nvCxnSpPr>
        <p:spPr>
          <a:xfrm flipH="1">
            <a:off x="11347450" y="6320058"/>
            <a:ext cx="0" cy="468000"/>
          </a:xfrm>
          <a:prstGeom prst="line">
            <a:avLst/>
          </a:prstGeom>
          <a:ln w="38100">
            <a:solidFill>
              <a:srgbClr val="F1EFF0"/>
            </a:solidFill>
          </a:ln>
        </p:spPr>
        <p:style>
          <a:lnRef idx="1">
            <a:schemeClr val="dk1"/>
          </a:lnRef>
          <a:fillRef idx="0">
            <a:schemeClr val="dk1"/>
          </a:fillRef>
          <a:effectRef idx="0">
            <a:schemeClr val="dk1"/>
          </a:effectRef>
          <a:fontRef idx="minor">
            <a:schemeClr val="tx1"/>
          </a:fontRef>
        </p:style>
      </p:cxnSp>
      <p:cxnSp>
        <p:nvCxnSpPr>
          <p:cNvPr id="17" name="Düz Bağlayıcı 16"/>
          <p:cNvCxnSpPr/>
          <p:nvPr userDrawn="1"/>
        </p:nvCxnSpPr>
        <p:spPr>
          <a:xfrm flipH="1">
            <a:off x="11979275" y="6320058"/>
            <a:ext cx="0" cy="468000"/>
          </a:xfrm>
          <a:prstGeom prst="line">
            <a:avLst/>
          </a:prstGeom>
          <a:ln w="38100">
            <a:solidFill>
              <a:srgbClr val="F1EFF0"/>
            </a:solidFill>
          </a:ln>
        </p:spPr>
        <p:style>
          <a:lnRef idx="1">
            <a:schemeClr val="dk1"/>
          </a:lnRef>
          <a:fillRef idx="0">
            <a:schemeClr val="dk1"/>
          </a:fillRef>
          <a:effectRef idx="0">
            <a:schemeClr val="dk1"/>
          </a:effectRef>
          <a:fontRef idx="minor">
            <a:schemeClr val="tx1"/>
          </a:fontRef>
        </p:style>
      </p:cxnSp>
      <p:sp>
        <p:nvSpPr>
          <p:cNvPr id="6" name="Slide Number Placeholder 5"/>
          <p:cNvSpPr>
            <a:spLocks noGrp="1"/>
          </p:cNvSpPr>
          <p:nvPr>
            <p:ph type="sldNum" sz="quarter" idx="12"/>
          </p:nvPr>
        </p:nvSpPr>
        <p:spPr>
          <a:xfrm>
            <a:off x="239905" y="6400572"/>
            <a:ext cx="530607" cy="274320"/>
          </a:xfrm>
        </p:spPr>
        <p:txBody>
          <a:bodyPr/>
          <a:lstStyle>
            <a:lvl1pPr>
              <a:defRPr>
                <a:solidFill>
                  <a:schemeClr val="bg1"/>
                </a:solidFill>
                <a:latin typeface="Calibri" panose="020F0502020204030204" pitchFamily="34" charset="0"/>
                <a:cs typeface="Calibri" panose="020F0502020204030204" pitchFamily="34" charset="0"/>
              </a:defRPr>
            </a:lvl1pPr>
          </a:lstStyle>
          <a:p>
            <a:fld id="{A62492EE-0472-45F4-8C57-56E7935D3BE3}" type="slidenum">
              <a:rPr lang="tr-TR" smtClean="0"/>
              <a:pPr/>
              <a:t>‹#›</a:t>
            </a:fld>
            <a:endParaRPr lang="tr-TR" dirty="0"/>
          </a:p>
        </p:txBody>
      </p:sp>
    </p:spTree>
    <p:extLst>
      <p:ext uri="{BB962C8B-B14F-4D97-AF65-F5344CB8AC3E}">
        <p14:creationId xmlns:p14="http://schemas.microsoft.com/office/powerpoint/2010/main" val="40195814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2492EE-0472-45F4-8C57-56E7935D3BE3}"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365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62492EE-0472-45F4-8C57-56E7935D3BE3}" type="slidenum">
              <a:rPr lang="tr-TR" smtClean="0"/>
              <a:t>‹#›</a:t>
            </a:fld>
            <a:endParaRPr lang="tr-TR"/>
          </a:p>
        </p:txBody>
      </p:sp>
    </p:spTree>
    <p:extLst>
      <p:ext uri="{BB962C8B-B14F-4D97-AF65-F5344CB8AC3E}">
        <p14:creationId xmlns:p14="http://schemas.microsoft.com/office/powerpoint/2010/main" val="215058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24128" y="2967788"/>
            <a:ext cx="4754880" cy="33415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smtClean="0"/>
              <a:t>Asıl metin stillerini düzenle</a:t>
            </a:r>
          </a:p>
        </p:txBody>
      </p:sp>
      <p:sp>
        <p:nvSpPr>
          <p:cNvPr id="6" name="Content Placeholder 5"/>
          <p:cNvSpPr>
            <a:spLocks noGrp="1"/>
          </p:cNvSpPr>
          <p:nvPr>
            <p:ph sz="quarter" idx="4"/>
          </p:nvPr>
        </p:nvSpPr>
        <p:spPr>
          <a:xfrm>
            <a:off x="5990888" y="2967788"/>
            <a:ext cx="4754880" cy="33415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62492EE-0472-45F4-8C57-56E7935D3BE3}" type="slidenum">
              <a:rPr lang="tr-TR" smtClean="0"/>
              <a:t>‹#›</a:t>
            </a:fld>
            <a:endParaRPr lang="tr-TR"/>
          </a:p>
        </p:txBody>
      </p:sp>
    </p:spTree>
    <p:extLst>
      <p:ext uri="{BB962C8B-B14F-4D97-AF65-F5344CB8AC3E}">
        <p14:creationId xmlns:p14="http://schemas.microsoft.com/office/powerpoint/2010/main" val="304717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62492EE-0472-45F4-8C57-56E7935D3BE3}" type="slidenum">
              <a:rPr lang="tr-TR" smtClean="0"/>
              <a:t>‹#›</a:t>
            </a:fld>
            <a:endParaRPr lang="tr-TR"/>
          </a:p>
        </p:txBody>
      </p:sp>
    </p:spTree>
    <p:extLst>
      <p:ext uri="{BB962C8B-B14F-4D97-AF65-F5344CB8AC3E}">
        <p14:creationId xmlns:p14="http://schemas.microsoft.com/office/powerpoint/2010/main" val="313279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62492EE-0472-45F4-8C57-56E7935D3BE3}" type="slidenum">
              <a:rPr lang="tr-TR" smtClean="0"/>
              <a:t>‹#›</a:t>
            </a:fld>
            <a:endParaRPr lang="tr-TR"/>
          </a:p>
        </p:txBody>
      </p:sp>
    </p:spTree>
    <p:extLst>
      <p:ext uri="{BB962C8B-B14F-4D97-AF65-F5344CB8AC3E}">
        <p14:creationId xmlns:p14="http://schemas.microsoft.com/office/powerpoint/2010/main" val="31381611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smtClean="0"/>
              <a:t>Asıl başlık stili için tıklatın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62492EE-0472-45F4-8C57-56E7935D3BE3}" type="slidenum">
              <a:rPr lang="tr-TR" smtClean="0"/>
              <a:t>‹#›</a:t>
            </a:fld>
            <a:endParaRPr lang="tr-TR"/>
          </a:p>
        </p:txBody>
      </p:sp>
    </p:spTree>
    <p:extLst>
      <p:ext uri="{BB962C8B-B14F-4D97-AF65-F5344CB8AC3E}">
        <p14:creationId xmlns:p14="http://schemas.microsoft.com/office/powerpoint/2010/main" val="2713331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62492EE-0472-45F4-8C57-56E7935D3BE3}"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82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9000" b="-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tr-T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62492EE-0472-45F4-8C57-56E7935D3BE3}" type="slidenum">
              <a:rPr lang="tr-TR" smtClean="0"/>
              <a:t>‹#›</a:t>
            </a:fld>
            <a:endParaRPr lang="tr-TR"/>
          </a:p>
        </p:txBody>
      </p:sp>
    </p:spTree>
    <p:extLst>
      <p:ext uri="{BB962C8B-B14F-4D97-AF65-F5344CB8AC3E}">
        <p14:creationId xmlns:p14="http://schemas.microsoft.com/office/powerpoint/2010/main" val="26367263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93" r:id="rId12"/>
    <p:sldLayoutId id="2147483792" r:id="rId13"/>
  </p:sldLayoutIdLs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chart" Target="../charts/chart7.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344032" y="2399260"/>
            <a:ext cx="12914813" cy="1270511"/>
          </a:xfrm>
          <a:prstGeom prst="round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p:cNvSpPr txBox="1"/>
          <p:nvPr/>
        </p:nvSpPr>
        <p:spPr>
          <a:xfrm>
            <a:off x="17374" y="2346332"/>
            <a:ext cx="12192000" cy="1323439"/>
          </a:xfrm>
          <a:prstGeom prst="rect">
            <a:avLst/>
          </a:prstGeom>
          <a:noFill/>
        </p:spPr>
        <p:txBody>
          <a:bodyPr wrap="square" rtlCol="0">
            <a:spAutoFit/>
          </a:bodyPr>
          <a:lstStyle/>
          <a:p>
            <a:pPr lvl="0" algn="ctr">
              <a:defRPr/>
            </a:pPr>
            <a:r>
              <a:rPr lang="tr-TR" sz="4000" b="1" dirty="0" smtClean="0">
                <a:solidFill>
                  <a:schemeClr val="bg1"/>
                </a:solidFill>
              </a:rPr>
              <a:t>SUYUN VE ATIK SUYUN GELECEĞİ </a:t>
            </a:r>
          </a:p>
          <a:p>
            <a:pPr lvl="0" algn="ctr">
              <a:defRPr/>
            </a:pPr>
            <a:r>
              <a:rPr kumimoji="0" lang="tr-TR" sz="4000" b="1" i="0" u="none" strike="noStrike" kern="1200" cap="none" spc="0" normalizeH="0" baseline="0" noProof="0" dirty="0" smtClean="0">
                <a:ln>
                  <a:noFill/>
                </a:ln>
                <a:solidFill>
                  <a:schemeClr val="bg1"/>
                </a:solidFill>
                <a:effectLst/>
                <a:uLnTx/>
                <a:uFillTx/>
                <a:latin typeface="Calibri" panose="020F0502020204030204"/>
              </a:rPr>
              <a:t>LİDERLİK VE POLİTİKALAR</a:t>
            </a:r>
            <a:endParaRPr kumimoji="0" lang="tr-TR" sz="4000" b="1" i="0" u="none" strike="noStrike" kern="1200" cap="none" spc="0" normalizeH="0" baseline="0" noProof="0" dirty="0">
              <a:ln>
                <a:noFill/>
              </a:ln>
              <a:solidFill>
                <a:schemeClr val="bg1"/>
              </a:solidFill>
              <a:effectLst/>
              <a:uLnTx/>
              <a:uFillTx/>
              <a:latin typeface="Calibri" panose="020F0502020204030204"/>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4297" y="5986490"/>
            <a:ext cx="2743206" cy="724748"/>
          </a:xfrm>
          <a:prstGeom prst="rect">
            <a:avLst/>
          </a:prstGeom>
        </p:spPr>
      </p:pic>
      <p:sp>
        <p:nvSpPr>
          <p:cNvPr id="6" name="Metin kutusu 5"/>
          <p:cNvSpPr txBox="1"/>
          <p:nvPr/>
        </p:nvSpPr>
        <p:spPr>
          <a:xfrm>
            <a:off x="4072911" y="3758804"/>
            <a:ext cx="4046171"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1" dirty="0">
                <a:solidFill>
                  <a:srgbClr val="2B434F"/>
                </a:solidFill>
                <a:latin typeface="Calibri" panose="020F0502020204030204"/>
              </a:rPr>
              <a:t>8</a:t>
            </a:r>
            <a:r>
              <a:rPr kumimoji="0" lang="tr-TR" sz="2000" b="1" i="0" u="none" strike="noStrike" kern="1200" cap="none" spc="0" normalizeH="0" baseline="0" noProof="0" dirty="0" smtClean="0">
                <a:ln>
                  <a:noFill/>
                </a:ln>
                <a:solidFill>
                  <a:srgbClr val="2B434F"/>
                </a:solidFill>
                <a:effectLst/>
                <a:uLnTx/>
                <a:uFillTx/>
                <a:latin typeface="Calibri" panose="020F0502020204030204"/>
                <a:ea typeface="+mn-ea"/>
                <a:cs typeface="+mn-cs"/>
              </a:rPr>
              <a:t>. SU KAYIP VE KAÇAKLARI FORUMU</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1" dirty="0" smtClean="0">
                <a:solidFill>
                  <a:srgbClr val="2B434F"/>
                </a:solidFill>
                <a:latin typeface="Calibri" panose="020F0502020204030204"/>
              </a:rPr>
              <a:t>23 EKİM 2024</a:t>
            </a:r>
            <a:endParaRPr kumimoji="0" lang="tr-TR" sz="2000" b="1" i="0" u="none" strike="noStrike" kern="1200" cap="none" spc="0" normalizeH="0" baseline="0" noProof="0" dirty="0" smtClean="0">
              <a:ln>
                <a:noFill/>
              </a:ln>
              <a:solidFill>
                <a:srgbClr val="2B434F"/>
              </a:solidFill>
              <a:effectLst/>
              <a:uLnTx/>
              <a:uFillTx/>
              <a:latin typeface="Calibri" panose="020F0502020204030204"/>
              <a:ea typeface="+mn-ea"/>
              <a:cs typeface="+mn-cs"/>
            </a:endParaRPr>
          </a:p>
        </p:txBody>
      </p:sp>
      <p:sp>
        <p:nvSpPr>
          <p:cNvPr id="7" name="Metin kutusu 6"/>
          <p:cNvSpPr txBox="1"/>
          <p:nvPr/>
        </p:nvSpPr>
        <p:spPr>
          <a:xfrm>
            <a:off x="5197354" y="5061471"/>
            <a:ext cx="1797287"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1" noProof="0" dirty="0" smtClean="0">
                <a:solidFill>
                  <a:srgbClr val="2B434F"/>
                </a:solidFill>
                <a:latin typeface="Calibri" panose="020F0502020204030204"/>
              </a:rPr>
              <a:t>Ali</a:t>
            </a:r>
            <a:r>
              <a:rPr kumimoji="0" lang="tr-TR" sz="2000" b="1" i="0" u="none" strike="noStrike" kern="1200" cap="none" spc="0" normalizeH="0" baseline="0" noProof="0" dirty="0" smtClean="0">
                <a:ln>
                  <a:noFill/>
                </a:ln>
                <a:solidFill>
                  <a:srgbClr val="2B434F"/>
                </a:solidFill>
                <a:effectLst/>
                <a:uLnTx/>
                <a:uFillTx/>
                <a:latin typeface="Calibri" panose="020F0502020204030204"/>
                <a:ea typeface="+mn-ea"/>
                <a:cs typeface="+mn-cs"/>
              </a:rPr>
              <a:t> SAĞLIK</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1" dirty="0" smtClean="0">
                <a:solidFill>
                  <a:srgbClr val="2B434F"/>
                </a:solidFill>
                <a:latin typeface="Calibri" panose="020F0502020204030204"/>
              </a:rPr>
              <a:t>GENEL MÜDÜR</a:t>
            </a:r>
            <a:endParaRPr kumimoji="0" lang="tr-TR" sz="2000" b="1" i="0" u="none" strike="noStrike" kern="1200" cap="none" spc="0" normalizeH="0" baseline="0" noProof="0" dirty="0" smtClean="0">
              <a:ln>
                <a:noFill/>
              </a:ln>
              <a:solidFill>
                <a:srgbClr val="2B434F"/>
              </a:solidFill>
              <a:effectLst/>
              <a:uLnTx/>
              <a:uFillTx/>
              <a:latin typeface="Calibri" panose="020F0502020204030204"/>
              <a:ea typeface="+mn-ea"/>
              <a:cs typeface="+mn-cs"/>
            </a:endParaRPr>
          </a:p>
        </p:txBody>
      </p:sp>
      <p:sp>
        <p:nvSpPr>
          <p:cNvPr id="3" name="Dikdörtgen 2"/>
          <p:cNvSpPr/>
          <p:nvPr/>
        </p:nvSpPr>
        <p:spPr>
          <a:xfrm>
            <a:off x="2165613" y="747798"/>
            <a:ext cx="7860773" cy="1323439"/>
          </a:xfrm>
          <a:prstGeom prst="rect">
            <a:avLst/>
          </a:prstGeom>
        </p:spPr>
        <p:txBody>
          <a:bodyPr wrap="square">
            <a:spAutoFit/>
          </a:bodyPr>
          <a:lstStyle/>
          <a:p>
            <a:pPr lvl="0" algn="ctr">
              <a:defRPr/>
            </a:pPr>
            <a:r>
              <a:rPr lang="tr-TR" sz="4000" b="1" dirty="0">
                <a:solidFill>
                  <a:srgbClr val="2B434F"/>
                </a:solidFill>
              </a:rPr>
              <a:t>KOCAELİ BÜYÜKŞEHİR BELEDİYESİ</a:t>
            </a:r>
          </a:p>
          <a:p>
            <a:pPr lvl="0" algn="ctr">
              <a:defRPr/>
            </a:pPr>
            <a:r>
              <a:rPr lang="tr-TR" sz="4000" b="1" dirty="0">
                <a:solidFill>
                  <a:srgbClr val="2B434F"/>
                </a:solidFill>
              </a:rPr>
              <a:t>İSU GENEL MÜDÜRLÜĞÜ</a:t>
            </a:r>
          </a:p>
        </p:txBody>
      </p:sp>
    </p:spTree>
    <p:extLst>
      <p:ext uri="{BB962C8B-B14F-4D97-AF65-F5344CB8AC3E}">
        <p14:creationId xmlns:p14="http://schemas.microsoft.com/office/powerpoint/2010/main" val="2243669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657" y="1124152"/>
            <a:ext cx="7395772" cy="4929228"/>
          </a:xfrm>
          <a:prstGeom prst="roundRect">
            <a:avLst>
              <a:gd name="adj" fmla="val 8594"/>
            </a:avLst>
          </a:prstGeom>
          <a:solidFill>
            <a:srgbClr val="FFFFFF">
              <a:shade val="85000"/>
            </a:srgbClr>
          </a:solidFill>
          <a:ln>
            <a:noFill/>
          </a:ln>
          <a:effectLst>
            <a:outerShdw blurRad="50800" dist="63500" dir="2700000" algn="tl" rotWithShape="0">
              <a:prstClr val="black">
                <a:alpha val="40000"/>
              </a:prstClr>
            </a:outerShdw>
          </a:effectLst>
        </p:spPr>
      </p:pic>
      <p:sp>
        <p:nvSpPr>
          <p:cNvPr id="8" name="Dikdörtgen 7"/>
          <p:cNvSpPr/>
          <p:nvPr/>
        </p:nvSpPr>
        <p:spPr>
          <a:xfrm>
            <a:off x="8092811" y="1558534"/>
            <a:ext cx="3794389" cy="3046988"/>
          </a:xfrm>
          <a:prstGeom prst="rect">
            <a:avLst/>
          </a:prstGeom>
        </p:spPr>
        <p:txBody>
          <a:bodyPr wrap="square">
            <a:spAutoFit/>
          </a:bodyPr>
          <a:lstStyle/>
          <a:p>
            <a:pPr>
              <a:defRPr/>
            </a:pPr>
            <a:r>
              <a:rPr lang="tr-TR" sz="3200" b="1" kern="0" dirty="0" smtClean="0">
                <a:solidFill>
                  <a:srgbClr val="C87C24"/>
                </a:solidFill>
                <a:latin typeface="Calibri" panose="020F0502020204030204" pitchFamily="34" charset="0"/>
                <a:cs typeface="Calibri" panose="020F0502020204030204" pitchFamily="34" charset="0"/>
              </a:rPr>
              <a:t>61</a:t>
            </a:r>
            <a:r>
              <a:rPr lang="tr-TR" sz="3200" b="1" kern="0" dirty="0" smtClean="0">
                <a:solidFill>
                  <a:schemeClr val="bg1"/>
                </a:solidFill>
                <a:latin typeface="Calibri" panose="020F0502020204030204" pitchFamily="34" charset="0"/>
                <a:cs typeface="Calibri" panose="020F0502020204030204" pitchFamily="34" charset="0"/>
              </a:rPr>
              <a:t> </a:t>
            </a:r>
            <a:r>
              <a:rPr lang="tr-TR" sz="1600" b="1" kern="0" dirty="0" smtClean="0">
                <a:solidFill>
                  <a:schemeClr val="bg1"/>
                </a:solidFill>
                <a:latin typeface="Calibri" panose="020F0502020204030204" pitchFamily="34" charset="0"/>
                <a:cs typeface="Calibri" panose="020F0502020204030204" pitchFamily="34" charset="0"/>
              </a:rPr>
              <a:t> </a:t>
            </a:r>
            <a:r>
              <a:rPr lang="tr-TR" sz="1600" b="1" kern="0" dirty="0">
                <a:latin typeface="Calibri" panose="020F0502020204030204" pitchFamily="34" charset="0"/>
                <a:cs typeface="Calibri" panose="020F0502020204030204" pitchFamily="34" charset="0"/>
              </a:rPr>
              <a:t>Atık Su Terfi </a:t>
            </a:r>
            <a:r>
              <a:rPr lang="tr-TR" sz="1600" b="1" kern="0" dirty="0" smtClean="0">
                <a:latin typeface="Calibri" panose="020F0502020204030204" pitchFamily="34" charset="0"/>
                <a:cs typeface="Calibri" panose="020F0502020204030204" pitchFamily="34" charset="0"/>
              </a:rPr>
              <a:t>Merkezi</a:t>
            </a:r>
            <a:endParaRPr lang="tr-TR" sz="1600" b="1" kern="0" dirty="0">
              <a:latin typeface="Calibri" panose="020F0502020204030204" pitchFamily="34" charset="0"/>
              <a:cs typeface="Calibri" panose="020F0502020204030204" pitchFamily="34" charset="0"/>
            </a:endParaRPr>
          </a:p>
          <a:p>
            <a:pPr>
              <a:defRPr/>
            </a:pPr>
            <a:r>
              <a:rPr lang="tr-TR" sz="3200" b="1" kern="0" dirty="0" smtClean="0">
                <a:solidFill>
                  <a:srgbClr val="C87C24"/>
                </a:solidFill>
                <a:latin typeface="Calibri" panose="020F0502020204030204" pitchFamily="34" charset="0"/>
                <a:cs typeface="Calibri" panose="020F0502020204030204" pitchFamily="34" charset="0"/>
              </a:rPr>
              <a:t>16</a:t>
            </a:r>
            <a:r>
              <a:rPr lang="tr-TR" sz="1600" b="1" kern="0" dirty="0" smtClean="0">
                <a:solidFill>
                  <a:schemeClr val="bg1"/>
                </a:solidFill>
                <a:latin typeface="Calibri" panose="020F0502020204030204" pitchFamily="34" charset="0"/>
                <a:cs typeface="Calibri" panose="020F0502020204030204" pitchFamily="34" charset="0"/>
              </a:rPr>
              <a:t>  </a:t>
            </a:r>
            <a:r>
              <a:rPr lang="tr-TR" sz="1600" b="1" kern="0" dirty="0">
                <a:latin typeface="Calibri" panose="020F0502020204030204" pitchFamily="34" charset="0"/>
                <a:cs typeface="Calibri" panose="020F0502020204030204" pitchFamily="34" charset="0"/>
              </a:rPr>
              <a:t>Yağmur Suyu Terfi </a:t>
            </a:r>
            <a:r>
              <a:rPr lang="tr-TR" sz="1600" b="1" kern="0" dirty="0" smtClean="0">
                <a:latin typeface="Calibri" panose="020F0502020204030204" pitchFamily="34" charset="0"/>
                <a:cs typeface="Calibri" panose="020F0502020204030204" pitchFamily="34" charset="0"/>
              </a:rPr>
              <a:t>Merkezi</a:t>
            </a:r>
            <a:endParaRPr lang="tr-TR" sz="1600" b="1" kern="0" dirty="0">
              <a:latin typeface="Calibri" panose="020F0502020204030204" pitchFamily="34" charset="0"/>
              <a:cs typeface="Calibri" panose="020F0502020204030204" pitchFamily="34" charset="0"/>
            </a:endParaRPr>
          </a:p>
          <a:p>
            <a:pPr>
              <a:defRPr/>
            </a:pPr>
            <a:r>
              <a:rPr lang="tr-TR" sz="3200" b="1" kern="0" dirty="0" smtClean="0">
                <a:solidFill>
                  <a:srgbClr val="C87C24"/>
                </a:solidFill>
                <a:latin typeface="Calibri" panose="020F0502020204030204" pitchFamily="34" charset="0"/>
                <a:cs typeface="Calibri" panose="020F0502020204030204" pitchFamily="34" charset="0"/>
              </a:rPr>
              <a:t>16</a:t>
            </a:r>
            <a:r>
              <a:rPr lang="tr-TR" sz="1600" b="1" kern="0" dirty="0" smtClean="0">
                <a:solidFill>
                  <a:schemeClr val="bg1"/>
                </a:solidFill>
                <a:latin typeface="Calibri" panose="020F0502020204030204" pitchFamily="34" charset="0"/>
                <a:cs typeface="Calibri" panose="020F0502020204030204" pitchFamily="34" charset="0"/>
              </a:rPr>
              <a:t>  </a:t>
            </a:r>
            <a:r>
              <a:rPr lang="tr-TR" sz="1600" b="1" kern="0" dirty="0">
                <a:latin typeface="Calibri" panose="020F0502020204030204" pitchFamily="34" charset="0"/>
                <a:cs typeface="Calibri" panose="020F0502020204030204" pitchFamily="34" charset="0"/>
              </a:rPr>
              <a:t>Atık Su Arıtma Tesisi</a:t>
            </a:r>
          </a:p>
          <a:p>
            <a:pPr>
              <a:defRPr/>
            </a:pPr>
            <a:r>
              <a:rPr lang="tr-TR" sz="3200" b="1" kern="0" dirty="0" smtClean="0">
                <a:solidFill>
                  <a:srgbClr val="C87C24"/>
                </a:solidFill>
                <a:latin typeface="Calibri" panose="020F0502020204030204" pitchFamily="34" charset="0"/>
                <a:cs typeface="Calibri" panose="020F0502020204030204" pitchFamily="34" charset="0"/>
              </a:rPr>
              <a:t>24</a:t>
            </a:r>
            <a:r>
              <a:rPr lang="tr-TR" sz="1600" b="1" kern="0" dirty="0" smtClean="0">
                <a:solidFill>
                  <a:schemeClr val="bg1"/>
                </a:solidFill>
                <a:latin typeface="Calibri" panose="020F0502020204030204" pitchFamily="34" charset="0"/>
                <a:cs typeface="Calibri" panose="020F0502020204030204" pitchFamily="34" charset="0"/>
              </a:rPr>
              <a:t>  </a:t>
            </a:r>
            <a:r>
              <a:rPr lang="tr-TR" sz="1600" b="1" kern="0" dirty="0" err="1" smtClean="0">
                <a:latin typeface="Calibri" panose="020F0502020204030204" pitchFamily="34" charset="0"/>
                <a:cs typeface="Calibri" panose="020F0502020204030204" pitchFamily="34" charset="0"/>
              </a:rPr>
              <a:t>Atıksu</a:t>
            </a:r>
            <a:r>
              <a:rPr lang="tr-TR" sz="1600" b="1" kern="0" dirty="0" smtClean="0">
                <a:latin typeface="Calibri" panose="020F0502020204030204" pitchFamily="34" charset="0"/>
                <a:cs typeface="Calibri" panose="020F0502020204030204" pitchFamily="34" charset="0"/>
              </a:rPr>
              <a:t> Kolektör </a:t>
            </a:r>
            <a:r>
              <a:rPr lang="tr-TR" sz="1600" b="1" kern="0" dirty="0">
                <a:latin typeface="Calibri" panose="020F0502020204030204" pitchFamily="34" charset="0"/>
                <a:cs typeface="Calibri" panose="020F0502020204030204" pitchFamily="34" charset="0"/>
              </a:rPr>
              <a:t>Hattı</a:t>
            </a:r>
          </a:p>
          <a:p>
            <a:pPr>
              <a:defRPr/>
            </a:pPr>
            <a:r>
              <a:rPr lang="tr-TR" sz="3200" b="1" kern="0" dirty="0">
                <a:solidFill>
                  <a:schemeClr val="bg1"/>
                </a:solidFill>
                <a:latin typeface="Calibri" panose="020F0502020204030204" pitchFamily="34" charset="0"/>
                <a:cs typeface="Calibri" panose="020F0502020204030204" pitchFamily="34" charset="0"/>
              </a:rPr>
              <a:t>  </a:t>
            </a:r>
            <a:r>
              <a:rPr lang="tr-TR" sz="3200" b="1" kern="0" dirty="0" smtClean="0">
                <a:solidFill>
                  <a:srgbClr val="C87C24"/>
                </a:solidFill>
                <a:latin typeface="Calibri" panose="020F0502020204030204" pitchFamily="34" charset="0"/>
                <a:cs typeface="Calibri" panose="020F0502020204030204" pitchFamily="34" charset="0"/>
              </a:rPr>
              <a:t>9</a:t>
            </a:r>
            <a:r>
              <a:rPr lang="tr-TR" sz="1600" b="1" kern="0" dirty="0" smtClean="0">
                <a:solidFill>
                  <a:schemeClr val="bg1"/>
                </a:solidFill>
                <a:latin typeface="Calibri" panose="020F0502020204030204" pitchFamily="34" charset="0"/>
                <a:cs typeface="Calibri" panose="020F0502020204030204" pitchFamily="34" charset="0"/>
              </a:rPr>
              <a:t>  </a:t>
            </a:r>
            <a:r>
              <a:rPr lang="tr-TR" sz="1600" b="1" kern="0" dirty="0">
                <a:latin typeface="Calibri" panose="020F0502020204030204" pitchFamily="34" charset="0"/>
                <a:cs typeface="Calibri" panose="020F0502020204030204" pitchFamily="34" charset="0"/>
              </a:rPr>
              <a:t>Yağmur Suyu </a:t>
            </a:r>
            <a:r>
              <a:rPr lang="tr-TR" sz="1600" b="1" kern="0" dirty="0" smtClean="0">
                <a:latin typeface="Calibri" panose="020F0502020204030204" pitchFamily="34" charset="0"/>
                <a:cs typeface="Calibri" panose="020F0502020204030204" pitchFamily="34" charset="0"/>
              </a:rPr>
              <a:t>Kolektör </a:t>
            </a:r>
            <a:r>
              <a:rPr lang="tr-TR" sz="1600" b="1" kern="0" dirty="0">
                <a:latin typeface="Calibri" panose="020F0502020204030204" pitchFamily="34" charset="0"/>
                <a:cs typeface="Calibri" panose="020F0502020204030204" pitchFamily="34" charset="0"/>
              </a:rPr>
              <a:t>Hattı </a:t>
            </a:r>
          </a:p>
          <a:p>
            <a:pPr>
              <a:defRPr/>
            </a:pPr>
            <a:r>
              <a:rPr lang="tr-TR" sz="3200" b="1" kern="0" dirty="0" smtClean="0">
                <a:solidFill>
                  <a:srgbClr val="C87C24"/>
                </a:solidFill>
                <a:latin typeface="Calibri" panose="020F0502020204030204" pitchFamily="34" charset="0"/>
                <a:cs typeface="Calibri" panose="020F0502020204030204" pitchFamily="34" charset="0"/>
              </a:rPr>
              <a:t>20</a:t>
            </a:r>
            <a:r>
              <a:rPr lang="tr-TR" sz="1600" b="1" kern="0" dirty="0" smtClean="0">
                <a:solidFill>
                  <a:schemeClr val="bg1"/>
                </a:solidFill>
                <a:latin typeface="Calibri" panose="020F0502020204030204" pitchFamily="34" charset="0"/>
                <a:cs typeface="Calibri" panose="020F0502020204030204" pitchFamily="34" charset="0"/>
              </a:rPr>
              <a:t>  </a:t>
            </a:r>
            <a:r>
              <a:rPr lang="tr-TR" sz="1600" b="1" kern="0" dirty="0">
                <a:latin typeface="Calibri" panose="020F0502020204030204" pitchFamily="34" charset="0"/>
                <a:cs typeface="Calibri" panose="020F0502020204030204" pitchFamily="34" charset="0"/>
              </a:rPr>
              <a:t>Sanayi Tesisi Çıkışı</a:t>
            </a:r>
          </a:p>
        </p:txBody>
      </p:sp>
      <p:sp>
        <p:nvSpPr>
          <p:cNvPr id="9" name="Metin kutusu 8"/>
          <p:cNvSpPr txBox="1"/>
          <p:nvPr/>
        </p:nvSpPr>
        <p:spPr>
          <a:xfrm>
            <a:off x="7918515" y="5015844"/>
            <a:ext cx="3832564" cy="646331"/>
          </a:xfrm>
          <a:prstGeom prst="rect">
            <a:avLst/>
          </a:prstGeom>
          <a:noFill/>
        </p:spPr>
        <p:txBody>
          <a:bodyPr wrap="square" rtlCol="0">
            <a:spAutoFit/>
          </a:bodyPr>
          <a:lstStyle/>
          <a:p>
            <a:pPr algn="ctr"/>
            <a:r>
              <a:rPr lang="tr-TR" sz="3600" b="1" dirty="0" smtClean="0">
                <a:latin typeface="Calibri" panose="020F0502020204030204" pitchFamily="34" charset="0"/>
                <a:cs typeface="Calibri" panose="020F0502020204030204" pitchFamily="34" charset="0"/>
              </a:rPr>
              <a:t>146 NOKTADA</a:t>
            </a:r>
            <a:endParaRPr lang="tr-TR" sz="3600" b="1" dirty="0">
              <a:latin typeface="Calibri" panose="020F0502020204030204" pitchFamily="34" charset="0"/>
              <a:cs typeface="Calibri" panose="020F0502020204030204" pitchFamily="34" charset="0"/>
            </a:endParaRPr>
          </a:p>
        </p:txBody>
      </p:sp>
      <p:sp>
        <p:nvSpPr>
          <p:cNvPr id="10" name="Metin kutusu 9"/>
          <p:cNvSpPr txBox="1"/>
          <p:nvPr/>
        </p:nvSpPr>
        <p:spPr>
          <a:xfrm>
            <a:off x="8005534" y="5578516"/>
            <a:ext cx="3768059" cy="461665"/>
          </a:xfrm>
          <a:prstGeom prst="rect">
            <a:avLst/>
          </a:prstGeom>
          <a:noFill/>
        </p:spPr>
        <p:txBody>
          <a:bodyPr wrap="square" rtlCol="0">
            <a:spAutoFit/>
          </a:bodyPr>
          <a:lstStyle/>
          <a:p>
            <a:pPr algn="ctr"/>
            <a:r>
              <a:rPr lang="es-ES" sz="2400" b="1" dirty="0">
                <a:solidFill>
                  <a:srgbClr val="C87C24"/>
                </a:solidFill>
                <a:latin typeface="Calibri" panose="020F0502020204030204" pitchFamily="34" charset="0"/>
                <a:cs typeface="Calibri" panose="020F0502020204030204" pitchFamily="34" charset="0"/>
              </a:rPr>
              <a:t>Online </a:t>
            </a:r>
            <a:r>
              <a:rPr lang="tr-TR" sz="2400" b="1" dirty="0" smtClean="0">
                <a:solidFill>
                  <a:srgbClr val="C87C24"/>
                </a:solidFill>
                <a:latin typeface="Calibri" panose="020F0502020204030204" pitchFamily="34" charset="0"/>
                <a:cs typeface="Calibri" panose="020F0502020204030204" pitchFamily="34" charset="0"/>
              </a:rPr>
              <a:t>Atık Su D</a:t>
            </a:r>
            <a:r>
              <a:rPr lang="es-ES" sz="2400" b="1" dirty="0" smtClean="0">
                <a:solidFill>
                  <a:srgbClr val="C87C24"/>
                </a:solidFill>
                <a:latin typeface="Calibri" panose="020F0502020204030204" pitchFamily="34" charset="0"/>
                <a:cs typeface="Calibri" panose="020F0502020204030204" pitchFamily="34" charset="0"/>
              </a:rPr>
              <a:t>enetimi </a:t>
            </a:r>
            <a:endParaRPr lang="es-ES" sz="2400" b="1" dirty="0">
              <a:solidFill>
                <a:srgbClr val="C87C24"/>
              </a:solidFill>
              <a:latin typeface="Calibri" panose="020F0502020204030204" pitchFamily="34" charset="0"/>
              <a:cs typeface="Calibri" panose="020F0502020204030204" pitchFamily="34" charset="0"/>
            </a:endParaRPr>
          </a:p>
        </p:txBody>
      </p:sp>
      <p:sp>
        <p:nvSpPr>
          <p:cNvPr id="11" name="Unvan 1"/>
          <p:cNvSpPr txBox="1">
            <a:spLocks/>
          </p:cNvSpPr>
          <p:nvPr/>
        </p:nvSpPr>
        <p:spPr>
          <a:xfrm>
            <a:off x="488667" y="82708"/>
            <a:ext cx="9720072" cy="104587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b="1" kern="1200" cap="all" spc="100" baseline="0">
                <a:solidFill>
                  <a:srgbClr val="003F6E"/>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tr-TR" sz="2800" b="1" i="0" u="none" strike="noStrike" kern="1200" cap="all" spc="100" normalizeH="0" baseline="0" noProof="0" dirty="0" err="1" smtClean="0">
                <a:ln>
                  <a:noFill/>
                </a:ln>
                <a:solidFill>
                  <a:srgbClr val="002060"/>
                </a:solidFill>
                <a:effectLst/>
                <a:uLnTx/>
                <a:uFillTx/>
                <a:latin typeface="Calibri" panose="020F0502020204030204" pitchFamily="34" charset="0"/>
                <a:ea typeface="+mj-ea"/>
                <a:cs typeface="Calibri" panose="020F0502020204030204" pitchFamily="34" charset="0"/>
              </a:rPr>
              <a:t>Atıksu</a:t>
            </a:r>
            <a:r>
              <a:rPr kumimoji="0" lang="tr-TR" sz="2800" b="1" i="0" u="none" strike="noStrike" kern="1200" cap="all" spc="100" normalizeH="0" baseline="0" noProof="0" dirty="0" smtClean="0">
                <a:ln>
                  <a:noFill/>
                </a:ln>
                <a:solidFill>
                  <a:srgbClr val="002060"/>
                </a:solidFill>
                <a:effectLst/>
                <a:uLnTx/>
                <a:uFillTx/>
                <a:latin typeface="Calibri" panose="020F0502020204030204" pitchFamily="34" charset="0"/>
                <a:ea typeface="+mj-ea"/>
                <a:cs typeface="Calibri" panose="020F0502020204030204" pitchFamily="34" charset="0"/>
              </a:rPr>
              <a:t> SCADA SİSTEMİ</a:t>
            </a:r>
            <a:endParaRPr kumimoji="0" lang="tr-TR" sz="2800" b="1" i="0" u="none" strike="noStrike" kern="1200" cap="all" spc="10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endParaRPr>
          </a:p>
        </p:txBody>
      </p:sp>
      <p:sp>
        <p:nvSpPr>
          <p:cNvPr id="2" name="Slayt Numarası Yer Tutucusu 1"/>
          <p:cNvSpPr>
            <a:spLocks noGrp="1"/>
          </p:cNvSpPr>
          <p:nvPr>
            <p:ph type="sldNum" sz="quarter" idx="12"/>
          </p:nvPr>
        </p:nvSpPr>
        <p:spPr/>
        <p:txBody>
          <a:bodyPr/>
          <a:lstStyle/>
          <a:p>
            <a:fld id="{A62492EE-0472-45F4-8C57-56E7935D3BE3}" type="slidenum">
              <a:rPr lang="tr-TR" smtClean="0"/>
              <a:pPr/>
              <a:t>10</a:t>
            </a:fld>
            <a:endParaRPr lang="tr-TR" dirty="0"/>
          </a:p>
        </p:txBody>
      </p:sp>
    </p:spTree>
    <p:extLst>
      <p:ext uri="{BB962C8B-B14F-4D97-AF65-F5344CB8AC3E}">
        <p14:creationId xmlns:p14="http://schemas.microsoft.com/office/powerpoint/2010/main" val="3856494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Dikdörtgen 60"/>
          <p:cNvSpPr/>
          <p:nvPr/>
        </p:nvSpPr>
        <p:spPr>
          <a:xfrm>
            <a:off x="9497406" y="1683956"/>
            <a:ext cx="2491288" cy="407905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 name="Dikdörtgen 59"/>
          <p:cNvSpPr/>
          <p:nvPr/>
        </p:nvSpPr>
        <p:spPr>
          <a:xfrm>
            <a:off x="6836186" y="1690696"/>
            <a:ext cx="2491288" cy="407905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9" name="Dikdörtgen 58"/>
          <p:cNvSpPr/>
          <p:nvPr/>
        </p:nvSpPr>
        <p:spPr>
          <a:xfrm>
            <a:off x="4172957" y="1690696"/>
            <a:ext cx="2491288" cy="407905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4172956" y="3659823"/>
            <a:ext cx="2415553"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1.000 m³/gün ve üstü kapasiteli </a:t>
            </a:r>
            <a:r>
              <a:rPr kumimoji="0" lang="tr-TR" sz="2000" b="0" i="0" u="none" strike="noStrike" kern="1200" cap="none" spc="0" normalizeH="0" baseline="0" noProof="0" dirty="0" smtClean="0">
                <a:ln>
                  <a:noFill/>
                </a:ln>
                <a:effectLst/>
                <a:uLnTx/>
                <a:uFillTx/>
                <a:latin typeface="Calibri" panose="020F0502020204030204" pitchFamily="34" charset="0"/>
                <a:ea typeface="+mn-ea"/>
                <a:cs typeface="Calibri" panose="020F0502020204030204" pitchFamily="34" charset="0"/>
              </a:rPr>
              <a:t>A.A.T azot ve fosfor giderimi yapılması zorunluluğu getirilmiştir</a:t>
            </a:r>
            <a:r>
              <a:rPr kumimoji="0" lang="tr-TR" sz="2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p>
        </p:txBody>
      </p:sp>
      <p:sp>
        <p:nvSpPr>
          <p:cNvPr id="11" name="Dikdörtgen 10"/>
          <p:cNvSpPr/>
          <p:nvPr/>
        </p:nvSpPr>
        <p:spPr>
          <a:xfrm>
            <a:off x="6904068" y="3659823"/>
            <a:ext cx="2270782"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effectLst/>
                <a:uLnTx/>
                <a:uFillTx/>
                <a:latin typeface="Calibri" panose="020F0502020204030204" pitchFamily="34" charset="0"/>
                <a:ea typeface="+mn-ea"/>
                <a:cs typeface="Calibri" panose="020F0502020204030204" pitchFamily="34" charset="0"/>
              </a:rPr>
              <a:t>Zorunlu olan 4 modüler tesisisin dönüşümü gerçekleştirildi.</a:t>
            </a:r>
            <a:endParaRPr kumimoji="0" lang="tr-TR" sz="2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sp>
        <p:nvSpPr>
          <p:cNvPr id="12" name="Dikdörtgen 11"/>
          <p:cNvSpPr/>
          <p:nvPr/>
        </p:nvSpPr>
        <p:spPr>
          <a:xfrm>
            <a:off x="9461977" y="3754767"/>
            <a:ext cx="2563259" cy="16312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effectLst/>
                <a:uLnTx/>
                <a:uFillTx/>
                <a:latin typeface="Calibri" panose="020F0502020204030204" pitchFamily="34" charset="0"/>
                <a:ea typeface="+mn-ea"/>
                <a:cs typeface="Calibri" panose="020F0502020204030204" pitchFamily="34" charset="0"/>
              </a:rPr>
              <a:t>Zorunlu </a:t>
            </a:r>
            <a:r>
              <a:rPr kumimoji="0" lang="tr-TR" sz="2000" b="0" i="0" u="sng" strike="noStrike" kern="1200" cap="none" spc="0" normalizeH="0" baseline="0" noProof="0" dirty="0" smtClean="0">
                <a:ln>
                  <a:noFill/>
                </a:ln>
                <a:effectLst/>
                <a:uLnTx/>
                <a:uFillTx/>
                <a:latin typeface="Calibri" panose="020F0502020204030204" pitchFamily="34" charset="0"/>
                <a:ea typeface="+mn-ea"/>
                <a:cs typeface="Calibri" panose="020F0502020204030204" pitchFamily="34" charset="0"/>
              </a:rPr>
              <a:t>olmamasına</a:t>
            </a:r>
            <a:r>
              <a:rPr kumimoji="0" lang="tr-TR" sz="2000" b="0" i="0" u="none" strike="noStrike" kern="1200" cap="none" spc="0" normalizeH="0" baseline="0" noProof="0" dirty="0" smtClean="0">
                <a:ln>
                  <a:noFill/>
                </a:ln>
                <a:effectLst/>
                <a:uLnTx/>
                <a:uFillTx/>
                <a:latin typeface="Calibri" panose="020F0502020204030204" pitchFamily="34" charset="0"/>
                <a:ea typeface="+mn-ea"/>
                <a:cs typeface="Calibri" panose="020F0502020204030204" pitchFamily="34" charset="0"/>
              </a:rPr>
              <a:t> rağmen kalan 8 modüler tesis de İleri Biyolojik </a:t>
            </a:r>
            <a:r>
              <a:rPr kumimoji="0" lang="tr-TR" sz="2000" b="0" i="0" u="none" strike="noStrike" kern="1200" cap="none" spc="0" normalizeH="0" baseline="0" noProof="0" dirty="0" err="1" smtClean="0">
                <a:ln>
                  <a:noFill/>
                </a:ln>
                <a:effectLst/>
                <a:uLnTx/>
                <a:uFillTx/>
                <a:latin typeface="Calibri" panose="020F0502020204030204" pitchFamily="34" charset="0"/>
                <a:ea typeface="+mn-ea"/>
                <a:cs typeface="Calibri" panose="020F0502020204030204" pitchFamily="34" charset="0"/>
              </a:rPr>
              <a:t>A.A.T’ne</a:t>
            </a:r>
            <a:r>
              <a:rPr kumimoji="0" lang="tr-TR" sz="2000" b="0" i="0" u="none" strike="noStrike" kern="1200" cap="none" spc="0" normalizeH="0" baseline="0" noProof="0" dirty="0" smtClean="0">
                <a:ln>
                  <a:noFill/>
                </a:ln>
                <a:effectLst/>
                <a:uLnTx/>
                <a:uFillTx/>
                <a:latin typeface="Calibri" panose="020F0502020204030204" pitchFamily="34" charset="0"/>
                <a:ea typeface="+mn-ea"/>
                <a:cs typeface="Calibri" panose="020F0502020204030204" pitchFamily="34" charset="0"/>
              </a:rPr>
              <a:t> dönüştürüldü.</a:t>
            </a:r>
            <a:endParaRPr kumimoji="0" lang="tr-TR" sz="2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pic>
        <p:nvPicPr>
          <p:cNvPr id="13" name="Picture 2" descr="WhatsApp Image 2022-10-31 at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76" y="3863469"/>
            <a:ext cx="1420527" cy="19062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Resim 13" descr="C:\Users\talkay\Downloads\WhatsApp Image 2022-10-31 at 11.46.5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6102" y="3863469"/>
            <a:ext cx="1842273" cy="1906279"/>
          </a:xfrm>
          <a:prstGeom prst="rect">
            <a:avLst/>
          </a:prstGeom>
          <a:ln>
            <a:noFill/>
          </a:ln>
          <a:effectLst>
            <a:outerShdw blurRad="190500" algn="tl" rotWithShape="0">
              <a:srgbClr val="000000">
                <a:alpha val="70000"/>
              </a:srgbClr>
            </a:outerShdw>
          </a:effectLst>
        </p:spPr>
      </p:pic>
      <p:pic>
        <p:nvPicPr>
          <p:cNvPr id="15" name="Resim 14" descr="C:\Users\talkay\Downloads\WhatsApp Image 2022-10-31 at 11.57.06.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174" y="1690697"/>
            <a:ext cx="3311202" cy="1992865"/>
          </a:xfrm>
          <a:prstGeom prst="rect">
            <a:avLst/>
          </a:prstGeom>
          <a:ln>
            <a:noFill/>
          </a:ln>
          <a:effectLst>
            <a:outerShdw blurRad="190500" algn="tl" rotWithShape="0">
              <a:srgbClr val="000000">
                <a:alpha val="70000"/>
              </a:srgbClr>
            </a:outerShdw>
          </a:effectLst>
        </p:spPr>
      </p:pic>
      <p:sp>
        <p:nvSpPr>
          <p:cNvPr id="16" name="Dikdörtgen 15"/>
          <p:cNvSpPr/>
          <p:nvPr/>
        </p:nvSpPr>
        <p:spPr>
          <a:xfrm>
            <a:off x="6758442" y="5182760"/>
            <a:ext cx="2414444"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smtClean="0">
                <a:ln>
                  <a:noFill/>
                </a:ln>
                <a:effectLst/>
                <a:uLnTx/>
                <a:uFillTx/>
                <a:latin typeface="Calibri" panose="020F0502020204030204" pitchFamily="34" charset="0"/>
                <a:ea typeface="+mn-ea"/>
                <a:cs typeface="Calibri" panose="020F0502020204030204" pitchFamily="34" charset="0"/>
              </a:rPr>
              <a:t>      Tavşancıl, Umuttepe, Cumaköy, Köseler</a:t>
            </a:r>
            <a:endParaRPr kumimoji="0" lang="tr-TR" sz="1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pic>
        <p:nvPicPr>
          <p:cNvPr id="17" name="Picture 2" descr="https://cdn-icons-png.flaticon.com/512/2495/249551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6816" y="2242013"/>
            <a:ext cx="1087093" cy="1087093"/>
          </a:xfrm>
          <a:prstGeom prst="rect">
            <a:avLst/>
          </a:prstGeom>
          <a:noFill/>
          <a:extLst/>
        </p:spPr>
      </p:pic>
      <p:pic>
        <p:nvPicPr>
          <p:cNvPr id="18" name="Picture 4" descr="https://cdn-icons-png.flaticon.com/512/711/71123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6719" y="2235213"/>
            <a:ext cx="1173004" cy="1173004"/>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up 18"/>
          <p:cNvGrpSpPr/>
          <p:nvPr/>
        </p:nvGrpSpPr>
        <p:grpSpPr>
          <a:xfrm>
            <a:off x="10028080" y="2299717"/>
            <a:ext cx="1308814" cy="1151741"/>
            <a:chOff x="8467424" y="1128584"/>
            <a:chExt cx="1509119" cy="1328008"/>
          </a:xfrm>
        </p:grpSpPr>
        <p:sp>
          <p:nvSpPr>
            <p:cNvPr id="20" name="Dikdörtgen 19"/>
            <p:cNvSpPr/>
            <p:nvPr/>
          </p:nvSpPr>
          <p:spPr>
            <a:xfrm>
              <a:off x="8467425" y="1128584"/>
              <a:ext cx="1509118" cy="109666"/>
            </a:xfrm>
            <a:prstGeom prst="rect">
              <a:avLst/>
            </a:prstGeom>
            <a:solidFill>
              <a:srgbClr val="46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Dikdörtgen 20"/>
            <p:cNvSpPr/>
            <p:nvPr/>
          </p:nvSpPr>
          <p:spPr>
            <a:xfrm>
              <a:off x="8467424" y="1238216"/>
              <a:ext cx="1509119" cy="109666"/>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 name="Dikdörtgen 21"/>
            <p:cNvSpPr/>
            <p:nvPr/>
          </p:nvSpPr>
          <p:spPr>
            <a:xfrm rot="10800000">
              <a:off x="9847174" y="1831619"/>
              <a:ext cx="45719" cy="124988"/>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3" name="Dikdörtgen 22"/>
            <p:cNvSpPr/>
            <p:nvPr/>
          </p:nvSpPr>
          <p:spPr>
            <a:xfrm rot="5400000">
              <a:off x="8937040" y="1212003"/>
              <a:ext cx="565150" cy="1131993"/>
            </a:xfrm>
            <a:prstGeom prst="rect">
              <a:avLst/>
            </a:prstGeom>
            <a:solidFill>
              <a:srgbClr val="569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4" name="Dikdörtgen 23"/>
            <p:cNvSpPr/>
            <p:nvPr/>
          </p:nvSpPr>
          <p:spPr>
            <a:xfrm rot="5400000">
              <a:off x="9531047" y="1570162"/>
              <a:ext cx="618799" cy="109666"/>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Dikdörtgen 24"/>
            <p:cNvSpPr/>
            <p:nvPr/>
          </p:nvSpPr>
          <p:spPr>
            <a:xfrm rot="5400000">
              <a:off x="8289387" y="1594792"/>
              <a:ext cx="618799" cy="109666"/>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6" name="Dikdörtgen 25"/>
            <p:cNvSpPr/>
            <p:nvPr/>
          </p:nvSpPr>
          <p:spPr>
            <a:xfrm rot="5400000">
              <a:off x="9105197" y="1822855"/>
              <a:ext cx="225564" cy="701003"/>
            </a:xfrm>
            <a:prstGeom prst="rect">
              <a:avLst/>
            </a:prstGeom>
            <a:solidFill>
              <a:srgbClr val="569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7" name="Dikdörtgen 26"/>
            <p:cNvSpPr/>
            <p:nvPr/>
          </p:nvSpPr>
          <p:spPr>
            <a:xfrm rot="5400000">
              <a:off x="9110445" y="1636981"/>
              <a:ext cx="225564" cy="869654"/>
            </a:xfrm>
            <a:prstGeom prst="rect">
              <a:avLst/>
            </a:prstGeom>
            <a:solidFill>
              <a:srgbClr val="569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8" name="Dikdörtgen 27"/>
            <p:cNvSpPr/>
            <p:nvPr/>
          </p:nvSpPr>
          <p:spPr>
            <a:xfrm rot="10800000">
              <a:off x="8971073" y="2281745"/>
              <a:ext cx="487252" cy="124988"/>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9" name="Dikdörtgen 28"/>
            <p:cNvSpPr/>
            <p:nvPr/>
          </p:nvSpPr>
          <p:spPr>
            <a:xfrm rot="18831808" flipH="1">
              <a:off x="9324801" y="2092359"/>
              <a:ext cx="618799" cy="109666"/>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0" name="Dikdörtgen 29"/>
            <p:cNvSpPr/>
            <p:nvPr/>
          </p:nvSpPr>
          <p:spPr>
            <a:xfrm rot="2768192">
              <a:off x="8490866" y="2092360"/>
              <a:ext cx="618799" cy="109666"/>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1" name="Dikdörtgen 30"/>
            <p:cNvSpPr/>
            <p:nvPr/>
          </p:nvSpPr>
          <p:spPr>
            <a:xfrm>
              <a:off x="8653618" y="1350572"/>
              <a:ext cx="1131994" cy="143320"/>
            </a:xfrm>
            <a:prstGeom prst="rect">
              <a:avLst/>
            </a:prstGeom>
            <a:solidFill>
              <a:srgbClr val="46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2" name="Dikdörtgen 31"/>
            <p:cNvSpPr/>
            <p:nvPr/>
          </p:nvSpPr>
          <p:spPr>
            <a:xfrm rot="5400000">
              <a:off x="8831154" y="1695221"/>
              <a:ext cx="811656" cy="109666"/>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3" name="Oval 32"/>
            <p:cNvSpPr/>
            <p:nvPr/>
          </p:nvSpPr>
          <p:spPr>
            <a:xfrm>
              <a:off x="8743950" y="164306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4" name="Oval 33"/>
            <p:cNvSpPr/>
            <p:nvPr/>
          </p:nvSpPr>
          <p:spPr>
            <a:xfrm>
              <a:off x="8896350" y="179546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5" name="Oval 34"/>
            <p:cNvSpPr/>
            <p:nvPr/>
          </p:nvSpPr>
          <p:spPr>
            <a:xfrm>
              <a:off x="9048750" y="194786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Oval 35"/>
            <p:cNvSpPr/>
            <p:nvPr/>
          </p:nvSpPr>
          <p:spPr>
            <a:xfrm>
              <a:off x="8920797" y="195554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7" name="Oval 36"/>
            <p:cNvSpPr/>
            <p:nvPr/>
          </p:nvSpPr>
          <p:spPr>
            <a:xfrm>
              <a:off x="9008477" y="1806975"/>
              <a:ext cx="71153" cy="711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8" name="Oval 37"/>
            <p:cNvSpPr/>
            <p:nvPr/>
          </p:nvSpPr>
          <p:spPr>
            <a:xfrm>
              <a:off x="8877349" y="1662731"/>
              <a:ext cx="71153" cy="711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9" name="Oval 38"/>
            <p:cNvSpPr/>
            <p:nvPr/>
          </p:nvSpPr>
          <p:spPr>
            <a:xfrm>
              <a:off x="8751330" y="1797723"/>
              <a:ext cx="71153" cy="711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0" name="Oval 39"/>
            <p:cNvSpPr/>
            <p:nvPr/>
          </p:nvSpPr>
          <p:spPr>
            <a:xfrm>
              <a:off x="8794566" y="1934395"/>
              <a:ext cx="71153" cy="711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1" name="Oval 40"/>
            <p:cNvSpPr/>
            <p:nvPr/>
          </p:nvSpPr>
          <p:spPr>
            <a:xfrm>
              <a:off x="8946966" y="2086795"/>
              <a:ext cx="71153" cy="711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2" name="Oval 41"/>
            <p:cNvSpPr/>
            <p:nvPr/>
          </p:nvSpPr>
          <p:spPr>
            <a:xfrm>
              <a:off x="9036032" y="1668430"/>
              <a:ext cx="71153" cy="711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3" name="Oval 42"/>
            <p:cNvSpPr/>
            <p:nvPr/>
          </p:nvSpPr>
          <p:spPr>
            <a:xfrm>
              <a:off x="9189322" y="218324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4" name="Oval 43"/>
            <p:cNvSpPr/>
            <p:nvPr/>
          </p:nvSpPr>
          <p:spPr>
            <a:xfrm>
              <a:off x="9061369" y="21909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5" name="Oval 44"/>
            <p:cNvSpPr/>
            <p:nvPr/>
          </p:nvSpPr>
          <p:spPr>
            <a:xfrm>
              <a:off x="9067725" y="205990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6" name="Oval 45"/>
            <p:cNvSpPr/>
            <p:nvPr/>
          </p:nvSpPr>
          <p:spPr>
            <a:xfrm>
              <a:off x="9348055" y="158496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7" name="Oval 46"/>
            <p:cNvSpPr/>
            <p:nvPr/>
          </p:nvSpPr>
          <p:spPr>
            <a:xfrm>
              <a:off x="9500455" y="173736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8" name="Oval 47"/>
            <p:cNvSpPr/>
            <p:nvPr/>
          </p:nvSpPr>
          <p:spPr>
            <a:xfrm>
              <a:off x="9652855" y="188976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9" name="Oval 48"/>
            <p:cNvSpPr/>
            <p:nvPr/>
          </p:nvSpPr>
          <p:spPr>
            <a:xfrm>
              <a:off x="9524902" y="189744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0" name="Oval 49"/>
            <p:cNvSpPr/>
            <p:nvPr/>
          </p:nvSpPr>
          <p:spPr>
            <a:xfrm>
              <a:off x="9481454" y="1604633"/>
              <a:ext cx="71153" cy="711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1" name="Oval 50"/>
            <p:cNvSpPr/>
            <p:nvPr/>
          </p:nvSpPr>
          <p:spPr>
            <a:xfrm>
              <a:off x="9355435" y="1739625"/>
              <a:ext cx="71153" cy="711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2" name="Oval 51"/>
            <p:cNvSpPr/>
            <p:nvPr/>
          </p:nvSpPr>
          <p:spPr>
            <a:xfrm>
              <a:off x="9398671" y="1876297"/>
              <a:ext cx="71153" cy="711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3" name="Oval 52"/>
            <p:cNvSpPr/>
            <p:nvPr/>
          </p:nvSpPr>
          <p:spPr>
            <a:xfrm>
              <a:off x="9375022" y="2023252"/>
              <a:ext cx="71153" cy="711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4" name="Oval 53"/>
            <p:cNvSpPr/>
            <p:nvPr/>
          </p:nvSpPr>
          <p:spPr>
            <a:xfrm>
              <a:off x="9542137" y="201638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5" name="Oval 54"/>
            <p:cNvSpPr/>
            <p:nvPr/>
          </p:nvSpPr>
          <p:spPr>
            <a:xfrm>
              <a:off x="9633854" y="1757033"/>
              <a:ext cx="71153" cy="711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6" name="Oval 55"/>
            <p:cNvSpPr/>
            <p:nvPr/>
          </p:nvSpPr>
          <p:spPr>
            <a:xfrm>
              <a:off x="9324308" y="216261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57" name="Unvan 1"/>
          <p:cNvSpPr txBox="1">
            <a:spLocks/>
          </p:cNvSpPr>
          <p:nvPr/>
        </p:nvSpPr>
        <p:spPr>
          <a:xfrm>
            <a:off x="770512" y="1724566"/>
            <a:ext cx="12770133" cy="104587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b="1" kern="1200" cap="all" spc="100" baseline="0">
                <a:solidFill>
                  <a:srgbClr val="003F6E"/>
                </a:solidFill>
                <a:latin typeface="Calibri" panose="020F0502020204030204" pitchFamily="34" charset="0"/>
                <a:ea typeface="+mj-ea"/>
                <a:cs typeface="Calibri" panose="020F0502020204030204" pitchFamily="34" charset="0"/>
              </a:defRPr>
            </a:lvl1pPr>
          </a:lstStyle>
          <a:p>
            <a:endParaRPr lang="tr-TR" sz="2800" dirty="0">
              <a:solidFill>
                <a:srgbClr val="002060"/>
              </a:solidFill>
            </a:endParaRPr>
          </a:p>
        </p:txBody>
      </p:sp>
      <p:sp>
        <p:nvSpPr>
          <p:cNvPr id="58" name="Unvan 1"/>
          <p:cNvSpPr>
            <a:spLocks noGrp="1"/>
          </p:cNvSpPr>
          <p:nvPr>
            <p:ph type="title"/>
          </p:nvPr>
        </p:nvSpPr>
        <p:spPr>
          <a:xfrm>
            <a:off x="488666" y="82708"/>
            <a:ext cx="11535694" cy="1045876"/>
          </a:xfrm>
        </p:spPr>
        <p:txBody>
          <a:bodyPr>
            <a:normAutofit/>
          </a:bodyPr>
          <a:lstStyle/>
          <a:p>
            <a:r>
              <a:rPr lang="tr-TR" sz="2800" dirty="0">
                <a:solidFill>
                  <a:srgbClr val="002060"/>
                </a:solidFill>
              </a:rPr>
              <a:t>MODÜLER A.A.T’LERİN ileri biyolojik a.a.t </a:t>
            </a:r>
            <a:r>
              <a:rPr lang="tr-TR" sz="2800" dirty="0" err="1">
                <a:solidFill>
                  <a:srgbClr val="002060"/>
                </a:solidFill>
              </a:rPr>
              <a:t>revizyonLARI</a:t>
            </a:r>
            <a:endParaRPr lang="tr-TR" sz="2800" dirty="0">
              <a:solidFill>
                <a:srgbClr val="002060"/>
              </a:solidFill>
            </a:endParaRPr>
          </a:p>
        </p:txBody>
      </p:sp>
      <p:sp>
        <p:nvSpPr>
          <p:cNvPr id="2" name="Slayt Numarası Yer Tutucusu 1"/>
          <p:cNvSpPr>
            <a:spLocks noGrp="1"/>
          </p:cNvSpPr>
          <p:nvPr>
            <p:ph type="sldNum" sz="quarter" idx="12"/>
          </p:nvPr>
        </p:nvSpPr>
        <p:spPr/>
        <p:txBody>
          <a:bodyPr/>
          <a:lstStyle/>
          <a:p>
            <a:fld id="{A62492EE-0472-45F4-8C57-56E7935D3BE3}" type="slidenum">
              <a:rPr lang="tr-TR" smtClean="0"/>
              <a:pPr/>
              <a:t>11</a:t>
            </a:fld>
            <a:endParaRPr lang="tr-TR" dirty="0"/>
          </a:p>
        </p:txBody>
      </p:sp>
    </p:spTree>
    <p:extLst>
      <p:ext uri="{BB962C8B-B14F-4D97-AF65-F5344CB8AC3E}">
        <p14:creationId xmlns:p14="http://schemas.microsoft.com/office/powerpoint/2010/main" val="156230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3ACF70EC-64D3-8406-2EA8-D1F6A31E7897}"/>
              </a:ext>
            </a:extLst>
          </p:cNvPr>
          <p:cNvSpPr/>
          <p:nvPr/>
        </p:nvSpPr>
        <p:spPr>
          <a:xfrm>
            <a:off x="7366013" y="4888944"/>
            <a:ext cx="3735267" cy="963490"/>
          </a:xfrm>
          <a:prstGeom prst="ellipse">
            <a:avLst/>
          </a:prstGeom>
          <a:gradFill flip="none" rotWithShape="1">
            <a:gsLst>
              <a:gs pos="22000">
                <a:sysClr val="windowText" lastClr="000000">
                  <a:alpha val="95000"/>
                </a:sysClr>
              </a:gs>
              <a:gs pos="55000">
                <a:sysClr val="windowText" lastClr="000000">
                  <a:lumMod val="75000"/>
                  <a:lumOff val="25000"/>
                  <a:alpha val="50000"/>
                </a:sysClr>
              </a:gs>
              <a:gs pos="100000">
                <a:srgbClr val="F0EEEF">
                  <a:alpha val="20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9" name="Chart 36">
            <a:extLst>
              <a:ext uri="{FF2B5EF4-FFF2-40B4-BE49-F238E27FC236}">
                <a16:creationId xmlns:a16="http://schemas.microsoft.com/office/drawing/2014/main" id="{4467FBE0-7671-4331-B597-2C856B065D57}"/>
              </a:ext>
            </a:extLst>
          </p:cNvPr>
          <p:cNvGraphicFramePr/>
          <p:nvPr>
            <p:extLst>
              <p:ext uri="{D42A27DB-BD31-4B8C-83A1-F6EECF244321}">
                <p14:modId xmlns:p14="http://schemas.microsoft.com/office/powerpoint/2010/main" val="2419330018"/>
              </p:ext>
            </p:extLst>
          </p:nvPr>
        </p:nvGraphicFramePr>
        <p:xfrm>
          <a:off x="6907683" y="1129525"/>
          <a:ext cx="4219176" cy="4219176"/>
        </p:xfrm>
        <a:graphic>
          <a:graphicData uri="http://schemas.openxmlformats.org/drawingml/2006/chart">
            <c:chart xmlns:c="http://schemas.openxmlformats.org/drawingml/2006/chart" xmlns:r="http://schemas.openxmlformats.org/officeDocument/2006/relationships" r:id="rId2"/>
          </a:graphicData>
        </a:graphic>
      </p:graphicFrame>
      <p:sp>
        <p:nvSpPr>
          <p:cNvPr id="61" name="Oval 60"/>
          <p:cNvSpPr/>
          <p:nvPr/>
        </p:nvSpPr>
        <p:spPr>
          <a:xfrm>
            <a:off x="8262909" y="2456226"/>
            <a:ext cx="1891238" cy="1907068"/>
          </a:xfrm>
          <a:prstGeom prst="ellipse">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2" name="Metin kutusu 61"/>
          <p:cNvSpPr txBox="1"/>
          <p:nvPr/>
        </p:nvSpPr>
        <p:spPr>
          <a:xfrm>
            <a:off x="10573245" y="1695307"/>
            <a:ext cx="1293367" cy="615553"/>
          </a:xfrm>
          <a:prstGeom prst="rect">
            <a:avLst/>
          </a:prstGeom>
          <a:noFill/>
        </p:spPr>
        <p:txBody>
          <a:bodyPr wrap="none" rtlCol="0">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İleri Biyolojik</a:t>
            </a:r>
            <a:endParaRPr kumimoji="0" lang="tr-TR"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%73</a:t>
            </a:r>
            <a:endParaRPr kumimoji="0" lang="tr-T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3" name="Metin kutusu 62"/>
          <p:cNvSpPr txBox="1"/>
          <p:nvPr/>
        </p:nvSpPr>
        <p:spPr>
          <a:xfrm>
            <a:off x="6449352" y="4128394"/>
            <a:ext cx="916661" cy="615553"/>
          </a:xfrm>
          <a:prstGeom prst="rect">
            <a:avLst/>
          </a:prstGeom>
          <a:noFill/>
        </p:spPr>
        <p:txBody>
          <a:bodyPr wrap="none" rtlCol="0">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Biyolojik</a:t>
            </a:r>
            <a:endParaRPr kumimoji="0" lang="tr-TR"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%27</a:t>
            </a:r>
            <a:endParaRPr kumimoji="0" lang="tr-T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7" name="Picture 2" descr="https://cdn-icons-png.flaticon.com/512/3606/3606716.png"/>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8717723" y="2918041"/>
            <a:ext cx="980726" cy="980726"/>
          </a:xfrm>
          <a:prstGeom prst="rect">
            <a:avLst/>
          </a:prstGeom>
          <a:noFill/>
          <a:extLst>
            <a:ext uri="{909E8E84-426E-40DD-AFC4-6F175D3DCCD1}">
              <a14:hiddenFill xmlns:a14="http://schemas.microsoft.com/office/drawing/2010/main">
                <a:solidFill>
                  <a:srgbClr val="FFFFFF"/>
                </a:solidFill>
              </a14:hiddenFill>
            </a:ext>
          </a:extLst>
        </p:spPr>
      </p:pic>
      <p:sp>
        <p:nvSpPr>
          <p:cNvPr id="17" name="Unvan 1"/>
          <p:cNvSpPr>
            <a:spLocks noGrp="1"/>
          </p:cNvSpPr>
          <p:nvPr>
            <p:ph type="title"/>
          </p:nvPr>
        </p:nvSpPr>
        <p:spPr/>
        <p:txBody>
          <a:bodyPr>
            <a:normAutofit/>
          </a:bodyPr>
          <a:lstStyle/>
          <a:p>
            <a:r>
              <a:rPr lang="tr-TR" sz="2800" dirty="0" smtClean="0">
                <a:solidFill>
                  <a:srgbClr val="002060"/>
                </a:solidFill>
              </a:rPr>
              <a:t>ATIK SU Arıtma ORANI </a:t>
            </a:r>
            <a:endParaRPr lang="tr-TR" sz="2800" dirty="0">
              <a:solidFill>
                <a:srgbClr val="002060"/>
              </a:solidFill>
            </a:endParaRPr>
          </a:p>
        </p:txBody>
      </p:sp>
      <p:sp>
        <p:nvSpPr>
          <p:cNvPr id="2" name="Slayt Numarası Yer Tutucusu 1"/>
          <p:cNvSpPr>
            <a:spLocks noGrp="1"/>
          </p:cNvSpPr>
          <p:nvPr>
            <p:ph type="sldNum" sz="quarter" idx="12"/>
          </p:nvPr>
        </p:nvSpPr>
        <p:spPr/>
        <p:txBody>
          <a:bodyPr/>
          <a:lstStyle/>
          <a:p>
            <a:fld id="{A62492EE-0472-45F4-8C57-56E7935D3BE3}" type="slidenum">
              <a:rPr lang="tr-TR" smtClean="0"/>
              <a:pPr/>
              <a:t>12</a:t>
            </a:fld>
            <a:endParaRPr lang="tr-TR" dirty="0"/>
          </a:p>
        </p:txBody>
      </p:sp>
      <p:sp>
        <p:nvSpPr>
          <p:cNvPr id="18" name="Yuvarlatılmış Dikdörtgen 17"/>
          <p:cNvSpPr/>
          <p:nvPr/>
        </p:nvSpPr>
        <p:spPr>
          <a:xfrm>
            <a:off x="-180975" y="1725158"/>
            <a:ext cx="5778603" cy="922890"/>
          </a:xfrm>
          <a:prstGeom prst="round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5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         İLERİ BİYOLOJİK     % 73</a:t>
            </a:r>
            <a:endParaRPr kumimoji="0" lang="tr-TR" sz="35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Yuvarlatılmış Dikdörtgen 18"/>
          <p:cNvSpPr/>
          <p:nvPr/>
        </p:nvSpPr>
        <p:spPr>
          <a:xfrm>
            <a:off x="-178427" y="3037662"/>
            <a:ext cx="5778603" cy="922890"/>
          </a:xfrm>
          <a:prstGeom prst="roundRect">
            <a:avLst/>
          </a:prstGeom>
          <a:solidFill>
            <a:srgbClr val="DB9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5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tr-TR" sz="35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tr-TR" sz="35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BİYOLOJİK     % 27</a:t>
            </a:r>
          </a:p>
        </p:txBody>
      </p:sp>
      <p:sp>
        <p:nvSpPr>
          <p:cNvPr id="20" name="Yuvarlatılmış Dikdörtgen 19"/>
          <p:cNvSpPr/>
          <p:nvPr/>
        </p:nvSpPr>
        <p:spPr>
          <a:xfrm>
            <a:off x="-180975" y="4349646"/>
            <a:ext cx="5778603" cy="92289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5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                    ARITMA      % 100</a:t>
            </a:r>
            <a:endParaRPr kumimoji="0" lang="tr-TR" sz="35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53997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p:cNvSpPr/>
          <p:nvPr/>
        </p:nvSpPr>
        <p:spPr>
          <a:xfrm>
            <a:off x="6336825" y="417503"/>
            <a:ext cx="5492156" cy="536914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444625" y="417503"/>
            <a:ext cx="5492156" cy="536914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Yuvarlatılmış Dikdörtgen 14"/>
          <p:cNvSpPr/>
          <p:nvPr/>
        </p:nvSpPr>
        <p:spPr>
          <a:xfrm>
            <a:off x="6742305" y="1499615"/>
            <a:ext cx="4734150" cy="3664767"/>
          </a:xfrm>
          <a:prstGeom prst="round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1511372" y="1213037"/>
            <a:ext cx="3203100" cy="573156"/>
          </a:xfrm>
          <a:prstGeom prst="roundRect">
            <a:avLst/>
          </a:prstGeom>
          <a:solidFill>
            <a:srgbClr val="003F6E"/>
          </a:solidFill>
          <a:ln>
            <a:noFill/>
          </a:ln>
          <a:effectLst>
            <a:outerShdw blurRad="508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Segoe UI Black" panose="020B0A02040204020203" pitchFamily="34" charset="0"/>
                <a:ea typeface="Segoe UI Black" panose="020B0A02040204020203" pitchFamily="34" charset="0"/>
              </a:rPr>
              <a:t>BİYOLOJİK ATIK SU </a:t>
            </a:r>
          </a:p>
          <a:p>
            <a:pPr algn="ctr"/>
            <a:r>
              <a:rPr lang="tr-TR" b="1" dirty="0" smtClean="0">
                <a:latin typeface="Segoe UI Black" panose="020B0A02040204020203" pitchFamily="34" charset="0"/>
                <a:ea typeface="Segoe UI Black" panose="020B0A02040204020203" pitchFamily="34" charset="0"/>
              </a:rPr>
              <a:t>ARITMA ORANI</a:t>
            </a:r>
            <a:endParaRPr lang="tr-TR" b="1" dirty="0">
              <a:solidFill>
                <a:schemeClr val="bg1"/>
              </a:solidFill>
              <a:latin typeface="Segoe UI Black" panose="020B0A02040204020203" pitchFamily="34" charset="0"/>
              <a:ea typeface="Segoe UI Black" panose="020B0A02040204020203" pitchFamily="34" charset="0"/>
            </a:endParaRPr>
          </a:p>
        </p:txBody>
      </p:sp>
      <p:sp>
        <p:nvSpPr>
          <p:cNvPr id="10" name="Yuvarlatılmış Dikdörtgen 9"/>
          <p:cNvSpPr/>
          <p:nvPr/>
        </p:nvSpPr>
        <p:spPr>
          <a:xfrm>
            <a:off x="7717080" y="1213037"/>
            <a:ext cx="2980066" cy="573156"/>
          </a:xfrm>
          <a:prstGeom prst="roundRect">
            <a:avLst/>
          </a:prstGeom>
          <a:solidFill>
            <a:srgbClr val="003F6E"/>
          </a:solidFill>
          <a:ln>
            <a:noFill/>
          </a:ln>
          <a:effectLst>
            <a:outerShdw blurRad="508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Segoe UI Black" panose="020B0A02040204020203" pitchFamily="34" charset="0"/>
                <a:ea typeface="Segoe UI Black" panose="020B0A02040204020203" pitchFamily="34" charset="0"/>
              </a:rPr>
              <a:t>İLERİ BİYOLOJİK </a:t>
            </a:r>
            <a:r>
              <a:rPr lang="tr-TR" b="1" dirty="0">
                <a:latin typeface="Segoe UI Black" panose="020B0A02040204020203" pitchFamily="34" charset="0"/>
                <a:ea typeface="Segoe UI Black" panose="020B0A02040204020203" pitchFamily="34" charset="0"/>
              </a:rPr>
              <a:t>ATIK SU ARITMA ORANI</a:t>
            </a:r>
            <a:endParaRPr lang="tr-TR" b="1" dirty="0">
              <a:solidFill>
                <a:schemeClr val="bg1"/>
              </a:solidFill>
              <a:latin typeface="Segoe UI Black" panose="020B0A02040204020203" pitchFamily="34" charset="0"/>
              <a:ea typeface="Segoe UI Black" panose="020B0A02040204020203" pitchFamily="34" charset="0"/>
            </a:endParaRPr>
          </a:p>
        </p:txBody>
      </p:sp>
      <p:graphicFrame>
        <p:nvGraphicFramePr>
          <p:cNvPr id="11" name="Chart 30">
            <a:extLst>
              <a:ext uri="{FF2B5EF4-FFF2-40B4-BE49-F238E27FC236}">
                <a16:creationId xmlns:a16="http://schemas.microsoft.com/office/drawing/2014/main" id="{2592E867-1D9E-492E-AFB1-63C56D5A03E8}"/>
              </a:ext>
            </a:extLst>
          </p:cNvPr>
          <p:cNvGraphicFramePr/>
          <p:nvPr>
            <p:extLst>
              <p:ext uri="{D42A27DB-BD31-4B8C-83A1-F6EECF244321}">
                <p14:modId xmlns:p14="http://schemas.microsoft.com/office/powerpoint/2010/main" val="1908723458"/>
              </p:ext>
            </p:extLst>
          </p:nvPr>
        </p:nvGraphicFramePr>
        <p:xfrm>
          <a:off x="899261" y="1678310"/>
          <a:ext cx="4310781" cy="32100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30">
            <a:extLst>
              <a:ext uri="{FF2B5EF4-FFF2-40B4-BE49-F238E27FC236}">
                <a16:creationId xmlns:a16="http://schemas.microsoft.com/office/drawing/2014/main" id="{2592E867-1D9E-492E-AFB1-63C56D5A03E8}"/>
              </a:ext>
            </a:extLst>
          </p:cNvPr>
          <p:cNvGraphicFramePr/>
          <p:nvPr>
            <p:extLst>
              <p:ext uri="{D42A27DB-BD31-4B8C-83A1-F6EECF244321}">
                <p14:modId xmlns:p14="http://schemas.microsoft.com/office/powerpoint/2010/main" val="530888161"/>
              </p:ext>
            </p:extLst>
          </p:nvPr>
        </p:nvGraphicFramePr>
        <p:xfrm>
          <a:off x="6768602" y="1678309"/>
          <a:ext cx="4681556" cy="3210083"/>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Düz Bağlayıcı 12"/>
          <p:cNvCxnSpPr/>
          <p:nvPr/>
        </p:nvCxnSpPr>
        <p:spPr>
          <a:xfrm>
            <a:off x="6740551" y="4546863"/>
            <a:ext cx="4752000" cy="2631"/>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Düz Bağlayıcı 13"/>
          <p:cNvCxnSpPr/>
          <p:nvPr/>
        </p:nvCxnSpPr>
        <p:spPr>
          <a:xfrm>
            <a:off x="716339" y="4544958"/>
            <a:ext cx="4752000" cy="2631"/>
          </a:xfrm>
          <a:prstGeom prst="line">
            <a:avLst/>
          </a:prstGeom>
          <a:ln w="19050"/>
        </p:spPr>
        <p:style>
          <a:lnRef idx="1">
            <a:schemeClr val="dk1"/>
          </a:lnRef>
          <a:fillRef idx="0">
            <a:schemeClr val="dk1"/>
          </a:fillRef>
          <a:effectRef idx="0">
            <a:schemeClr val="dk1"/>
          </a:effectRef>
          <a:fontRef idx="minor">
            <a:schemeClr val="tx1"/>
          </a:fontRef>
        </p:style>
      </p:cxnSp>
      <p:sp>
        <p:nvSpPr>
          <p:cNvPr id="2" name="Slayt Numarası Yer Tutucusu 1"/>
          <p:cNvSpPr>
            <a:spLocks noGrp="1"/>
          </p:cNvSpPr>
          <p:nvPr>
            <p:ph type="sldNum" sz="quarter" idx="12"/>
          </p:nvPr>
        </p:nvSpPr>
        <p:spPr/>
        <p:txBody>
          <a:bodyPr/>
          <a:lstStyle/>
          <a:p>
            <a:fld id="{A62492EE-0472-45F4-8C57-56E7935D3BE3}" type="slidenum">
              <a:rPr lang="tr-TR" smtClean="0"/>
              <a:pPr/>
              <a:t>13</a:t>
            </a:fld>
            <a:endParaRPr lang="tr-TR" dirty="0"/>
          </a:p>
        </p:txBody>
      </p:sp>
    </p:spTree>
    <p:extLst>
      <p:ext uri="{BB962C8B-B14F-4D97-AF65-F5344CB8AC3E}">
        <p14:creationId xmlns:p14="http://schemas.microsoft.com/office/powerpoint/2010/main" val="15041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t="37608" b="7949"/>
          <a:stretch/>
        </p:blipFill>
        <p:spPr>
          <a:xfrm>
            <a:off x="0" y="-100668"/>
            <a:ext cx="12192000" cy="3012850"/>
          </a:xfrm>
          <a:prstGeom prst="rect">
            <a:avLst/>
          </a:prstGeom>
        </p:spPr>
      </p:pic>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04682"/>
            <a:ext cx="12192000" cy="3404450"/>
          </a:xfrm>
          <a:prstGeom prst="rect">
            <a:avLst/>
          </a:prstGeom>
        </p:spPr>
      </p:pic>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t="6140"/>
          <a:stretch/>
        </p:blipFill>
        <p:spPr>
          <a:xfrm>
            <a:off x="0" y="640080"/>
            <a:ext cx="12192000" cy="5157854"/>
          </a:xfrm>
          <a:prstGeom prst="rect">
            <a:avLst/>
          </a:prstGeom>
        </p:spPr>
      </p:pic>
      <p:sp>
        <p:nvSpPr>
          <p:cNvPr id="4" name="Slayt Numarası Yer Tutucusu 3"/>
          <p:cNvSpPr>
            <a:spLocks noGrp="1"/>
          </p:cNvSpPr>
          <p:nvPr>
            <p:ph type="sldNum" sz="quarter" idx="12"/>
          </p:nvPr>
        </p:nvSpPr>
        <p:spPr/>
        <p:txBody>
          <a:bodyPr/>
          <a:lstStyle/>
          <a:p>
            <a:fld id="{A62492EE-0472-45F4-8C57-56E7935D3BE3}" type="slidenum">
              <a:rPr lang="tr-TR" smtClean="0"/>
              <a:pPr/>
              <a:t>14</a:t>
            </a:fld>
            <a:endParaRPr lang="tr-TR" dirty="0"/>
          </a:p>
        </p:txBody>
      </p:sp>
      <p:pic>
        <p:nvPicPr>
          <p:cNvPr id="8" name="Resim 7"/>
          <p:cNvPicPr>
            <a:picLocks noChangeAspect="1"/>
          </p:cNvPicPr>
          <p:nvPr/>
        </p:nvPicPr>
        <p:blipFill rotWithShape="1">
          <a:blip r:embed="rId4" cstate="print">
            <a:extLst>
              <a:ext uri="{28A0092B-C50C-407E-A947-70E740481C1C}">
                <a14:useLocalDpi xmlns:a14="http://schemas.microsoft.com/office/drawing/2010/main" val="0"/>
              </a:ext>
            </a:extLst>
          </a:blip>
          <a:srcRect b="29057"/>
          <a:stretch/>
        </p:blipFill>
        <p:spPr>
          <a:xfrm rot="21254722">
            <a:off x="5601625" y="1982857"/>
            <a:ext cx="1146985" cy="582964"/>
          </a:xfrm>
          <a:prstGeom prst="rect">
            <a:avLst/>
          </a:prstGeom>
          <a:effectLst>
            <a:outerShdw blurRad="63500" dist="63500" dir="2700000" algn="ctr" rotWithShape="0">
              <a:schemeClr val="tx1">
                <a:alpha val="82000"/>
              </a:schemeClr>
            </a:outerShdw>
          </a:effectLst>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7112">
            <a:off x="1572027" y="1989048"/>
            <a:ext cx="1071852" cy="625199"/>
          </a:xfrm>
          <a:prstGeom prst="rect">
            <a:avLst/>
          </a:prstGeom>
          <a:effectLst>
            <a:outerShdw blurRad="63500" dist="63500" dir="2700000" algn="ctr" rotWithShape="0">
              <a:srgbClr val="000000">
                <a:alpha val="82000"/>
              </a:srgbClr>
            </a:outerShdw>
          </a:effectLst>
        </p:spPr>
      </p:pic>
      <p:pic>
        <p:nvPicPr>
          <p:cNvPr id="10" name="Resim 9"/>
          <p:cNvPicPr>
            <a:picLocks noChangeAspect="1"/>
          </p:cNvPicPr>
          <p:nvPr/>
        </p:nvPicPr>
        <p:blipFill rotWithShape="1">
          <a:blip r:embed="rId6" cstate="print">
            <a:extLst>
              <a:ext uri="{28A0092B-C50C-407E-A947-70E740481C1C}">
                <a14:useLocalDpi xmlns:a14="http://schemas.microsoft.com/office/drawing/2010/main" val="0"/>
              </a:ext>
            </a:extLst>
          </a:blip>
          <a:srcRect r="20986"/>
          <a:stretch/>
        </p:blipFill>
        <p:spPr>
          <a:xfrm rot="203500">
            <a:off x="1511431" y="3095799"/>
            <a:ext cx="1112818" cy="624536"/>
          </a:xfrm>
          <a:prstGeom prst="rect">
            <a:avLst/>
          </a:prstGeom>
          <a:effectLst>
            <a:outerShdw blurRad="63500" dist="63500" dir="2700000" algn="ctr" rotWithShape="0">
              <a:srgbClr val="000000">
                <a:alpha val="82000"/>
              </a:srgbClr>
            </a:outerShdw>
          </a:effectLst>
        </p:spPr>
      </p:pic>
      <p:pic>
        <p:nvPicPr>
          <p:cNvPr id="11" name="Resim 10"/>
          <p:cNvPicPr>
            <a:picLocks noChangeAspect="1"/>
          </p:cNvPicPr>
          <p:nvPr/>
        </p:nvPicPr>
        <p:blipFill rotWithShape="1">
          <a:blip r:embed="rId7" cstate="print">
            <a:extLst>
              <a:ext uri="{28A0092B-C50C-407E-A947-70E740481C1C}">
                <a14:useLocalDpi xmlns:a14="http://schemas.microsoft.com/office/drawing/2010/main" val="0"/>
              </a:ext>
            </a:extLst>
          </a:blip>
          <a:srcRect r="17232"/>
          <a:stretch/>
        </p:blipFill>
        <p:spPr>
          <a:xfrm>
            <a:off x="3566310" y="2224919"/>
            <a:ext cx="1225456" cy="558948"/>
          </a:xfrm>
          <a:prstGeom prst="rect">
            <a:avLst/>
          </a:prstGeom>
          <a:effectLst>
            <a:outerShdw blurRad="63500" dist="63500" dir="2700000" algn="ctr" rotWithShape="0">
              <a:srgbClr val="000000">
                <a:alpha val="82000"/>
              </a:srgbClr>
            </a:outerShdw>
          </a:effectLst>
        </p:spPr>
      </p:pic>
      <p:grpSp>
        <p:nvGrpSpPr>
          <p:cNvPr id="12" name="Grup 11"/>
          <p:cNvGrpSpPr/>
          <p:nvPr/>
        </p:nvGrpSpPr>
        <p:grpSpPr>
          <a:xfrm>
            <a:off x="1894248" y="1865441"/>
            <a:ext cx="1023612" cy="294986"/>
            <a:chOff x="1617680" y="2312791"/>
            <a:chExt cx="1156526" cy="318618"/>
          </a:xfrm>
        </p:grpSpPr>
        <p:pic>
          <p:nvPicPr>
            <p:cNvPr id="13" name="Resim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3688">
              <a:off x="1617680" y="2312791"/>
              <a:ext cx="1156526" cy="318618"/>
            </a:xfrm>
            <a:prstGeom prst="rect">
              <a:avLst/>
            </a:prstGeom>
          </p:spPr>
        </p:pic>
        <p:sp>
          <p:nvSpPr>
            <p:cNvPr id="14" name="TextBox 49">
              <a:extLst>
                <a:ext uri="{FF2B5EF4-FFF2-40B4-BE49-F238E27FC236}">
                  <a16:creationId xmlns:a16="http://schemas.microsoft.com/office/drawing/2014/main" id="{7378148C-7216-4EB6-931F-3FF83F6A8484}"/>
                </a:ext>
              </a:extLst>
            </p:cNvPr>
            <p:cNvSpPr txBox="1"/>
            <p:nvPr/>
          </p:nvSpPr>
          <p:spPr>
            <a:xfrm rot="33107">
              <a:off x="1663936" y="2348256"/>
              <a:ext cx="1102930" cy="261610"/>
            </a:xfrm>
            <a:prstGeom prst="rect">
              <a:avLst/>
            </a:prstGeom>
            <a:noFill/>
          </p:spPr>
          <p:txBody>
            <a:bodyPr wrap="square" lIns="0" rIns="0" rtlCol="0" anchor="b">
              <a:spAutoFit/>
            </a:bodyPr>
            <a:lstStyle/>
            <a:p>
              <a:pPr algn="ctr" defTabSz="457200"/>
              <a:r>
                <a:rPr lang="tr-TR" sz="1100" b="1" dirty="0">
                  <a:solidFill>
                    <a:prstClr val="black">
                      <a:lumMod val="95000"/>
                      <a:lumOff val="5000"/>
                    </a:prstClr>
                  </a:solidFill>
                </a:rPr>
                <a:t>Cebeci Plajı</a:t>
              </a:r>
              <a:endParaRPr lang="en-US" sz="1100" b="1" dirty="0">
                <a:solidFill>
                  <a:prstClr val="black">
                    <a:lumMod val="95000"/>
                    <a:lumOff val="5000"/>
                  </a:prstClr>
                </a:solidFill>
              </a:endParaRPr>
            </a:p>
          </p:txBody>
        </p:sp>
        <p:pic>
          <p:nvPicPr>
            <p:cNvPr id="15" name="Resim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3688">
              <a:off x="1656436" y="2370975"/>
              <a:ext cx="156258" cy="180000"/>
            </a:xfrm>
            <a:prstGeom prst="rect">
              <a:avLst/>
            </a:prstGeom>
          </p:spPr>
        </p:pic>
      </p:grpSp>
      <p:sp>
        <p:nvSpPr>
          <p:cNvPr id="16" name="Beşgen 15"/>
          <p:cNvSpPr/>
          <p:nvPr/>
        </p:nvSpPr>
        <p:spPr>
          <a:xfrm flipH="1">
            <a:off x="554193" y="4648"/>
            <a:ext cx="4946977" cy="455850"/>
          </a:xfrm>
          <a:prstGeom prst="homePlate">
            <a:avLst/>
          </a:prstGeom>
          <a:solidFill>
            <a:schemeClr val="accent1">
              <a:lumMod val="75000"/>
            </a:schemeClr>
          </a:solidFill>
          <a:ln>
            <a:noFill/>
          </a:ln>
          <a:effectLst>
            <a:outerShdw blurRad="50800" dist="63500" dir="2700000" algn="tl"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2400" b="1" dirty="0">
                <a:solidFill>
                  <a:prstClr val="white"/>
                </a:solidFill>
              </a:rPr>
              <a:t>MAVİ BAYRAKLI PLAJLARIMIZ</a:t>
            </a:r>
          </a:p>
        </p:txBody>
      </p:sp>
      <p:pic>
        <p:nvPicPr>
          <p:cNvPr id="17" name="Resim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40979" y="4143230"/>
            <a:ext cx="1248655" cy="675163"/>
          </a:xfrm>
          <a:prstGeom prst="rect">
            <a:avLst/>
          </a:prstGeom>
          <a:effectLst>
            <a:outerShdw blurRad="63500" dist="63500" dir="2700000" algn="ctr" rotWithShape="0">
              <a:srgbClr val="000000">
                <a:alpha val="82000"/>
              </a:srgbClr>
            </a:outerShdw>
          </a:effectLst>
        </p:spPr>
      </p:pic>
      <p:pic>
        <p:nvPicPr>
          <p:cNvPr id="18" name="Resim 17"/>
          <p:cNvPicPr>
            <a:picLocks noChangeAspect="1"/>
          </p:cNvPicPr>
          <p:nvPr/>
        </p:nvPicPr>
        <p:blipFill rotWithShape="1">
          <a:blip r:embed="rId11" cstate="print">
            <a:extLst>
              <a:ext uri="{28A0092B-C50C-407E-A947-70E740481C1C}">
                <a14:useLocalDpi xmlns:a14="http://schemas.microsoft.com/office/drawing/2010/main" val="0"/>
              </a:ext>
            </a:extLst>
          </a:blip>
          <a:srcRect l="19162" r="20816"/>
          <a:stretch/>
        </p:blipFill>
        <p:spPr>
          <a:xfrm rot="154576">
            <a:off x="3591704" y="3331229"/>
            <a:ext cx="1216610" cy="588700"/>
          </a:xfrm>
          <a:prstGeom prst="rect">
            <a:avLst/>
          </a:prstGeom>
          <a:effectLst>
            <a:outerShdw blurRad="63500" dist="63500" dir="2700000" algn="ctr" rotWithShape="0">
              <a:srgbClr val="000000">
                <a:alpha val="82000"/>
              </a:srgbClr>
            </a:outerShdw>
          </a:effectLst>
        </p:spPr>
      </p:pic>
      <p:pic>
        <p:nvPicPr>
          <p:cNvPr id="19" name="Resim 18"/>
          <p:cNvPicPr>
            <a:picLocks noChangeAspect="1"/>
          </p:cNvPicPr>
          <p:nvPr/>
        </p:nvPicPr>
        <p:blipFill rotWithShape="1">
          <a:blip r:embed="rId12"/>
          <a:srcRect l="4584" t="5746" r="8522" b="19610"/>
          <a:stretch/>
        </p:blipFill>
        <p:spPr>
          <a:xfrm rot="220622">
            <a:off x="5529652" y="2877473"/>
            <a:ext cx="1486479" cy="935932"/>
          </a:xfrm>
          <a:prstGeom prst="rect">
            <a:avLst/>
          </a:prstGeom>
        </p:spPr>
      </p:pic>
      <p:sp>
        <p:nvSpPr>
          <p:cNvPr id="20" name="Beşgen 19"/>
          <p:cNvSpPr/>
          <p:nvPr/>
        </p:nvSpPr>
        <p:spPr>
          <a:xfrm flipH="1">
            <a:off x="4007644" y="1322804"/>
            <a:ext cx="1645298" cy="455850"/>
          </a:xfrm>
          <a:prstGeom prst="homePlate">
            <a:avLst/>
          </a:prstGeom>
          <a:solidFill>
            <a:schemeClr val="accent1">
              <a:lumMod val="75000"/>
            </a:schemeClr>
          </a:solidFill>
          <a:ln>
            <a:noFill/>
          </a:ln>
          <a:effectLst>
            <a:outerShdw blurRad="50800" dist="63500" dir="2700000" algn="tl"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2400" b="1" dirty="0">
                <a:solidFill>
                  <a:prstClr val="white"/>
                </a:solidFill>
              </a:rPr>
              <a:t>9 Adet</a:t>
            </a:r>
          </a:p>
        </p:txBody>
      </p:sp>
      <p:grpSp>
        <p:nvGrpSpPr>
          <p:cNvPr id="21" name="Grup 20"/>
          <p:cNvGrpSpPr/>
          <p:nvPr/>
        </p:nvGrpSpPr>
        <p:grpSpPr>
          <a:xfrm>
            <a:off x="3754952" y="1957279"/>
            <a:ext cx="1331142" cy="338212"/>
            <a:chOff x="2805161" y="2503482"/>
            <a:chExt cx="1437785" cy="365308"/>
          </a:xfrm>
        </p:grpSpPr>
        <p:grpSp>
          <p:nvGrpSpPr>
            <p:cNvPr id="22" name="Grup 21"/>
            <p:cNvGrpSpPr/>
            <p:nvPr/>
          </p:nvGrpSpPr>
          <p:grpSpPr>
            <a:xfrm>
              <a:off x="2805161" y="2503482"/>
              <a:ext cx="1437785" cy="365308"/>
              <a:chOff x="3107777" y="2720785"/>
              <a:chExt cx="1437785" cy="365308"/>
            </a:xfrm>
          </p:grpSpPr>
          <p:pic>
            <p:nvPicPr>
              <p:cNvPr id="24" name="Resim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3688">
                <a:off x="3107777" y="2720785"/>
                <a:ext cx="1437785" cy="365308"/>
              </a:xfrm>
              <a:prstGeom prst="rect">
                <a:avLst/>
              </a:prstGeom>
            </p:spPr>
          </p:pic>
          <p:sp>
            <p:nvSpPr>
              <p:cNvPr id="25" name="TextBox 49">
                <a:extLst>
                  <a:ext uri="{FF2B5EF4-FFF2-40B4-BE49-F238E27FC236}">
                    <a16:creationId xmlns:a16="http://schemas.microsoft.com/office/drawing/2014/main" id="{7378148C-7216-4EB6-931F-3FF83F6A8484}"/>
                  </a:ext>
                </a:extLst>
              </p:cNvPr>
              <p:cNvSpPr txBox="1"/>
              <p:nvPr/>
            </p:nvSpPr>
            <p:spPr>
              <a:xfrm rot="33107">
                <a:off x="3159481" y="2764830"/>
                <a:ext cx="1326174" cy="261610"/>
              </a:xfrm>
              <a:prstGeom prst="rect">
                <a:avLst/>
              </a:prstGeom>
              <a:noFill/>
            </p:spPr>
            <p:txBody>
              <a:bodyPr wrap="square" lIns="0" rIns="0" rtlCol="0" anchor="b">
                <a:spAutoFit/>
              </a:bodyPr>
              <a:lstStyle/>
              <a:p>
                <a:pPr algn="ctr" defTabSz="457200"/>
                <a:r>
                  <a:rPr lang="tr-TR" sz="1100" b="1" dirty="0" err="1">
                    <a:solidFill>
                      <a:prstClr val="black">
                        <a:lumMod val="95000"/>
                        <a:lumOff val="5000"/>
                      </a:prstClr>
                    </a:solidFill>
                  </a:rPr>
                  <a:t>Kumcağız</a:t>
                </a:r>
                <a:r>
                  <a:rPr lang="tr-TR" sz="1100" b="1" dirty="0">
                    <a:solidFill>
                      <a:prstClr val="black">
                        <a:lumMod val="95000"/>
                        <a:lumOff val="5000"/>
                      </a:prstClr>
                    </a:solidFill>
                  </a:rPr>
                  <a:t> Plajı</a:t>
                </a:r>
                <a:endParaRPr lang="en-US" sz="1100" b="1" dirty="0">
                  <a:solidFill>
                    <a:prstClr val="black">
                      <a:lumMod val="95000"/>
                      <a:lumOff val="5000"/>
                    </a:prstClr>
                  </a:solidFill>
                </a:endParaRPr>
              </a:p>
            </p:txBody>
          </p:sp>
        </p:grpSp>
        <p:pic>
          <p:nvPicPr>
            <p:cNvPr id="23" name="Resim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3688">
              <a:off x="2861563" y="2576361"/>
              <a:ext cx="149380" cy="180000"/>
            </a:xfrm>
            <a:prstGeom prst="rect">
              <a:avLst/>
            </a:prstGeom>
          </p:spPr>
        </p:pic>
      </p:grpSp>
      <p:grpSp>
        <p:nvGrpSpPr>
          <p:cNvPr id="26" name="Grup 25"/>
          <p:cNvGrpSpPr/>
          <p:nvPr/>
        </p:nvGrpSpPr>
        <p:grpSpPr>
          <a:xfrm>
            <a:off x="5649497" y="1819136"/>
            <a:ext cx="1313065" cy="314605"/>
            <a:chOff x="4339698" y="2345292"/>
            <a:chExt cx="1418260" cy="339809"/>
          </a:xfrm>
        </p:grpSpPr>
        <p:grpSp>
          <p:nvGrpSpPr>
            <p:cNvPr id="27" name="Grup 26"/>
            <p:cNvGrpSpPr/>
            <p:nvPr/>
          </p:nvGrpSpPr>
          <p:grpSpPr>
            <a:xfrm>
              <a:off x="4339698" y="2345292"/>
              <a:ext cx="1418260" cy="339809"/>
              <a:chOff x="4504110" y="2029192"/>
              <a:chExt cx="1418260" cy="339809"/>
            </a:xfrm>
          </p:grpSpPr>
          <p:pic>
            <p:nvPicPr>
              <p:cNvPr id="29" name="Resim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385886">
                <a:off x="4504110" y="2029192"/>
                <a:ext cx="1418260" cy="339809"/>
              </a:xfrm>
              <a:prstGeom prst="rect">
                <a:avLst/>
              </a:prstGeom>
            </p:spPr>
          </p:pic>
          <p:sp>
            <p:nvSpPr>
              <p:cNvPr id="30" name="TextBox 49">
                <a:extLst>
                  <a:ext uri="{FF2B5EF4-FFF2-40B4-BE49-F238E27FC236}">
                    <a16:creationId xmlns:a16="http://schemas.microsoft.com/office/drawing/2014/main" id="{7378148C-7216-4EB6-931F-3FF83F6A8484}"/>
                  </a:ext>
                </a:extLst>
              </p:cNvPr>
              <p:cNvSpPr txBox="1"/>
              <p:nvPr/>
            </p:nvSpPr>
            <p:spPr>
              <a:xfrm rot="21225305">
                <a:off x="4583130" y="2055376"/>
                <a:ext cx="1326174" cy="261610"/>
              </a:xfrm>
              <a:prstGeom prst="rect">
                <a:avLst/>
              </a:prstGeom>
              <a:noFill/>
            </p:spPr>
            <p:txBody>
              <a:bodyPr wrap="square" lIns="0" rIns="0" rtlCol="0" anchor="b">
                <a:spAutoFit/>
              </a:bodyPr>
              <a:lstStyle/>
              <a:p>
                <a:pPr algn="ctr" defTabSz="457200"/>
                <a:r>
                  <a:rPr lang="tr-TR" sz="1100" b="1" dirty="0" err="1">
                    <a:solidFill>
                      <a:prstClr val="black">
                        <a:lumMod val="95000"/>
                        <a:lumOff val="5000"/>
                      </a:prstClr>
                    </a:solidFill>
                  </a:rPr>
                  <a:t>Bağırganlı</a:t>
                </a:r>
                <a:r>
                  <a:rPr lang="tr-TR" sz="1100" b="1" dirty="0">
                    <a:solidFill>
                      <a:prstClr val="black">
                        <a:lumMod val="95000"/>
                        <a:lumOff val="5000"/>
                      </a:prstClr>
                    </a:solidFill>
                  </a:rPr>
                  <a:t> Plajı</a:t>
                </a:r>
                <a:endParaRPr lang="en-US" sz="1100" b="1" dirty="0">
                  <a:solidFill>
                    <a:prstClr val="black">
                      <a:lumMod val="95000"/>
                      <a:lumOff val="5000"/>
                    </a:prstClr>
                  </a:solidFill>
                </a:endParaRPr>
              </a:p>
            </p:txBody>
          </p:sp>
        </p:grpSp>
        <p:pic>
          <p:nvPicPr>
            <p:cNvPr id="28" name="Resim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3688">
              <a:off x="4386777" y="2471764"/>
              <a:ext cx="149380" cy="180000"/>
            </a:xfrm>
            <a:prstGeom prst="rect">
              <a:avLst/>
            </a:prstGeom>
          </p:spPr>
        </p:pic>
      </p:grpSp>
      <p:grpSp>
        <p:nvGrpSpPr>
          <p:cNvPr id="31" name="Grup 30"/>
          <p:cNvGrpSpPr/>
          <p:nvPr/>
        </p:nvGrpSpPr>
        <p:grpSpPr>
          <a:xfrm>
            <a:off x="1888416" y="2857051"/>
            <a:ext cx="1027010" cy="359416"/>
            <a:chOff x="1198460" y="3419689"/>
            <a:chExt cx="1109288" cy="388210"/>
          </a:xfrm>
        </p:grpSpPr>
        <p:grpSp>
          <p:nvGrpSpPr>
            <p:cNvPr id="32" name="Grup 31"/>
            <p:cNvGrpSpPr/>
            <p:nvPr/>
          </p:nvGrpSpPr>
          <p:grpSpPr>
            <a:xfrm>
              <a:off x="1198460" y="3419689"/>
              <a:ext cx="1109288" cy="388210"/>
              <a:chOff x="1478567" y="4716010"/>
              <a:chExt cx="1109288" cy="388210"/>
            </a:xfrm>
          </p:grpSpPr>
          <p:pic>
            <p:nvPicPr>
              <p:cNvPr id="34" name="Resim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3688">
                <a:off x="1478567" y="4716010"/>
                <a:ext cx="1109288" cy="388210"/>
              </a:xfrm>
              <a:prstGeom prst="rect">
                <a:avLst/>
              </a:prstGeom>
            </p:spPr>
          </p:pic>
          <p:sp>
            <p:nvSpPr>
              <p:cNvPr id="35" name="TextBox 49">
                <a:extLst>
                  <a:ext uri="{FF2B5EF4-FFF2-40B4-BE49-F238E27FC236}">
                    <a16:creationId xmlns:a16="http://schemas.microsoft.com/office/drawing/2014/main" id="{7378148C-7216-4EB6-931F-3FF83F6A8484}"/>
                  </a:ext>
                </a:extLst>
              </p:cNvPr>
              <p:cNvSpPr txBox="1"/>
              <p:nvPr/>
            </p:nvSpPr>
            <p:spPr>
              <a:xfrm rot="33107">
                <a:off x="1522458" y="4769491"/>
                <a:ext cx="1059562" cy="261610"/>
              </a:xfrm>
              <a:prstGeom prst="rect">
                <a:avLst/>
              </a:prstGeom>
              <a:noFill/>
            </p:spPr>
            <p:txBody>
              <a:bodyPr wrap="square" lIns="0" rIns="0" rtlCol="0" anchor="b">
                <a:spAutoFit/>
              </a:bodyPr>
              <a:lstStyle/>
              <a:p>
                <a:pPr algn="ctr" defTabSz="457200"/>
                <a:r>
                  <a:rPr lang="tr-TR" sz="1100" b="1" dirty="0" err="1">
                    <a:solidFill>
                      <a:prstClr val="black">
                        <a:lumMod val="95000"/>
                        <a:lumOff val="5000"/>
                      </a:prstClr>
                    </a:solidFill>
                  </a:rPr>
                  <a:t>Kerpe</a:t>
                </a:r>
                <a:r>
                  <a:rPr lang="tr-TR" sz="1100" b="1" dirty="0">
                    <a:solidFill>
                      <a:prstClr val="black">
                        <a:lumMod val="95000"/>
                        <a:lumOff val="5000"/>
                      </a:prstClr>
                    </a:solidFill>
                  </a:rPr>
                  <a:t> Plajı</a:t>
                </a:r>
                <a:endParaRPr lang="en-US" sz="1100" b="1" dirty="0">
                  <a:solidFill>
                    <a:prstClr val="black">
                      <a:lumMod val="95000"/>
                      <a:lumOff val="5000"/>
                    </a:prstClr>
                  </a:solidFill>
                </a:endParaRPr>
              </a:p>
            </p:txBody>
          </p:sp>
        </p:grpSp>
        <p:pic>
          <p:nvPicPr>
            <p:cNvPr id="33" name="Resim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3688">
              <a:off x="1212622" y="3513975"/>
              <a:ext cx="149380" cy="180000"/>
            </a:xfrm>
            <a:prstGeom prst="rect">
              <a:avLst/>
            </a:prstGeom>
          </p:spPr>
        </p:pic>
      </p:grpSp>
      <p:grpSp>
        <p:nvGrpSpPr>
          <p:cNvPr id="36" name="Grup 35"/>
          <p:cNvGrpSpPr/>
          <p:nvPr/>
        </p:nvGrpSpPr>
        <p:grpSpPr>
          <a:xfrm>
            <a:off x="3746485" y="3013253"/>
            <a:ext cx="1346256" cy="359416"/>
            <a:chOff x="2485592" y="3673341"/>
            <a:chExt cx="1393172" cy="388210"/>
          </a:xfrm>
        </p:grpSpPr>
        <p:grpSp>
          <p:nvGrpSpPr>
            <p:cNvPr id="37" name="Grup 36"/>
            <p:cNvGrpSpPr/>
            <p:nvPr/>
          </p:nvGrpSpPr>
          <p:grpSpPr>
            <a:xfrm>
              <a:off x="2485592" y="3673341"/>
              <a:ext cx="1393172" cy="388210"/>
              <a:chOff x="1478567" y="4716010"/>
              <a:chExt cx="1109288" cy="388210"/>
            </a:xfrm>
          </p:grpSpPr>
          <p:pic>
            <p:nvPicPr>
              <p:cNvPr id="39" name="Resim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3688">
                <a:off x="1478567" y="4716010"/>
                <a:ext cx="1109288" cy="388210"/>
              </a:xfrm>
              <a:prstGeom prst="rect">
                <a:avLst/>
              </a:prstGeom>
            </p:spPr>
          </p:pic>
          <p:sp>
            <p:nvSpPr>
              <p:cNvPr id="40" name="TextBox 49">
                <a:extLst>
                  <a:ext uri="{FF2B5EF4-FFF2-40B4-BE49-F238E27FC236}">
                    <a16:creationId xmlns:a16="http://schemas.microsoft.com/office/drawing/2014/main" id="{7378148C-7216-4EB6-931F-3FF83F6A8484}"/>
                  </a:ext>
                </a:extLst>
              </p:cNvPr>
              <p:cNvSpPr txBox="1"/>
              <p:nvPr/>
            </p:nvSpPr>
            <p:spPr>
              <a:xfrm rot="33107">
                <a:off x="1522458" y="4769491"/>
                <a:ext cx="1059562" cy="261610"/>
              </a:xfrm>
              <a:prstGeom prst="rect">
                <a:avLst/>
              </a:prstGeom>
              <a:noFill/>
            </p:spPr>
            <p:txBody>
              <a:bodyPr wrap="square" lIns="0" rIns="0" rtlCol="0" anchor="b">
                <a:spAutoFit/>
              </a:bodyPr>
              <a:lstStyle/>
              <a:p>
                <a:pPr algn="ctr" defTabSz="457200"/>
                <a:r>
                  <a:rPr lang="tr-TR" sz="1100" b="1" dirty="0" err="1">
                    <a:solidFill>
                      <a:prstClr val="black">
                        <a:lumMod val="95000"/>
                        <a:lumOff val="5000"/>
                      </a:prstClr>
                    </a:solidFill>
                  </a:rPr>
                  <a:t>Kovanağzı</a:t>
                </a:r>
                <a:r>
                  <a:rPr lang="tr-TR" sz="1100" b="1" dirty="0">
                    <a:solidFill>
                      <a:prstClr val="black">
                        <a:lumMod val="95000"/>
                        <a:lumOff val="5000"/>
                      </a:prstClr>
                    </a:solidFill>
                  </a:rPr>
                  <a:t> Plajı</a:t>
                </a:r>
                <a:endParaRPr lang="en-US" sz="1100" b="1" dirty="0">
                  <a:solidFill>
                    <a:prstClr val="black">
                      <a:lumMod val="95000"/>
                      <a:lumOff val="5000"/>
                    </a:prstClr>
                  </a:solidFill>
                </a:endParaRPr>
              </a:p>
            </p:txBody>
          </p:sp>
        </p:grpSp>
        <p:pic>
          <p:nvPicPr>
            <p:cNvPr id="38" name="Resim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3688">
              <a:off x="2512542" y="3763154"/>
              <a:ext cx="149380" cy="180000"/>
            </a:xfrm>
            <a:prstGeom prst="rect">
              <a:avLst/>
            </a:prstGeom>
          </p:spPr>
        </p:pic>
      </p:grpSp>
      <p:grpSp>
        <p:nvGrpSpPr>
          <p:cNvPr id="41" name="Grup 40"/>
          <p:cNvGrpSpPr/>
          <p:nvPr/>
        </p:nvGrpSpPr>
        <p:grpSpPr>
          <a:xfrm>
            <a:off x="5579560" y="2790409"/>
            <a:ext cx="1372215" cy="341066"/>
            <a:chOff x="4074691" y="3342332"/>
            <a:chExt cx="1482148" cy="368390"/>
          </a:xfrm>
        </p:grpSpPr>
        <p:grpSp>
          <p:nvGrpSpPr>
            <p:cNvPr id="42" name="Grup 41"/>
            <p:cNvGrpSpPr/>
            <p:nvPr/>
          </p:nvGrpSpPr>
          <p:grpSpPr>
            <a:xfrm>
              <a:off x="4074691" y="3342332"/>
              <a:ext cx="1482148" cy="368390"/>
              <a:chOff x="3457453" y="3205905"/>
              <a:chExt cx="1482148" cy="368390"/>
            </a:xfrm>
          </p:grpSpPr>
          <p:pic>
            <p:nvPicPr>
              <p:cNvPr id="44" name="Resim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385886">
                <a:off x="3457453" y="3205905"/>
                <a:ext cx="1482148" cy="368390"/>
              </a:xfrm>
              <a:prstGeom prst="rect">
                <a:avLst/>
              </a:prstGeom>
            </p:spPr>
          </p:pic>
          <p:sp>
            <p:nvSpPr>
              <p:cNvPr id="45" name="TextBox 49">
                <a:extLst>
                  <a:ext uri="{FF2B5EF4-FFF2-40B4-BE49-F238E27FC236}">
                    <a16:creationId xmlns:a16="http://schemas.microsoft.com/office/drawing/2014/main" id="{7378148C-7216-4EB6-931F-3FF83F6A8484}"/>
                  </a:ext>
                </a:extLst>
              </p:cNvPr>
              <p:cNvSpPr txBox="1"/>
              <p:nvPr/>
            </p:nvSpPr>
            <p:spPr>
              <a:xfrm rot="21225305">
                <a:off x="3557061" y="3239822"/>
                <a:ext cx="1326174" cy="261610"/>
              </a:xfrm>
              <a:prstGeom prst="rect">
                <a:avLst/>
              </a:prstGeom>
              <a:noFill/>
            </p:spPr>
            <p:txBody>
              <a:bodyPr wrap="square" lIns="0" rIns="0" rtlCol="0" anchor="b">
                <a:spAutoFit/>
              </a:bodyPr>
              <a:lstStyle/>
              <a:p>
                <a:pPr algn="ctr" defTabSz="457200"/>
                <a:r>
                  <a:rPr lang="tr-TR" sz="1100" b="1" dirty="0">
                    <a:solidFill>
                      <a:prstClr val="black">
                        <a:lumMod val="95000"/>
                        <a:lumOff val="5000"/>
                      </a:prstClr>
                    </a:solidFill>
                  </a:rPr>
                  <a:t>Seyrek Plajı</a:t>
                </a:r>
                <a:endParaRPr lang="en-US" sz="1100" b="1" dirty="0">
                  <a:solidFill>
                    <a:prstClr val="black">
                      <a:lumMod val="95000"/>
                      <a:lumOff val="5000"/>
                    </a:prstClr>
                  </a:solidFill>
                </a:endParaRPr>
              </a:p>
            </p:txBody>
          </p:sp>
        </p:grpSp>
        <p:pic>
          <p:nvPicPr>
            <p:cNvPr id="43" name="Resim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3688">
              <a:off x="4102288" y="3505319"/>
              <a:ext cx="149380" cy="180000"/>
            </a:xfrm>
            <a:prstGeom prst="rect">
              <a:avLst/>
            </a:prstGeom>
          </p:spPr>
        </p:pic>
      </p:grpSp>
      <p:pic>
        <p:nvPicPr>
          <p:cNvPr id="51" name="Resim 50" descr="https://www.kocaeli.bel.tr/webfiles/userfiles/images/2023/2023_May%C4%B1s/2023_05_24/20230524_plajlar_jpg5.jpg"/>
          <p:cNvPicPr/>
          <p:nvPr/>
        </p:nvPicPr>
        <p:blipFill rotWithShape="1">
          <a:blip r:embed="rId13" cstate="print">
            <a:extLst>
              <a:ext uri="{28A0092B-C50C-407E-A947-70E740481C1C}">
                <a14:useLocalDpi xmlns:a14="http://schemas.microsoft.com/office/drawing/2010/main" val="0"/>
              </a:ext>
            </a:extLst>
          </a:blip>
          <a:srcRect r="50724"/>
          <a:stretch/>
        </p:blipFill>
        <p:spPr bwMode="auto">
          <a:xfrm rot="197143">
            <a:off x="3593392" y="4479910"/>
            <a:ext cx="1223984" cy="597334"/>
          </a:xfrm>
          <a:prstGeom prst="rect">
            <a:avLst/>
          </a:prstGeom>
          <a:noFill/>
          <a:ln>
            <a:noFill/>
          </a:ln>
          <a:effectLst>
            <a:outerShdw blurRad="50800" dist="50800" dir="5400000" algn="ctr" rotWithShape="0">
              <a:srgbClr val="000000">
                <a:alpha val="82000"/>
              </a:srgbClr>
            </a:outerShdw>
          </a:effectLst>
        </p:spPr>
      </p:pic>
      <p:pic>
        <p:nvPicPr>
          <p:cNvPr id="52" name="Resim 51" descr="https://www.kocaeli.bel.tr/webfiles/userfiles/images/2023/2023_May%C4%B1s/2023_05_24/20230524_plajlar_jpg5.jpg"/>
          <p:cNvPicPr/>
          <p:nvPr/>
        </p:nvPicPr>
        <p:blipFill rotWithShape="1">
          <a:blip r:embed="rId14" cstate="print">
            <a:extLst>
              <a:ext uri="{28A0092B-C50C-407E-A947-70E740481C1C}">
                <a14:useLocalDpi xmlns:a14="http://schemas.microsoft.com/office/drawing/2010/main" val="0"/>
              </a:ext>
            </a:extLst>
          </a:blip>
          <a:srcRect l="50528"/>
          <a:stretch/>
        </p:blipFill>
        <p:spPr bwMode="auto">
          <a:xfrm rot="226159">
            <a:off x="1595249" y="4168735"/>
            <a:ext cx="1180439" cy="606660"/>
          </a:xfrm>
          <a:prstGeom prst="rect">
            <a:avLst/>
          </a:prstGeom>
          <a:noFill/>
          <a:ln>
            <a:noFill/>
          </a:ln>
          <a:effectLst>
            <a:outerShdw blurRad="50800" dist="50800" dir="5400000" algn="ctr" rotWithShape="0">
              <a:srgbClr val="000000">
                <a:alpha val="82000"/>
              </a:srgbClr>
            </a:outerShdw>
          </a:effectLst>
        </p:spPr>
      </p:pic>
      <p:grpSp>
        <p:nvGrpSpPr>
          <p:cNvPr id="53" name="Grup 52"/>
          <p:cNvGrpSpPr/>
          <p:nvPr/>
        </p:nvGrpSpPr>
        <p:grpSpPr>
          <a:xfrm>
            <a:off x="1680636" y="3889916"/>
            <a:ext cx="1231385" cy="359416"/>
            <a:chOff x="1024213" y="4785502"/>
            <a:chExt cx="1330036" cy="388210"/>
          </a:xfrm>
        </p:grpSpPr>
        <p:grpSp>
          <p:nvGrpSpPr>
            <p:cNvPr id="54" name="Grup 53"/>
            <p:cNvGrpSpPr/>
            <p:nvPr/>
          </p:nvGrpSpPr>
          <p:grpSpPr>
            <a:xfrm>
              <a:off x="1024213" y="4785502"/>
              <a:ext cx="1330036" cy="388210"/>
              <a:chOff x="1478567" y="4716010"/>
              <a:chExt cx="1109288" cy="388210"/>
            </a:xfrm>
          </p:grpSpPr>
          <p:pic>
            <p:nvPicPr>
              <p:cNvPr id="56" name="Resim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3688">
                <a:off x="1478567" y="4716010"/>
                <a:ext cx="1109288" cy="388210"/>
              </a:xfrm>
              <a:prstGeom prst="rect">
                <a:avLst/>
              </a:prstGeom>
            </p:spPr>
          </p:pic>
          <p:sp>
            <p:nvSpPr>
              <p:cNvPr id="57" name="TextBox 49">
                <a:extLst>
                  <a:ext uri="{FF2B5EF4-FFF2-40B4-BE49-F238E27FC236}">
                    <a16:creationId xmlns:a16="http://schemas.microsoft.com/office/drawing/2014/main" id="{7378148C-7216-4EB6-931F-3FF83F6A8484}"/>
                  </a:ext>
                </a:extLst>
              </p:cNvPr>
              <p:cNvSpPr txBox="1"/>
              <p:nvPr/>
            </p:nvSpPr>
            <p:spPr>
              <a:xfrm rot="33107">
                <a:off x="1522457" y="4769491"/>
                <a:ext cx="1059562" cy="261610"/>
              </a:xfrm>
              <a:prstGeom prst="rect">
                <a:avLst/>
              </a:prstGeom>
              <a:noFill/>
            </p:spPr>
            <p:txBody>
              <a:bodyPr wrap="square" lIns="0" rIns="0" rtlCol="0" anchor="b">
                <a:spAutoFit/>
              </a:bodyPr>
              <a:lstStyle/>
              <a:p>
                <a:pPr algn="ctr" defTabSz="457200"/>
                <a:r>
                  <a:rPr lang="tr-TR" sz="1100" b="1" dirty="0" err="1">
                    <a:solidFill>
                      <a:prstClr val="black">
                        <a:lumMod val="95000"/>
                        <a:lumOff val="5000"/>
                      </a:prstClr>
                    </a:solidFill>
                  </a:rPr>
                  <a:t>Altınkemer</a:t>
                </a:r>
                <a:r>
                  <a:rPr lang="tr-TR" sz="1100" b="1" dirty="0">
                    <a:solidFill>
                      <a:prstClr val="black">
                        <a:lumMod val="95000"/>
                        <a:lumOff val="5000"/>
                      </a:prstClr>
                    </a:solidFill>
                  </a:rPr>
                  <a:t> Plajı</a:t>
                </a:r>
                <a:endParaRPr lang="en-US" sz="1100" b="1" dirty="0">
                  <a:solidFill>
                    <a:prstClr val="black">
                      <a:lumMod val="95000"/>
                      <a:lumOff val="5000"/>
                    </a:prstClr>
                  </a:solidFill>
                </a:endParaRPr>
              </a:p>
            </p:txBody>
          </p:sp>
        </p:grpSp>
        <p:pic>
          <p:nvPicPr>
            <p:cNvPr id="55" name="Resim 5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3688">
              <a:off x="1044130" y="4879856"/>
              <a:ext cx="149380" cy="180000"/>
            </a:xfrm>
            <a:prstGeom prst="rect">
              <a:avLst/>
            </a:prstGeom>
          </p:spPr>
        </p:pic>
      </p:grpSp>
      <p:grpSp>
        <p:nvGrpSpPr>
          <p:cNvPr id="58" name="Grup 57"/>
          <p:cNvGrpSpPr/>
          <p:nvPr/>
        </p:nvGrpSpPr>
        <p:grpSpPr>
          <a:xfrm>
            <a:off x="3599784" y="4157507"/>
            <a:ext cx="1484745" cy="359416"/>
            <a:chOff x="2449584" y="4927945"/>
            <a:chExt cx="1603693" cy="388210"/>
          </a:xfrm>
        </p:grpSpPr>
        <p:grpSp>
          <p:nvGrpSpPr>
            <p:cNvPr id="59" name="Grup 58"/>
            <p:cNvGrpSpPr/>
            <p:nvPr/>
          </p:nvGrpSpPr>
          <p:grpSpPr>
            <a:xfrm>
              <a:off x="2449584" y="4927945"/>
              <a:ext cx="1603693" cy="388210"/>
              <a:chOff x="1478567" y="4716010"/>
              <a:chExt cx="1126898" cy="388210"/>
            </a:xfrm>
          </p:grpSpPr>
          <p:pic>
            <p:nvPicPr>
              <p:cNvPr id="61" name="Resim 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3688">
                <a:off x="1478567" y="4716010"/>
                <a:ext cx="1109288" cy="388210"/>
              </a:xfrm>
              <a:prstGeom prst="rect">
                <a:avLst/>
              </a:prstGeom>
            </p:spPr>
          </p:pic>
          <p:sp>
            <p:nvSpPr>
              <p:cNvPr id="62" name="TextBox 49">
                <a:extLst>
                  <a:ext uri="{FF2B5EF4-FFF2-40B4-BE49-F238E27FC236}">
                    <a16:creationId xmlns:a16="http://schemas.microsoft.com/office/drawing/2014/main" id="{7378148C-7216-4EB6-931F-3FF83F6A8484}"/>
                  </a:ext>
                </a:extLst>
              </p:cNvPr>
              <p:cNvSpPr txBox="1"/>
              <p:nvPr/>
            </p:nvSpPr>
            <p:spPr>
              <a:xfrm rot="33107">
                <a:off x="1522455" y="4769647"/>
                <a:ext cx="1083010" cy="261610"/>
              </a:xfrm>
              <a:prstGeom prst="rect">
                <a:avLst/>
              </a:prstGeom>
              <a:noFill/>
            </p:spPr>
            <p:txBody>
              <a:bodyPr wrap="square" lIns="0" rIns="0" rtlCol="0" anchor="b">
                <a:spAutoFit/>
              </a:bodyPr>
              <a:lstStyle/>
              <a:p>
                <a:pPr algn="ctr" defTabSz="457200"/>
                <a:r>
                  <a:rPr lang="tr-TR" sz="1100" b="1" dirty="0">
                    <a:solidFill>
                      <a:prstClr val="black">
                        <a:lumMod val="95000"/>
                        <a:lumOff val="5000"/>
                      </a:prstClr>
                    </a:solidFill>
                  </a:rPr>
                  <a:t>Ereğli </a:t>
                </a:r>
                <a:r>
                  <a:rPr lang="tr-TR" sz="1100" b="1" dirty="0" err="1">
                    <a:solidFill>
                      <a:prstClr val="black">
                        <a:lumMod val="95000"/>
                        <a:lumOff val="5000"/>
                      </a:prstClr>
                    </a:solidFill>
                  </a:rPr>
                  <a:t>Kumyalı</a:t>
                </a:r>
                <a:r>
                  <a:rPr lang="tr-TR" sz="1100" b="1" dirty="0">
                    <a:solidFill>
                      <a:prstClr val="black">
                        <a:lumMod val="95000"/>
                        <a:lumOff val="5000"/>
                      </a:prstClr>
                    </a:solidFill>
                  </a:rPr>
                  <a:t> Plajı</a:t>
                </a:r>
                <a:endParaRPr lang="en-US" sz="1100" b="1" dirty="0">
                  <a:solidFill>
                    <a:prstClr val="black">
                      <a:lumMod val="95000"/>
                      <a:lumOff val="5000"/>
                    </a:prstClr>
                  </a:solidFill>
                </a:endParaRPr>
              </a:p>
            </p:txBody>
          </p:sp>
        </p:grpSp>
        <p:pic>
          <p:nvPicPr>
            <p:cNvPr id="60" name="Resim 5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3688">
              <a:off x="2485632" y="5008022"/>
              <a:ext cx="149380" cy="180000"/>
            </a:xfrm>
            <a:prstGeom prst="rect">
              <a:avLst/>
            </a:prstGeom>
          </p:spPr>
        </p:pic>
      </p:grpSp>
      <p:grpSp>
        <p:nvGrpSpPr>
          <p:cNvPr id="46" name="Grup 45"/>
          <p:cNvGrpSpPr/>
          <p:nvPr/>
        </p:nvGrpSpPr>
        <p:grpSpPr>
          <a:xfrm>
            <a:off x="5645492" y="3952604"/>
            <a:ext cx="1587013" cy="388210"/>
            <a:chOff x="3678951" y="4477228"/>
            <a:chExt cx="1790098" cy="388210"/>
          </a:xfrm>
        </p:grpSpPr>
        <p:grpSp>
          <p:nvGrpSpPr>
            <p:cNvPr id="47" name="Grup 46"/>
            <p:cNvGrpSpPr/>
            <p:nvPr/>
          </p:nvGrpSpPr>
          <p:grpSpPr>
            <a:xfrm>
              <a:off x="3678951" y="4477228"/>
              <a:ext cx="1790098" cy="388210"/>
              <a:chOff x="1478026" y="4735179"/>
              <a:chExt cx="1790098" cy="388210"/>
            </a:xfrm>
          </p:grpSpPr>
          <p:pic>
            <p:nvPicPr>
              <p:cNvPr id="49" name="Resim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3688">
                <a:off x="1478026" y="4735179"/>
                <a:ext cx="1790098" cy="388210"/>
              </a:xfrm>
              <a:prstGeom prst="rect">
                <a:avLst/>
              </a:prstGeom>
            </p:spPr>
          </p:pic>
          <p:sp>
            <p:nvSpPr>
              <p:cNvPr id="50" name="TextBox 49">
                <a:extLst>
                  <a:ext uri="{FF2B5EF4-FFF2-40B4-BE49-F238E27FC236}">
                    <a16:creationId xmlns:a16="http://schemas.microsoft.com/office/drawing/2014/main" id="{7378148C-7216-4EB6-931F-3FF83F6A8484}"/>
                  </a:ext>
                </a:extLst>
              </p:cNvPr>
              <p:cNvSpPr txBox="1"/>
              <p:nvPr/>
            </p:nvSpPr>
            <p:spPr>
              <a:xfrm rot="33107">
                <a:off x="1522444" y="4772321"/>
                <a:ext cx="1647328" cy="261610"/>
              </a:xfrm>
              <a:prstGeom prst="rect">
                <a:avLst/>
              </a:prstGeom>
              <a:noFill/>
            </p:spPr>
            <p:txBody>
              <a:bodyPr wrap="square" lIns="0" rIns="0" rtlCol="0" anchor="b">
                <a:spAutoFit/>
              </a:bodyPr>
              <a:lstStyle/>
              <a:p>
                <a:pPr algn="ctr" defTabSz="457200"/>
                <a:r>
                  <a:rPr lang="tr-TR" sz="1100" b="1" dirty="0">
                    <a:solidFill>
                      <a:prstClr val="black">
                        <a:lumMod val="95000"/>
                        <a:lumOff val="5000"/>
                      </a:prstClr>
                    </a:solidFill>
                  </a:rPr>
                  <a:t>Miço Kadınlar Plajı</a:t>
                </a:r>
                <a:endParaRPr lang="en-US" sz="1100" b="1" dirty="0">
                  <a:solidFill>
                    <a:prstClr val="black">
                      <a:lumMod val="95000"/>
                      <a:lumOff val="5000"/>
                    </a:prstClr>
                  </a:solidFill>
                </a:endParaRPr>
              </a:p>
            </p:txBody>
          </p:sp>
        </p:grpSp>
        <p:pic>
          <p:nvPicPr>
            <p:cNvPr id="48" name="Resim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3688">
              <a:off x="3759834" y="4527746"/>
              <a:ext cx="149380" cy="180000"/>
            </a:xfrm>
            <a:prstGeom prst="rect">
              <a:avLst/>
            </a:prstGeom>
          </p:spPr>
        </p:pic>
      </p:grpSp>
    </p:spTree>
    <p:extLst>
      <p:ext uri="{BB962C8B-B14F-4D97-AF65-F5344CB8AC3E}">
        <p14:creationId xmlns:p14="http://schemas.microsoft.com/office/powerpoint/2010/main" val="811642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txBox="1">
            <a:spLocks/>
          </p:cNvSpPr>
          <p:nvPr/>
        </p:nvSpPr>
        <p:spPr>
          <a:xfrm>
            <a:off x="446117" y="2920918"/>
            <a:ext cx="4674523" cy="36168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000" b="1" u="sng" dirty="0" err="1" smtClean="0">
                <a:latin typeface="Calibri" panose="020F0502020204030204" pitchFamily="34" charset="0"/>
                <a:cs typeface="Calibri" panose="020F0502020204030204" pitchFamily="34" charset="0"/>
              </a:rPr>
              <a:t>Kocaeli’de</a:t>
            </a:r>
            <a:r>
              <a:rPr lang="tr-TR" sz="2000" b="1" u="sng" dirty="0" smtClean="0">
                <a:latin typeface="Calibri" panose="020F0502020204030204" pitchFamily="34" charset="0"/>
                <a:cs typeface="Calibri" panose="020F0502020204030204" pitchFamily="34" charset="0"/>
              </a:rPr>
              <a:t> geri kazanılmış atık sular; </a:t>
            </a:r>
          </a:p>
          <a:p>
            <a:r>
              <a:rPr lang="tr-TR" sz="2000" dirty="0" smtClean="0">
                <a:latin typeface="Calibri" panose="020F0502020204030204" pitchFamily="34" charset="0"/>
                <a:cs typeface="Calibri" panose="020F0502020204030204" pitchFamily="34" charset="0"/>
              </a:rPr>
              <a:t>Sanayide proses suyu olarak, </a:t>
            </a:r>
          </a:p>
          <a:p>
            <a:r>
              <a:rPr lang="tr-TR" sz="2000" dirty="0" smtClean="0">
                <a:latin typeface="Calibri" panose="020F0502020204030204" pitchFamily="34" charset="0"/>
                <a:cs typeface="Calibri" panose="020F0502020204030204" pitchFamily="34" charset="0"/>
              </a:rPr>
              <a:t>Atık su arıtma tesisi içinde saha yıkama ve yeşil alan sulama suyu olarak, </a:t>
            </a:r>
          </a:p>
          <a:p>
            <a:r>
              <a:rPr lang="tr-TR" sz="2000" dirty="0" smtClean="0">
                <a:latin typeface="Calibri" panose="020F0502020204030204" pitchFamily="34" charset="0"/>
                <a:cs typeface="Calibri" panose="020F0502020204030204" pitchFamily="34" charset="0"/>
              </a:rPr>
              <a:t>Atık su arıtma tesisi içinde çamur </a:t>
            </a:r>
            <a:r>
              <a:rPr lang="tr-TR" sz="2000" dirty="0" err="1" smtClean="0">
                <a:latin typeface="Calibri" panose="020F0502020204030204" pitchFamily="34" charset="0"/>
                <a:cs typeface="Calibri" panose="020F0502020204030204" pitchFamily="34" charset="0"/>
              </a:rPr>
              <a:t>susuzlaştırma</a:t>
            </a:r>
            <a:r>
              <a:rPr lang="tr-TR" sz="2000" dirty="0" smtClean="0">
                <a:latin typeface="Calibri" panose="020F0502020204030204" pitchFamily="34" charset="0"/>
                <a:cs typeface="Calibri" panose="020F0502020204030204" pitchFamily="34" charset="0"/>
              </a:rPr>
              <a:t> ünitesinin proses suyu olarak, </a:t>
            </a:r>
          </a:p>
          <a:p>
            <a:r>
              <a:rPr lang="tr-TR" sz="2000" dirty="0" smtClean="0">
                <a:latin typeface="Calibri" panose="020F0502020204030204" pitchFamily="34" charset="0"/>
                <a:cs typeface="Calibri" panose="020F0502020204030204" pitchFamily="34" charset="0"/>
              </a:rPr>
              <a:t>Belediyelerde yeşil alan sulama ve yıkama suyu olarak kullanılmaktadır. </a:t>
            </a:r>
            <a:endParaRPr lang="tr-TR" sz="2000" dirty="0">
              <a:latin typeface="Calibri" panose="020F0502020204030204" pitchFamily="34" charset="0"/>
              <a:cs typeface="Calibri" panose="020F0502020204030204" pitchFamily="34" charset="0"/>
            </a:endParaRPr>
          </a:p>
        </p:txBody>
      </p:sp>
      <p:sp>
        <p:nvSpPr>
          <p:cNvPr id="4" name="Dikdörtgen 3"/>
          <p:cNvSpPr/>
          <p:nvPr/>
        </p:nvSpPr>
        <p:spPr>
          <a:xfrm>
            <a:off x="446117" y="1044518"/>
            <a:ext cx="11571712" cy="1631216"/>
          </a:xfrm>
          <a:prstGeom prst="rect">
            <a:avLst/>
          </a:prstGeom>
        </p:spPr>
        <p:txBody>
          <a:bodyPr wrap="square">
            <a:spAutoFit/>
          </a:bodyPr>
          <a:lstStyle/>
          <a:p>
            <a:pPr algn="just"/>
            <a:r>
              <a:rPr lang="tr-TR" sz="2000" dirty="0" smtClean="0">
                <a:latin typeface="Calibri" panose="020F0502020204030204" pitchFamily="34" charset="0"/>
                <a:cs typeface="Calibri" panose="020F0502020204030204" pitchFamily="34" charset="0"/>
              </a:rPr>
              <a:t>İSU</a:t>
            </a:r>
            <a:r>
              <a:rPr lang="tr-TR" sz="2000" dirty="0">
                <a:latin typeface="Calibri" panose="020F0502020204030204" pitchFamily="34" charset="0"/>
                <a:cs typeface="Calibri" panose="020F0502020204030204" pitchFamily="34" charset="0"/>
              </a:rPr>
              <a:t>, arıtılmış </a:t>
            </a:r>
            <a:r>
              <a:rPr lang="tr-TR" sz="2000" dirty="0" smtClean="0">
                <a:latin typeface="Calibri" panose="020F0502020204030204" pitchFamily="34" charset="0"/>
                <a:cs typeface="Calibri" panose="020F0502020204030204" pitchFamily="34" charset="0"/>
              </a:rPr>
              <a:t>atık suların endüstri </a:t>
            </a:r>
            <a:r>
              <a:rPr lang="tr-TR" sz="2000" dirty="0">
                <a:latin typeface="Calibri" panose="020F0502020204030204" pitchFamily="34" charset="0"/>
                <a:cs typeface="Calibri" panose="020F0502020204030204" pitchFamily="34" charset="0"/>
              </a:rPr>
              <a:t>tarafından kullanımını teşvik ederek, yeraltı suları ve şebeke suyu kullanımını azaltmayı ve böylece su </a:t>
            </a:r>
            <a:r>
              <a:rPr lang="tr-TR" sz="2000" dirty="0" smtClean="0">
                <a:latin typeface="Calibri" panose="020F0502020204030204" pitchFamily="34" charset="0"/>
                <a:cs typeface="Calibri" panose="020F0502020204030204" pitchFamily="34" charset="0"/>
              </a:rPr>
              <a:t>kaynakları üzerindeki </a:t>
            </a:r>
            <a:r>
              <a:rPr lang="tr-TR" sz="2000" dirty="0">
                <a:latin typeface="Calibri" panose="020F0502020204030204" pitchFamily="34" charset="0"/>
                <a:cs typeface="Calibri" panose="020F0502020204030204" pitchFamily="34" charset="0"/>
              </a:rPr>
              <a:t>baskıyı hafifletmeyi hedeflemektedir. </a:t>
            </a:r>
            <a:endParaRPr lang="tr-TR" sz="2000" dirty="0" smtClean="0">
              <a:latin typeface="Calibri" panose="020F0502020204030204" pitchFamily="34" charset="0"/>
              <a:cs typeface="Calibri" panose="020F0502020204030204" pitchFamily="34" charset="0"/>
            </a:endParaRPr>
          </a:p>
          <a:p>
            <a:pPr algn="just"/>
            <a:endParaRPr lang="tr-TR" sz="2000" dirty="0" smtClean="0">
              <a:latin typeface="Calibri" panose="020F0502020204030204" pitchFamily="34" charset="0"/>
              <a:cs typeface="Calibri" panose="020F0502020204030204" pitchFamily="34" charset="0"/>
            </a:endParaRPr>
          </a:p>
          <a:p>
            <a:pPr algn="just"/>
            <a:r>
              <a:rPr lang="tr-TR" sz="2000" dirty="0" smtClean="0">
                <a:latin typeface="Calibri" panose="020F0502020204030204" pitchFamily="34" charset="0"/>
                <a:cs typeface="Calibri" panose="020F0502020204030204" pitchFamily="34" charset="0"/>
              </a:rPr>
              <a:t>Sanayide </a:t>
            </a:r>
            <a:r>
              <a:rPr lang="tr-TR" sz="2000" dirty="0">
                <a:latin typeface="Calibri" panose="020F0502020204030204" pitchFamily="34" charset="0"/>
                <a:cs typeface="Calibri" panose="020F0502020204030204" pitchFamily="34" charset="0"/>
              </a:rPr>
              <a:t>kuyu suyu kullanımındaki azalışın sağlamış olduğu katkı ile de geleceğimiz için hayati öneme sahip yeraltı suyu da koruma altına </a:t>
            </a:r>
            <a:r>
              <a:rPr lang="tr-TR" sz="2000" dirty="0" smtClean="0">
                <a:latin typeface="Calibri" panose="020F0502020204030204" pitchFamily="34" charset="0"/>
                <a:cs typeface="Calibri" panose="020F0502020204030204" pitchFamily="34" charset="0"/>
              </a:rPr>
              <a:t>alınmaktadır</a:t>
            </a:r>
            <a:r>
              <a:rPr lang="tr-TR" sz="2000" dirty="0">
                <a:latin typeface="Calibri" panose="020F0502020204030204" pitchFamily="34" charset="0"/>
                <a:cs typeface="Calibri" panose="020F0502020204030204" pitchFamily="34" charset="0"/>
              </a:rPr>
              <a:t>.</a:t>
            </a:r>
          </a:p>
        </p:txBody>
      </p:sp>
      <p:sp>
        <p:nvSpPr>
          <p:cNvPr id="5" name="Dikdörtgen 4"/>
          <p:cNvSpPr/>
          <p:nvPr/>
        </p:nvSpPr>
        <p:spPr>
          <a:xfrm>
            <a:off x="7006537" y="2853452"/>
            <a:ext cx="5011292" cy="3477875"/>
          </a:xfrm>
          <a:prstGeom prst="rect">
            <a:avLst/>
          </a:prstGeom>
        </p:spPr>
        <p:txBody>
          <a:bodyPr wrap="square">
            <a:spAutoFit/>
          </a:bodyPr>
          <a:lstStyle/>
          <a:p>
            <a:pPr marL="73660" marR="71755">
              <a:spcAft>
                <a:spcPts val="0"/>
              </a:spcAft>
            </a:pPr>
            <a:r>
              <a:rPr lang="tr-TR" sz="2000" b="1" u="sng" dirty="0">
                <a:latin typeface="Calibri" panose="020F0502020204030204" pitchFamily="34" charset="0"/>
                <a:ea typeface="Carlito"/>
                <a:cs typeface="Calibri" panose="020F0502020204030204" pitchFamily="34" charset="0"/>
              </a:rPr>
              <a:t>Geri Kazanım </a:t>
            </a:r>
            <a:r>
              <a:rPr lang="tr-TR" sz="2000" b="1" u="sng" dirty="0" smtClean="0">
                <a:latin typeface="Calibri" panose="020F0502020204030204" pitchFamily="34" charset="0"/>
                <a:ea typeface="Carlito"/>
                <a:cs typeface="Calibri" panose="020F0502020204030204" pitchFamily="34" charset="0"/>
              </a:rPr>
              <a:t>Suyu </a:t>
            </a:r>
            <a:r>
              <a:rPr lang="tr-TR" sz="2000" b="1" u="sng" dirty="0">
                <a:latin typeface="Calibri" panose="020F0502020204030204" pitchFamily="34" charset="0"/>
                <a:ea typeface="Carlito"/>
                <a:cs typeface="Calibri" panose="020F0502020204030204" pitchFamily="34" charset="0"/>
              </a:rPr>
              <a:t>Kullanılan Sektörler;</a:t>
            </a:r>
            <a:endParaRPr lang="tr-TR" sz="2000" u="sng" dirty="0">
              <a:latin typeface="Calibri" panose="020F0502020204030204" pitchFamily="34" charset="0"/>
              <a:ea typeface="Carlito"/>
              <a:cs typeface="Calibri" panose="020F0502020204030204" pitchFamily="34" charset="0"/>
            </a:endParaRPr>
          </a:p>
          <a:p>
            <a:pPr marL="342900" marR="71755" lvl="0" indent="-342900">
              <a:spcAft>
                <a:spcPts val="0"/>
              </a:spcAft>
              <a:buFont typeface="Symbol" panose="05050102010706020507" pitchFamily="18" charset="2"/>
              <a:buChar char=""/>
            </a:pPr>
            <a:endParaRPr lang="tr-TR" sz="2000" dirty="0" smtClean="0">
              <a:latin typeface="Calibri" panose="020F0502020204030204" pitchFamily="34" charset="0"/>
              <a:ea typeface="Carlito"/>
              <a:cs typeface="Calibri" panose="020F0502020204030204" pitchFamily="34" charset="0"/>
            </a:endParaRPr>
          </a:p>
          <a:p>
            <a:pPr marL="342900" marR="71755" lvl="0" indent="-342900">
              <a:spcAft>
                <a:spcPts val="0"/>
              </a:spcAft>
              <a:buFont typeface="Symbol" panose="05050102010706020507" pitchFamily="18" charset="2"/>
              <a:buChar char=""/>
            </a:pPr>
            <a:r>
              <a:rPr lang="tr-TR" sz="2000" dirty="0" smtClean="0">
                <a:latin typeface="Calibri" panose="020F0502020204030204" pitchFamily="34" charset="0"/>
                <a:ea typeface="Carlito"/>
                <a:cs typeface="Calibri" panose="020F0502020204030204" pitchFamily="34" charset="0"/>
              </a:rPr>
              <a:t>Petrol </a:t>
            </a:r>
            <a:r>
              <a:rPr lang="tr-TR" sz="2000" dirty="0">
                <a:latin typeface="Calibri" panose="020F0502020204030204" pitchFamily="34" charset="0"/>
                <a:ea typeface="Carlito"/>
                <a:cs typeface="Calibri" panose="020F0502020204030204" pitchFamily="34" charset="0"/>
              </a:rPr>
              <a:t>Rafineri</a:t>
            </a:r>
          </a:p>
          <a:p>
            <a:pPr marL="342900" marR="71755" lvl="0" indent="-342900">
              <a:spcAft>
                <a:spcPts val="0"/>
              </a:spcAft>
              <a:buFont typeface="Symbol" panose="05050102010706020507" pitchFamily="18" charset="2"/>
              <a:buChar char=""/>
            </a:pPr>
            <a:r>
              <a:rPr lang="tr-TR" sz="2000" dirty="0">
                <a:latin typeface="Calibri" panose="020F0502020204030204" pitchFamily="34" charset="0"/>
                <a:ea typeface="Carlito"/>
                <a:cs typeface="Calibri" panose="020F0502020204030204" pitchFamily="34" charset="0"/>
              </a:rPr>
              <a:t>Sınai Gaz Üretimi</a:t>
            </a:r>
          </a:p>
          <a:p>
            <a:pPr marL="342900" marR="71755" lvl="0" indent="-342900">
              <a:spcAft>
                <a:spcPts val="0"/>
              </a:spcAft>
              <a:buFont typeface="Symbol" panose="05050102010706020507" pitchFamily="18" charset="2"/>
              <a:buChar char=""/>
            </a:pPr>
            <a:r>
              <a:rPr lang="tr-TR" sz="2000" dirty="0">
                <a:latin typeface="Calibri" panose="020F0502020204030204" pitchFamily="34" charset="0"/>
                <a:ea typeface="Carlito"/>
                <a:cs typeface="Calibri" panose="020F0502020204030204" pitchFamily="34" charset="0"/>
              </a:rPr>
              <a:t>Rulo Çelik/ Saç İşleme</a:t>
            </a:r>
          </a:p>
          <a:p>
            <a:pPr marL="342900" marR="71755" lvl="0" indent="-342900">
              <a:spcAft>
                <a:spcPts val="0"/>
              </a:spcAft>
              <a:buFont typeface="Symbol" panose="05050102010706020507" pitchFamily="18" charset="2"/>
              <a:buChar char=""/>
            </a:pPr>
            <a:r>
              <a:rPr lang="tr-TR" sz="2000" dirty="0">
                <a:latin typeface="Calibri" panose="020F0502020204030204" pitchFamily="34" charset="0"/>
                <a:ea typeface="Carlito"/>
                <a:cs typeface="Calibri" panose="020F0502020204030204" pitchFamily="34" charset="0"/>
              </a:rPr>
              <a:t>Lastik Üretimi</a:t>
            </a:r>
          </a:p>
          <a:p>
            <a:pPr marL="342900" marR="71755" lvl="0" indent="-342900">
              <a:spcAft>
                <a:spcPts val="0"/>
              </a:spcAft>
              <a:buFont typeface="Symbol" panose="05050102010706020507" pitchFamily="18" charset="2"/>
              <a:buChar char=""/>
            </a:pPr>
            <a:r>
              <a:rPr lang="tr-TR" sz="2000" dirty="0">
                <a:latin typeface="Calibri" panose="020F0502020204030204" pitchFamily="34" charset="0"/>
                <a:ea typeface="Carlito"/>
                <a:cs typeface="Calibri" panose="020F0502020204030204" pitchFamily="34" charset="0"/>
              </a:rPr>
              <a:t>Enerji Üretimi</a:t>
            </a:r>
          </a:p>
          <a:p>
            <a:pPr marL="342900" marR="71755" lvl="0" indent="-342900">
              <a:spcAft>
                <a:spcPts val="0"/>
              </a:spcAft>
              <a:buFont typeface="Symbol" panose="05050102010706020507" pitchFamily="18" charset="2"/>
              <a:buChar char=""/>
            </a:pPr>
            <a:r>
              <a:rPr lang="tr-TR" sz="2000" dirty="0">
                <a:latin typeface="Calibri" panose="020F0502020204030204" pitchFamily="34" charset="0"/>
                <a:ea typeface="Carlito"/>
                <a:cs typeface="Calibri" panose="020F0502020204030204" pitchFamily="34" charset="0"/>
              </a:rPr>
              <a:t>Piston Üretimi</a:t>
            </a:r>
          </a:p>
          <a:p>
            <a:pPr marL="342900" marR="71755" lvl="0" indent="-342900">
              <a:spcAft>
                <a:spcPts val="0"/>
              </a:spcAft>
              <a:buFont typeface="Symbol" panose="05050102010706020507" pitchFamily="18" charset="2"/>
              <a:buChar char=""/>
            </a:pPr>
            <a:r>
              <a:rPr lang="tr-TR" sz="2000" dirty="0">
                <a:latin typeface="Calibri" panose="020F0502020204030204" pitchFamily="34" charset="0"/>
                <a:ea typeface="Carlito"/>
                <a:cs typeface="Calibri" panose="020F0502020204030204" pitchFamily="34" charset="0"/>
              </a:rPr>
              <a:t>Otomotiv</a:t>
            </a:r>
          </a:p>
          <a:p>
            <a:pPr marL="342900" marR="71755" lvl="0" indent="-342900">
              <a:spcAft>
                <a:spcPts val="0"/>
              </a:spcAft>
              <a:buFont typeface="Symbol" panose="05050102010706020507" pitchFamily="18" charset="2"/>
              <a:buChar char=""/>
            </a:pPr>
            <a:r>
              <a:rPr lang="tr-TR" sz="2000" dirty="0">
                <a:latin typeface="Calibri" panose="020F0502020204030204" pitchFamily="34" charset="0"/>
                <a:ea typeface="Carlito"/>
                <a:cs typeface="Calibri" panose="020F0502020204030204" pitchFamily="34" charset="0"/>
              </a:rPr>
              <a:t>Çelik </a:t>
            </a:r>
          </a:p>
          <a:p>
            <a:pPr marL="342900" marR="71755" lvl="0" indent="-342900">
              <a:spcAft>
                <a:spcPts val="0"/>
              </a:spcAft>
              <a:buFont typeface="Symbol" panose="05050102010706020507" pitchFamily="18" charset="2"/>
              <a:buChar char=""/>
            </a:pPr>
            <a:r>
              <a:rPr lang="tr-TR" sz="2000" dirty="0">
                <a:latin typeface="Calibri" panose="020F0502020204030204" pitchFamily="34" charset="0"/>
                <a:ea typeface="Carlito"/>
                <a:cs typeface="Calibri" panose="020F0502020204030204" pitchFamily="34" charset="0"/>
              </a:rPr>
              <a:t>Ambalaj</a:t>
            </a:r>
          </a:p>
        </p:txBody>
      </p:sp>
      <p:sp>
        <p:nvSpPr>
          <p:cNvPr id="6" name="Unvan 2"/>
          <p:cNvSpPr txBox="1">
            <a:spLocks/>
          </p:cNvSpPr>
          <p:nvPr/>
        </p:nvSpPr>
        <p:spPr>
          <a:xfrm>
            <a:off x="561703" y="-16054"/>
            <a:ext cx="102068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cap="all" spc="100" dirty="0" smtClean="0">
                <a:latin typeface="Calibri" panose="020F0502020204030204" pitchFamily="34" charset="0"/>
                <a:cs typeface="Calibri" panose="020F0502020204030204" pitchFamily="34" charset="0"/>
              </a:rPr>
              <a:t>SUYA İKİNCİ GÖREV:  GERİ KAZANIM SUYU</a:t>
            </a:r>
            <a:endParaRPr lang="tr-TR" sz="2400" b="1" cap="all" spc="100" dirty="0">
              <a:latin typeface="Calibri" panose="020F0502020204030204" pitchFamily="34" charset="0"/>
              <a:cs typeface="Calibri" panose="020F0502020204030204" pitchFamily="34" charset="0"/>
            </a:endParaRPr>
          </a:p>
        </p:txBody>
      </p:sp>
      <p:sp>
        <p:nvSpPr>
          <p:cNvPr id="8" name="Slayt Numarası Yer Tutucusu 3"/>
          <p:cNvSpPr txBox="1">
            <a:spLocks/>
          </p:cNvSpPr>
          <p:nvPr/>
        </p:nvSpPr>
        <p:spPr>
          <a:xfrm>
            <a:off x="239905" y="6400572"/>
            <a:ext cx="530607" cy="274320"/>
          </a:xfrm>
          <a:prstGeom prst="rect">
            <a:avLst/>
          </a:prstGeom>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2492EE-0472-45F4-8C57-56E7935D3BE3}" type="slidenum">
              <a:rPr lang="tr-TR" sz="1000" smtClean="0">
                <a:solidFill>
                  <a:schemeClr val="bg1"/>
                </a:solidFill>
                <a:latin typeface="Calibri" panose="020F0502020204030204" pitchFamily="34" charset="0"/>
                <a:cs typeface="Calibri" panose="020F0502020204030204" pitchFamily="34" charset="0"/>
              </a:rPr>
              <a:pPr/>
              <a:t>15</a:t>
            </a:fld>
            <a:endParaRPr lang="tr-TR"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7788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8666" y="82708"/>
            <a:ext cx="11703333" cy="1045876"/>
          </a:xfrm>
        </p:spPr>
        <p:txBody>
          <a:bodyPr>
            <a:noAutofit/>
          </a:bodyPr>
          <a:lstStyle/>
          <a:p>
            <a:r>
              <a:rPr lang="tr-TR" sz="2400" dirty="0" smtClean="0"/>
              <a:t>NEDEN GERİ KAZANIM SUYU ?</a:t>
            </a:r>
            <a:endParaRPr lang="tr-TR" sz="2400" dirty="0"/>
          </a:p>
        </p:txBody>
      </p:sp>
      <p:sp>
        <p:nvSpPr>
          <p:cNvPr id="4" name="Slayt Numarası Yer Tutucusu 3"/>
          <p:cNvSpPr>
            <a:spLocks noGrp="1"/>
          </p:cNvSpPr>
          <p:nvPr>
            <p:ph type="sldNum" sz="quarter" idx="12"/>
          </p:nvPr>
        </p:nvSpPr>
        <p:spPr/>
        <p:txBody>
          <a:bodyPr/>
          <a:lstStyle/>
          <a:p>
            <a:fld id="{A62492EE-0472-45F4-8C57-56E7935D3BE3}" type="slidenum">
              <a:rPr lang="tr-TR" smtClean="0"/>
              <a:pPr/>
              <a:t>16</a:t>
            </a:fld>
            <a:endParaRPr lang="tr-TR" dirty="0"/>
          </a:p>
        </p:txBody>
      </p:sp>
      <p:sp>
        <p:nvSpPr>
          <p:cNvPr id="5" name="Dikdörtgen 4"/>
          <p:cNvSpPr/>
          <p:nvPr/>
        </p:nvSpPr>
        <p:spPr>
          <a:xfrm>
            <a:off x="653142" y="1364403"/>
            <a:ext cx="10802983" cy="1323439"/>
          </a:xfrm>
          <a:prstGeom prst="rect">
            <a:avLst/>
          </a:prstGeom>
        </p:spPr>
        <p:txBody>
          <a:bodyPr wrap="square">
            <a:spAutoFit/>
          </a:bodyPr>
          <a:lstStyle/>
          <a:p>
            <a:pPr algn="just"/>
            <a:r>
              <a:rPr lang="tr-TR" sz="2000" dirty="0" smtClean="0">
                <a:latin typeface="Calibri" panose="020F0502020204030204" pitchFamily="34" charset="0"/>
                <a:cs typeface="Calibri" panose="020F0502020204030204" pitchFamily="34" charset="0"/>
              </a:rPr>
              <a:t>Su ve Kanal İdarelerince, Geri Kazanım </a:t>
            </a:r>
            <a:r>
              <a:rPr lang="tr-TR" sz="2000" dirty="0">
                <a:latin typeface="Calibri" panose="020F0502020204030204" pitchFamily="34" charset="0"/>
                <a:cs typeface="Calibri" panose="020F0502020204030204" pitchFamily="34" charset="0"/>
              </a:rPr>
              <a:t>S</a:t>
            </a:r>
            <a:r>
              <a:rPr lang="tr-TR" sz="2000" dirty="0" smtClean="0">
                <a:latin typeface="Calibri" panose="020F0502020204030204" pitchFamily="34" charset="0"/>
                <a:cs typeface="Calibri" panose="020F0502020204030204" pitchFamily="34" charset="0"/>
              </a:rPr>
              <a:t>uyu çevresel </a:t>
            </a:r>
            <a:r>
              <a:rPr lang="tr-TR" sz="2000" dirty="0">
                <a:latin typeface="Calibri" panose="020F0502020204030204" pitchFamily="34" charset="0"/>
                <a:cs typeface="Calibri" panose="020F0502020204030204" pitchFamily="34" charset="0"/>
              </a:rPr>
              <a:t>sürdürülebilirlik açısından büyük bir öneme sahiptir. Su kaynaklarının hızla tükenmesi, dünya genelinde artan su kıtlığıyla birlikte geri kazanım suyunun önemini daha da artırmaktadır. </a:t>
            </a:r>
            <a:endParaRPr lang="tr-TR" sz="2000" dirty="0" smtClean="0">
              <a:latin typeface="Calibri" panose="020F0502020204030204" pitchFamily="34" charset="0"/>
              <a:cs typeface="Calibri" panose="020F0502020204030204" pitchFamily="34" charset="0"/>
            </a:endParaRPr>
          </a:p>
          <a:p>
            <a:pPr algn="just"/>
            <a:endParaRPr lang="tr-TR" sz="2000" dirty="0">
              <a:latin typeface="Calibri" panose="020F0502020204030204" pitchFamily="34" charset="0"/>
              <a:cs typeface="Calibri" panose="020F0502020204030204" pitchFamily="34" charset="0"/>
            </a:endParaRPr>
          </a:p>
        </p:txBody>
      </p:sp>
      <p:sp>
        <p:nvSpPr>
          <p:cNvPr id="3" name="Metin kutusu 2"/>
          <p:cNvSpPr txBox="1"/>
          <p:nvPr/>
        </p:nvSpPr>
        <p:spPr>
          <a:xfrm>
            <a:off x="666205" y="2510324"/>
            <a:ext cx="11451148" cy="2554545"/>
          </a:xfrm>
          <a:prstGeom prst="rect">
            <a:avLst/>
          </a:prstGeom>
          <a:noFill/>
        </p:spPr>
        <p:txBody>
          <a:bodyPr wrap="none" rtlCol="0">
            <a:spAutoFit/>
          </a:bodyPr>
          <a:lstStyle/>
          <a:p>
            <a:pPr algn="just"/>
            <a:r>
              <a:rPr lang="tr-TR" sz="2000" dirty="0">
                <a:latin typeface="Calibri" panose="020F0502020204030204" pitchFamily="34" charset="0"/>
                <a:cs typeface="Calibri" panose="020F0502020204030204" pitchFamily="34" charset="0"/>
              </a:rPr>
              <a:t>Bu uygulama, </a:t>
            </a:r>
          </a:p>
          <a:p>
            <a:pPr marL="342900" indent="-342900" algn="just">
              <a:buFont typeface="Arial" panose="020B0604020202020204" pitchFamily="34" charset="0"/>
              <a:buChar char="•"/>
            </a:pPr>
            <a:r>
              <a:rPr lang="tr-TR" sz="2000" dirty="0">
                <a:latin typeface="Calibri" panose="020F0502020204030204" pitchFamily="34" charset="0"/>
                <a:cs typeface="Calibri" panose="020F0502020204030204" pitchFamily="34" charset="0"/>
              </a:rPr>
              <a:t>Doğal su kaynaklarına olan bağımlılığı azaltır ve su israfını önler.</a:t>
            </a:r>
          </a:p>
          <a:p>
            <a:pPr marL="342900" indent="-342900" algn="just">
              <a:buFont typeface="Arial" panose="020B0604020202020204" pitchFamily="34" charset="0"/>
              <a:buChar char="•"/>
            </a:pPr>
            <a:r>
              <a:rPr lang="tr-TR" sz="2000" dirty="0">
                <a:latin typeface="Calibri" panose="020F0502020204030204" pitchFamily="34" charset="0"/>
                <a:cs typeface="Calibri" panose="020F0502020204030204" pitchFamily="34" charset="0"/>
              </a:rPr>
              <a:t>Şebeke suyu ve kuyu suyu kullanımını düşürerek, tatlı su kullanımı üzerindeki baskıyı azaltır.</a:t>
            </a:r>
          </a:p>
          <a:p>
            <a:pPr marL="342900" indent="-342900" algn="just">
              <a:buFont typeface="Arial" panose="020B0604020202020204" pitchFamily="34" charset="0"/>
              <a:buChar char="•"/>
            </a:pPr>
            <a:r>
              <a:rPr lang="tr-TR" sz="2000" dirty="0">
                <a:latin typeface="Calibri" panose="020F0502020204030204" pitchFamily="34" charset="0"/>
                <a:cs typeface="Calibri" panose="020F0502020204030204" pitchFamily="34" charset="0"/>
              </a:rPr>
              <a:t>Suyun döngüsel bir süreç içinde defalarca kullanılmasını sağlayarak ekosistemin korunmasına katkı sunar. </a:t>
            </a:r>
          </a:p>
          <a:p>
            <a:pPr marL="342900" indent="-342900" algn="just">
              <a:buFont typeface="Arial" panose="020B0604020202020204" pitchFamily="34" charset="0"/>
              <a:buChar char="•"/>
            </a:pPr>
            <a:r>
              <a:rPr lang="tr-TR" sz="2000" dirty="0">
                <a:latin typeface="Calibri" panose="020F0502020204030204" pitchFamily="34" charset="0"/>
                <a:cs typeface="Calibri" panose="020F0502020204030204" pitchFamily="34" charset="0"/>
              </a:rPr>
              <a:t>Atık su akışını azaltır ve </a:t>
            </a:r>
            <a:r>
              <a:rPr lang="tr-TR" sz="2000" dirty="0" err="1">
                <a:latin typeface="Calibri" panose="020F0502020204030204" pitchFamily="34" charset="0"/>
                <a:cs typeface="Calibri" panose="020F0502020204030204" pitchFamily="34" charset="0"/>
              </a:rPr>
              <a:t>atıksu</a:t>
            </a:r>
            <a:r>
              <a:rPr lang="tr-TR" sz="2000" dirty="0">
                <a:latin typeface="Calibri" panose="020F0502020204030204" pitchFamily="34" charset="0"/>
                <a:cs typeface="Calibri" panose="020F0502020204030204" pitchFamily="34" charset="0"/>
              </a:rPr>
              <a:t> deşarjları sebebiyle doğabilecek çevre kirliliği problemlerini önler.</a:t>
            </a:r>
          </a:p>
          <a:p>
            <a:pPr marL="342900" indent="-342900" algn="just">
              <a:buFont typeface="Arial" panose="020B0604020202020204" pitchFamily="34" charset="0"/>
              <a:buChar char="•"/>
            </a:pPr>
            <a:r>
              <a:rPr lang="tr-TR" sz="2000" dirty="0" err="1">
                <a:latin typeface="Calibri" panose="020F0502020204030204" pitchFamily="34" charset="0"/>
                <a:cs typeface="Calibri" panose="020F0502020204030204" pitchFamily="34" charset="0"/>
              </a:rPr>
              <a:t>Operasyonel</a:t>
            </a:r>
            <a:r>
              <a:rPr lang="tr-TR" sz="2000" dirty="0">
                <a:latin typeface="Calibri" panose="020F0502020204030204" pitchFamily="34" charset="0"/>
                <a:cs typeface="Calibri" panose="020F0502020204030204" pitchFamily="34" charset="0"/>
              </a:rPr>
              <a:t> verimliliği artırır, enerji tasarrufu sağlar.</a:t>
            </a:r>
          </a:p>
          <a:p>
            <a:pPr marL="342900" indent="-342900" algn="just">
              <a:buFont typeface="Arial" panose="020B0604020202020204" pitchFamily="34" charset="0"/>
              <a:buChar char="•"/>
            </a:pPr>
            <a:r>
              <a:rPr lang="tr-TR" sz="2000" dirty="0">
                <a:latin typeface="Calibri" panose="020F0502020204030204" pitchFamily="34" charset="0"/>
                <a:cs typeface="Calibri" panose="020F0502020204030204" pitchFamily="34" charset="0"/>
              </a:rPr>
              <a:t>İklim değişikliğinin etkileriyle başa çıkmak için önemli bir çözüm yoludur. </a:t>
            </a:r>
          </a:p>
          <a:p>
            <a:endParaRPr lang="tr-TR" sz="2000" dirty="0"/>
          </a:p>
        </p:txBody>
      </p:sp>
    </p:spTree>
    <p:extLst>
      <p:ext uri="{BB962C8B-B14F-4D97-AF65-F5344CB8AC3E}">
        <p14:creationId xmlns:p14="http://schemas.microsoft.com/office/powerpoint/2010/main" val="1547280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8337909" y="962528"/>
            <a:ext cx="3616402" cy="49570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4367463" y="962527"/>
            <a:ext cx="3553656" cy="49570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255685" y="962527"/>
            <a:ext cx="3651295" cy="495701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255685" y="148323"/>
            <a:ext cx="10155411" cy="646331"/>
          </a:xfrm>
          <a:prstGeom prst="rect">
            <a:avLst/>
          </a:prstGeom>
          <a:noFill/>
        </p:spPr>
        <p:txBody>
          <a:bodyPr wrap="square" rtlCol="0">
            <a:spAutoFit/>
          </a:bodyPr>
          <a:lstStyle>
            <a:defPPr>
              <a:defRPr lang="tr-TR"/>
            </a:defPPr>
            <a:lvl1pPr>
              <a:defRPr sz="2000" b="1">
                <a:solidFill>
                  <a:srgbClr val="003F6E"/>
                </a:solidFill>
                <a:latin typeface="Bahnschrift" panose="020B0502040204020203" pitchFamily="34" charset="0"/>
              </a:defRPr>
            </a:lvl1pPr>
          </a:lstStyle>
          <a:p>
            <a:r>
              <a:rPr lang="tr-TR" sz="2800" dirty="0" smtClean="0">
                <a:latin typeface="Calibri" panose="020F0502020204030204" pitchFamily="34" charset="0"/>
                <a:cs typeface="Calibri" panose="020F0502020204030204" pitchFamily="34" charset="0"/>
              </a:rPr>
              <a:t>SANAYİ KURULUŞLARININ KULLANDIĞI SU MİKTARI</a:t>
            </a:r>
            <a:r>
              <a:rPr lang="tr-TR" sz="3600" dirty="0" smtClean="0"/>
              <a:t> </a:t>
            </a:r>
            <a:r>
              <a:rPr lang="tr-TR" sz="2800" dirty="0">
                <a:latin typeface="Calibri" panose="020F0502020204030204" pitchFamily="34" charset="0"/>
                <a:cs typeface="Calibri" panose="020F0502020204030204" pitchFamily="34" charset="0"/>
              </a:rPr>
              <a:t>(m</a:t>
            </a:r>
            <a:r>
              <a:rPr lang="tr-TR" sz="2800" baseline="30000" dirty="0">
                <a:latin typeface="Calibri" panose="020F0502020204030204" pitchFamily="34" charset="0"/>
                <a:cs typeface="Calibri" panose="020F0502020204030204" pitchFamily="34" charset="0"/>
              </a:rPr>
              <a:t>3</a:t>
            </a:r>
            <a:r>
              <a:rPr lang="tr-TR" sz="2800" dirty="0">
                <a:latin typeface="Calibri" panose="020F0502020204030204" pitchFamily="34" charset="0"/>
                <a:cs typeface="Calibri" panose="020F0502020204030204" pitchFamily="34" charset="0"/>
              </a:rPr>
              <a:t>)</a:t>
            </a:r>
          </a:p>
        </p:txBody>
      </p:sp>
      <p:sp>
        <p:nvSpPr>
          <p:cNvPr id="2" name="Metin kutusu 1"/>
          <p:cNvSpPr txBox="1"/>
          <p:nvPr/>
        </p:nvSpPr>
        <p:spPr>
          <a:xfrm>
            <a:off x="1749280" y="5509234"/>
            <a:ext cx="855299" cy="369332"/>
          </a:xfrm>
          <a:prstGeom prst="rect">
            <a:avLst/>
          </a:prstGeom>
          <a:noFill/>
        </p:spPr>
        <p:txBody>
          <a:bodyPr wrap="none" rtlCol="0">
            <a:spAutoFit/>
          </a:bodyPr>
          <a:lstStyle/>
          <a:p>
            <a:r>
              <a:rPr lang="tr-TR" dirty="0" smtClean="0">
                <a:solidFill>
                  <a:srgbClr val="00AEEF"/>
                </a:solidFill>
                <a:latin typeface="Calibri" panose="020F0502020204030204" pitchFamily="34" charset="0"/>
                <a:cs typeface="Calibri" panose="020F0502020204030204" pitchFamily="34" charset="0"/>
              </a:rPr>
              <a:t>Şebeke</a:t>
            </a:r>
            <a:endParaRPr lang="tr-TR" dirty="0">
              <a:solidFill>
                <a:srgbClr val="00AEEF"/>
              </a:solidFill>
              <a:latin typeface="Calibri" panose="020F0502020204030204" pitchFamily="34" charset="0"/>
              <a:cs typeface="Calibri" panose="020F0502020204030204" pitchFamily="34" charset="0"/>
            </a:endParaRPr>
          </a:p>
        </p:txBody>
      </p:sp>
      <p:graphicFrame>
        <p:nvGraphicFramePr>
          <p:cNvPr id="88" name="Chart 8">
            <a:extLst>
              <a:ext uri="{FF2B5EF4-FFF2-40B4-BE49-F238E27FC236}">
                <a16:creationId xmlns:a16="http://schemas.microsoft.com/office/drawing/2014/main" id="{DB1F26AF-0AC6-40A5-9D78-FD5E9F334EEC}"/>
              </a:ext>
            </a:extLst>
          </p:cNvPr>
          <p:cNvGraphicFramePr/>
          <p:nvPr>
            <p:extLst>
              <p:ext uri="{D42A27DB-BD31-4B8C-83A1-F6EECF244321}">
                <p14:modId xmlns:p14="http://schemas.microsoft.com/office/powerpoint/2010/main" val="1799514710"/>
              </p:ext>
            </p:extLst>
          </p:nvPr>
        </p:nvGraphicFramePr>
        <p:xfrm>
          <a:off x="4228759" y="1215189"/>
          <a:ext cx="3648667" cy="4294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9" name="Chart 8">
            <a:extLst>
              <a:ext uri="{FF2B5EF4-FFF2-40B4-BE49-F238E27FC236}">
                <a16:creationId xmlns:a16="http://schemas.microsoft.com/office/drawing/2014/main" id="{DB1F26AF-0AC6-40A5-9D78-FD5E9F334EEC}"/>
              </a:ext>
            </a:extLst>
          </p:cNvPr>
          <p:cNvGraphicFramePr/>
          <p:nvPr>
            <p:extLst>
              <p:ext uri="{D42A27DB-BD31-4B8C-83A1-F6EECF244321}">
                <p14:modId xmlns:p14="http://schemas.microsoft.com/office/powerpoint/2010/main" val="3203073880"/>
              </p:ext>
            </p:extLst>
          </p:nvPr>
        </p:nvGraphicFramePr>
        <p:xfrm>
          <a:off x="8199205" y="1215189"/>
          <a:ext cx="3755106" cy="4288751"/>
        </p:xfrm>
        <a:graphic>
          <a:graphicData uri="http://schemas.openxmlformats.org/drawingml/2006/chart">
            <c:chart xmlns:c="http://schemas.openxmlformats.org/drawingml/2006/chart" xmlns:r="http://schemas.openxmlformats.org/officeDocument/2006/relationships" r:id="rId4"/>
          </a:graphicData>
        </a:graphic>
      </p:graphicFrame>
      <p:sp>
        <p:nvSpPr>
          <p:cNvPr id="90" name="Metin kutusu 89"/>
          <p:cNvSpPr txBox="1"/>
          <p:nvPr/>
        </p:nvSpPr>
        <p:spPr>
          <a:xfrm>
            <a:off x="5878945" y="5539108"/>
            <a:ext cx="681149" cy="369332"/>
          </a:xfrm>
          <a:prstGeom prst="rect">
            <a:avLst/>
          </a:prstGeom>
          <a:noFill/>
        </p:spPr>
        <p:txBody>
          <a:bodyPr wrap="none" rtlCol="0">
            <a:spAutoFit/>
          </a:bodyPr>
          <a:lstStyle/>
          <a:p>
            <a:r>
              <a:rPr lang="tr-TR" dirty="0" smtClean="0">
                <a:solidFill>
                  <a:srgbClr val="DB994B"/>
                </a:solidFill>
                <a:latin typeface="Calibri" panose="020F0502020204030204" pitchFamily="34" charset="0"/>
                <a:cs typeface="Calibri" panose="020F0502020204030204" pitchFamily="34" charset="0"/>
              </a:rPr>
              <a:t>KSUB</a:t>
            </a:r>
            <a:endParaRPr lang="tr-TR" dirty="0">
              <a:solidFill>
                <a:srgbClr val="DB994B"/>
              </a:solidFill>
              <a:latin typeface="Calibri" panose="020F0502020204030204" pitchFamily="34" charset="0"/>
              <a:cs typeface="Calibri" panose="020F0502020204030204" pitchFamily="34" charset="0"/>
            </a:endParaRPr>
          </a:p>
        </p:txBody>
      </p:sp>
      <p:sp>
        <p:nvSpPr>
          <p:cNvPr id="91" name="Metin kutusu 90"/>
          <p:cNvSpPr txBox="1"/>
          <p:nvPr/>
        </p:nvSpPr>
        <p:spPr>
          <a:xfrm>
            <a:off x="9284707" y="5527072"/>
            <a:ext cx="1922642" cy="369332"/>
          </a:xfrm>
          <a:prstGeom prst="rect">
            <a:avLst/>
          </a:prstGeom>
          <a:noFill/>
        </p:spPr>
        <p:txBody>
          <a:bodyPr wrap="none" rtlCol="0">
            <a:spAutoFit/>
          </a:bodyPr>
          <a:lstStyle/>
          <a:p>
            <a:r>
              <a:rPr lang="tr-TR" dirty="0" smtClean="0">
                <a:solidFill>
                  <a:srgbClr val="002060"/>
                </a:solidFill>
                <a:latin typeface="Calibri" panose="020F0502020204030204" pitchFamily="34" charset="0"/>
                <a:cs typeface="Calibri" panose="020F0502020204030204" pitchFamily="34" charset="0"/>
              </a:rPr>
              <a:t>Geri Kazanım Suyu</a:t>
            </a:r>
            <a:endParaRPr lang="tr-TR" dirty="0">
              <a:solidFill>
                <a:srgbClr val="002060"/>
              </a:solidFill>
              <a:latin typeface="Calibri" panose="020F0502020204030204" pitchFamily="34" charset="0"/>
              <a:cs typeface="Calibri" panose="020F0502020204030204" pitchFamily="34" charset="0"/>
            </a:endParaRPr>
          </a:p>
        </p:txBody>
      </p:sp>
      <p:graphicFrame>
        <p:nvGraphicFramePr>
          <p:cNvPr id="86" name="Chart 8">
            <a:extLst>
              <a:ext uri="{FF2B5EF4-FFF2-40B4-BE49-F238E27FC236}">
                <a16:creationId xmlns:a16="http://schemas.microsoft.com/office/drawing/2014/main" id="{DB1F26AF-0AC6-40A5-9D78-FD5E9F334EEC}"/>
              </a:ext>
            </a:extLst>
          </p:cNvPr>
          <p:cNvGraphicFramePr/>
          <p:nvPr>
            <p:extLst>
              <p:ext uri="{D42A27DB-BD31-4B8C-83A1-F6EECF244321}">
                <p14:modId xmlns:p14="http://schemas.microsoft.com/office/powerpoint/2010/main" val="101296103"/>
              </p:ext>
            </p:extLst>
          </p:nvPr>
        </p:nvGraphicFramePr>
        <p:xfrm>
          <a:off x="118433" y="1275689"/>
          <a:ext cx="3788547" cy="4251383"/>
        </p:xfrm>
        <a:graphic>
          <a:graphicData uri="http://schemas.openxmlformats.org/drawingml/2006/chart">
            <c:chart xmlns:c="http://schemas.openxmlformats.org/drawingml/2006/chart" xmlns:r="http://schemas.openxmlformats.org/officeDocument/2006/relationships" r:id="rId5"/>
          </a:graphicData>
        </a:graphic>
      </p:graphicFrame>
      <p:sp>
        <p:nvSpPr>
          <p:cNvPr id="12" name="Slayt Numarası Yer Tutucusu 3"/>
          <p:cNvSpPr txBox="1">
            <a:spLocks/>
          </p:cNvSpPr>
          <p:nvPr/>
        </p:nvSpPr>
        <p:spPr>
          <a:xfrm>
            <a:off x="239905" y="6400572"/>
            <a:ext cx="530607" cy="274320"/>
          </a:xfrm>
          <a:prstGeom prst="rect">
            <a:avLst/>
          </a:prstGeom>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2492EE-0472-45F4-8C57-56E7935D3BE3}" type="slidenum">
              <a:rPr lang="tr-TR" sz="1000" smtClean="0">
                <a:solidFill>
                  <a:schemeClr val="bg1"/>
                </a:solidFill>
                <a:latin typeface="Calibri" panose="020F0502020204030204" pitchFamily="34" charset="0"/>
                <a:cs typeface="Calibri" panose="020F0502020204030204" pitchFamily="34" charset="0"/>
              </a:rPr>
              <a:pPr/>
              <a:t>17</a:t>
            </a:fld>
            <a:endParaRPr lang="tr-TR"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4214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3ACF70EC-64D3-8406-2EA8-D1F6A31E7897}"/>
              </a:ext>
            </a:extLst>
          </p:cNvPr>
          <p:cNvSpPr/>
          <p:nvPr/>
        </p:nvSpPr>
        <p:spPr>
          <a:xfrm>
            <a:off x="1086085" y="4885553"/>
            <a:ext cx="3735267" cy="963490"/>
          </a:xfrm>
          <a:prstGeom prst="ellipse">
            <a:avLst/>
          </a:prstGeom>
          <a:gradFill flip="none" rotWithShape="1">
            <a:gsLst>
              <a:gs pos="22000">
                <a:sysClr val="windowText" lastClr="000000">
                  <a:alpha val="95000"/>
                </a:sysClr>
              </a:gs>
              <a:gs pos="55000">
                <a:sysClr val="windowText" lastClr="000000">
                  <a:lumMod val="75000"/>
                  <a:lumOff val="25000"/>
                  <a:alpha val="50000"/>
                </a:sysClr>
              </a:gs>
              <a:gs pos="100000">
                <a:srgbClr val="F0EEEF">
                  <a:alpha val="20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8" name="Chart 5">
            <a:extLst>
              <a:ext uri="{FF2B5EF4-FFF2-40B4-BE49-F238E27FC236}">
                <a16:creationId xmlns:a16="http://schemas.microsoft.com/office/drawing/2014/main" id="{39DEBE19-76DB-8B80-C567-D60F766AA63D}"/>
              </a:ext>
            </a:extLst>
          </p:cNvPr>
          <p:cNvGraphicFramePr/>
          <p:nvPr>
            <p:extLst>
              <p:ext uri="{D42A27DB-BD31-4B8C-83A1-F6EECF244321}">
                <p14:modId xmlns:p14="http://schemas.microsoft.com/office/powerpoint/2010/main" val="3793851698"/>
              </p:ext>
            </p:extLst>
          </p:nvPr>
        </p:nvGraphicFramePr>
        <p:xfrm>
          <a:off x="-410729" y="1299610"/>
          <a:ext cx="6687544" cy="4485932"/>
        </p:xfrm>
        <a:graphic>
          <a:graphicData uri="http://schemas.openxmlformats.org/drawingml/2006/chart">
            <c:chart xmlns:c="http://schemas.openxmlformats.org/drawingml/2006/chart" xmlns:r="http://schemas.openxmlformats.org/officeDocument/2006/relationships" r:id="rId2"/>
          </a:graphicData>
        </a:graphic>
      </p:graphicFrame>
      <p:sp>
        <p:nvSpPr>
          <p:cNvPr id="19" name="Oval 18">
            <a:extLst>
              <a:ext uri="{FF2B5EF4-FFF2-40B4-BE49-F238E27FC236}">
                <a16:creationId xmlns:a16="http://schemas.microsoft.com/office/drawing/2014/main" id="{9DDA45F1-ADAD-EDB7-8DEB-1B4FBD1EBBD6}"/>
              </a:ext>
            </a:extLst>
          </p:cNvPr>
          <p:cNvSpPr/>
          <p:nvPr/>
        </p:nvSpPr>
        <p:spPr>
          <a:xfrm>
            <a:off x="1891547" y="2480408"/>
            <a:ext cx="2124335" cy="2124335"/>
          </a:xfrm>
          <a:prstGeom prst="ellipse">
            <a:avLst/>
          </a:prstGeom>
          <a:solidFill>
            <a:schemeClr val="bg1"/>
          </a:solidFill>
          <a:ln w="12700" cap="flat" cmpd="sng" algn="ctr">
            <a:noFill/>
            <a:prstDash val="solid"/>
            <a:miter lim="800000"/>
          </a:ln>
          <a:effectLst>
            <a:innerShdw blurRad="63500" dist="50800" dir="54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Yuvarlatılmış Dikdörtgen 6"/>
          <p:cNvSpPr/>
          <p:nvPr/>
        </p:nvSpPr>
        <p:spPr>
          <a:xfrm>
            <a:off x="7029307" y="4814557"/>
            <a:ext cx="4392945" cy="619616"/>
          </a:xfrm>
          <a:prstGeom prst="roundRect">
            <a:avLst>
              <a:gd name="adj" fmla="val 0"/>
            </a:avLst>
          </a:prstGeom>
          <a:solidFill>
            <a:srgbClr val="2A3A52"/>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25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0" cap="none" spc="0" normalizeH="0" baseline="0" noProof="1">
                <a:ln>
                  <a:noFill/>
                </a:ln>
                <a:solidFill>
                  <a:prstClr val="white"/>
                </a:solidFill>
                <a:effectLst/>
                <a:uLnTx/>
                <a:uFillTx/>
                <a:latin typeface="Tw Cen MT" panose="020B0602020104020603"/>
                <a:ea typeface="+mn-ea"/>
                <a:cs typeface="+mn-cs"/>
              </a:rPr>
              <a:t>48 Milyon m</a:t>
            </a:r>
            <a:r>
              <a:rPr kumimoji="0" lang="tr-TR" sz="3600" b="1" i="0" u="none" strike="noStrike" kern="0" cap="none" spc="0" normalizeH="0" baseline="0" noProof="1">
                <a:ln>
                  <a:noFill/>
                </a:ln>
                <a:solidFill>
                  <a:prstClr val="white"/>
                </a:solidFill>
                <a:effectLst/>
                <a:uLnTx/>
                <a:uFillTx/>
                <a:latin typeface="Tw Cen MT" panose="020B0602020104020603"/>
                <a:ea typeface="+mn-ea"/>
                <a:cs typeface="Calibri" panose="020F0502020204030204" pitchFamily="34" charset="0"/>
              </a:rPr>
              <a:t>³</a:t>
            </a:r>
            <a:endParaRPr kumimoji="0" lang="en-US" sz="3600" b="1" i="0" u="none" strike="noStrike" kern="0" cap="none" spc="0" normalizeH="0" baseline="0" noProof="1">
              <a:ln>
                <a:noFill/>
              </a:ln>
              <a:solidFill>
                <a:prstClr val="white"/>
              </a:solidFill>
              <a:effectLst/>
              <a:uLnTx/>
              <a:uFillTx/>
              <a:latin typeface="Tw Cen MT" panose="020B0602020104020603"/>
              <a:ea typeface="+mn-ea"/>
              <a:cs typeface="+mn-cs"/>
            </a:endParaRPr>
          </a:p>
        </p:txBody>
      </p:sp>
      <p:sp>
        <p:nvSpPr>
          <p:cNvPr id="8" name="Yuvarlatılmış Dikdörtgen 7"/>
          <p:cNvSpPr/>
          <p:nvPr/>
        </p:nvSpPr>
        <p:spPr>
          <a:xfrm>
            <a:off x="7029308" y="3193797"/>
            <a:ext cx="4392944" cy="1141386"/>
          </a:xfrm>
          <a:prstGeom prst="roundRect">
            <a:avLst>
              <a:gd name="adj" fmla="val 0"/>
            </a:avLst>
          </a:prstGeom>
          <a:solidFill>
            <a:srgbClr val="1A5E8A"/>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252000" rtlCol="0" anchor="ctr"/>
          <a:lstStyle/>
          <a:p>
            <a:pPr lvl="0" algn="ctr">
              <a:defRPr/>
            </a:pPr>
            <a:r>
              <a:rPr kumimoji="0" lang="tr-TR" sz="3600" b="1" i="0" u="none" strike="noStrike" kern="0" cap="none" spc="0" normalizeH="0" baseline="0" noProof="1">
                <a:ln>
                  <a:noFill/>
                </a:ln>
                <a:solidFill>
                  <a:prstClr val="white"/>
                </a:solidFill>
                <a:effectLst/>
                <a:uLnTx/>
                <a:uFillTx/>
                <a:latin typeface="Tw Cen MT" panose="020B0602020104020603"/>
                <a:ea typeface="+mn-ea"/>
                <a:cs typeface="+mn-cs"/>
              </a:rPr>
              <a:t>%</a:t>
            </a:r>
            <a:r>
              <a:rPr lang="tr-TR" sz="3600" b="1" kern="0" noProof="1">
                <a:solidFill>
                  <a:prstClr val="white"/>
                </a:solidFill>
                <a:latin typeface="Tw Cen MT" panose="020B0602020104020603"/>
              </a:rPr>
              <a:t>35 </a:t>
            </a:r>
            <a:r>
              <a:rPr kumimoji="0" lang="tr-TR" sz="2800" b="1" i="0" u="none" strike="noStrike" kern="0" cap="none" spc="0" normalizeH="0" baseline="0" noProof="1">
                <a:ln>
                  <a:noFill/>
                </a:ln>
                <a:solidFill>
                  <a:prstClr val="white"/>
                </a:solidFill>
                <a:effectLst/>
                <a:uLnTx/>
                <a:uFillTx/>
                <a:latin typeface="Tw Cen MT" panose="020B0602020104020603"/>
                <a:ea typeface="+mn-ea"/>
                <a:cs typeface="+mn-cs"/>
              </a:rPr>
              <a:t>Geri Kazanım Suyu</a:t>
            </a:r>
            <a:endParaRPr kumimoji="0" lang="en-US" sz="2800" b="1" i="0" u="none" strike="noStrike" kern="0" cap="none" spc="0" normalizeH="0" baseline="0" noProof="1">
              <a:ln>
                <a:noFill/>
              </a:ln>
              <a:solidFill>
                <a:prstClr val="white"/>
              </a:solidFill>
              <a:effectLst/>
              <a:uLnTx/>
              <a:uFillTx/>
              <a:latin typeface="Tw Cen MT" panose="020B0602020104020603"/>
              <a:ea typeface="+mn-ea"/>
              <a:cs typeface="+mn-cs"/>
            </a:endParaRPr>
          </a:p>
        </p:txBody>
      </p:sp>
      <p:sp>
        <p:nvSpPr>
          <p:cNvPr id="9" name="Yuvarlatılmış Dikdörtgen 8"/>
          <p:cNvSpPr/>
          <p:nvPr/>
        </p:nvSpPr>
        <p:spPr>
          <a:xfrm>
            <a:off x="7029307" y="2043625"/>
            <a:ext cx="4392945" cy="619616"/>
          </a:xfrm>
          <a:prstGeom prst="roundRect">
            <a:avLst>
              <a:gd name="adj" fmla="val 2686"/>
            </a:avLst>
          </a:prstGeom>
          <a:solidFill>
            <a:srgbClr val="5686AF"/>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25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0" cap="none" spc="0" normalizeH="0" baseline="0" noProof="1">
                <a:ln>
                  <a:noFill/>
                </a:ln>
                <a:solidFill>
                  <a:prstClr val="white"/>
                </a:solidFill>
                <a:effectLst/>
                <a:uLnTx/>
                <a:uFillTx/>
                <a:latin typeface="Tw Cen MT" panose="020B0602020104020603"/>
                <a:ea typeface="+mn-ea"/>
                <a:cs typeface="+mn-cs"/>
              </a:rPr>
              <a:t>15,1 Milyon m</a:t>
            </a:r>
            <a:r>
              <a:rPr kumimoji="0" lang="tr-TR" sz="3600" b="1" i="0" u="none" strike="noStrike" kern="0" cap="none" spc="0" normalizeH="0" baseline="0" noProof="1">
                <a:ln>
                  <a:noFill/>
                </a:ln>
                <a:solidFill>
                  <a:prstClr val="white"/>
                </a:solidFill>
                <a:effectLst/>
                <a:uLnTx/>
                <a:uFillTx/>
                <a:latin typeface="Tw Cen MT" panose="020B0602020104020603"/>
                <a:ea typeface="+mn-ea"/>
                <a:cs typeface="Calibri" panose="020F0502020204030204" pitchFamily="34" charset="0"/>
              </a:rPr>
              <a:t>³</a:t>
            </a:r>
            <a:endParaRPr kumimoji="0" lang="en-US" sz="3600" b="1" i="0" u="none" strike="noStrike" kern="0" cap="none" spc="0" normalizeH="0" baseline="0" noProof="1">
              <a:ln>
                <a:noFill/>
              </a:ln>
              <a:solidFill>
                <a:prstClr val="white"/>
              </a:solidFill>
              <a:effectLst/>
              <a:uLnTx/>
              <a:uFillTx/>
              <a:latin typeface="Tw Cen MT" panose="020B0602020104020603"/>
              <a:ea typeface="+mn-ea"/>
              <a:cs typeface="+mn-cs"/>
            </a:endParaRPr>
          </a:p>
        </p:txBody>
      </p:sp>
      <p:sp>
        <p:nvSpPr>
          <p:cNvPr id="10" name="Dikdörtgen 9"/>
          <p:cNvSpPr/>
          <p:nvPr/>
        </p:nvSpPr>
        <p:spPr>
          <a:xfrm>
            <a:off x="7029307" y="1536235"/>
            <a:ext cx="439294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1">
                <a:ln>
                  <a:noFill/>
                </a:ln>
                <a:solidFill>
                  <a:srgbClr val="003F6E"/>
                </a:solidFill>
                <a:effectLst/>
                <a:uLnTx/>
                <a:uFillTx/>
                <a:latin typeface="Tw Cen MT" panose="020B0602020104020603"/>
                <a:ea typeface="+mn-ea"/>
                <a:cs typeface="+mn-cs"/>
              </a:rPr>
              <a:t>GKS (</a:t>
            </a:r>
            <a:r>
              <a:rPr kumimoji="0" lang="tr-TR" sz="2000" b="1" i="0" u="none" strike="noStrike" kern="0" cap="none" spc="0" normalizeH="0" baseline="0" noProof="1">
                <a:ln>
                  <a:noFill/>
                </a:ln>
                <a:solidFill>
                  <a:srgbClr val="003F6E"/>
                </a:solidFill>
                <a:effectLst/>
                <a:uLnTx/>
                <a:uFillTx/>
                <a:latin typeface="Tw Cen MT" panose="020B0602020104020603"/>
                <a:ea typeface="+mn-ea"/>
                <a:cs typeface="+mn-cs"/>
              </a:rPr>
              <a:t>2023</a:t>
            </a:r>
            <a:r>
              <a:rPr kumimoji="0" lang="tr-TR" sz="2400" b="1" i="0" u="none" strike="noStrike" kern="0" cap="none" spc="0" normalizeH="0" baseline="0" noProof="1">
                <a:ln>
                  <a:noFill/>
                </a:ln>
                <a:solidFill>
                  <a:srgbClr val="003F6E"/>
                </a:solidFill>
                <a:effectLst/>
                <a:uLnTx/>
                <a:uFillTx/>
                <a:latin typeface="Tw Cen MT" panose="020B0602020104020603"/>
                <a:ea typeface="+mn-ea"/>
                <a:cs typeface="+mn-cs"/>
              </a:rPr>
              <a:t>)</a:t>
            </a:r>
            <a:endParaRPr kumimoji="0" lang="en-US" sz="2400" b="1" i="0" u="none" strike="noStrike" kern="0" cap="none" spc="0" normalizeH="0" baseline="0" noProof="1">
              <a:ln>
                <a:noFill/>
              </a:ln>
              <a:solidFill>
                <a:srgbClr val="003F6E"/>
              </a:solidFill>
              <a:effectLst/>
              <a:uLnTx/>
              <a:uFillTx/>
              <a:latin typeface="Tw Cen MT" panose="020B0602020104020603"/>
              <a:ea typeface="+mn-ea"/>
              <a:cs typeface="+mn-cs"/>
            </a:endParaRPr>
          </a:p>
        </p:txBody>
      </p:sp>
      <p:sp>
        <p:nvSpPr>
          <p:cNvPr id="11" name="Dikdörtgen 10"/>
          <p:cNvSpPr/>
          <p:nvPr/>
        </p:nvSpPr>
        <p:spPr>
          <a:xfrm>
            <a:off x="7338667" y="2801329"/>
            <a:ext cx="378595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1">
                <a:ln>
                  <a:noFill/>
                </a:ln>
                <a:solidFill>
                  <a:srgbClr val="003F6E"/>
                </a:solidFill>
                <a:effectLst/>
                <a:uLnTx/>
                <a:uFillTx/>
                <a:latin typeface="Tw Cen MT" panose="020B0602020104020603"/>
                <a:ea typeface="+mn-ea"/>
                <a:cs typeface="+mn-cs"/>
              </a:rPr>
              <a:t>Sanayiye Verilen Suyun</a:t>
            </a:r>
            <a:endParaRPr kumimoji="0" lang="en-US" sz="2000" b="1" i="0" u="none" strike="noStrike" kern="0" cap="none" spc="0" normalizeH="0" baseline="0" noProof="1">
              <a:ln>
                <a:noFill/>
              </a:ln>
              <a:solidFill>
                <a:srgbClr val="003F6E"/>
              </a:solidFill>
              <a:effectLst/>
              <a:uLnTx/>
              <a:uFillTx/>
              <a:latin typeface="Tw Cen MT" panose="020B0602020104020603"/>
              <a:ea typeface="+mn-ea"/>
              <a:cs typeface="+mn-cs"/>
            </a:endParaRPr>
          </a:p>
        </p:txBody>
      </p:sp>
      <p:sp>
        <p:nvSpPr>
          <p:cNvPr id="12" name="Dikdörtgen 11"/>
          <p:cNvSpPr/>
          <p:nvPr/>
        </p:nvSpPr>
        <p:spPr>
          <a:xfrm>
            <a:off x="7320293" y="4459982"/>
            <a:ext cx="3822699"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1">
                <a:ln>
                  <a:noFill/>
                </a:ln>
                <a:solidFill>
                  <a:srgbClr val="003F6E"/>
                </a:solidFill>
                <a:effectLst/>
                <a:uLnTx/>
                <a:uFillTx/>
                <a:latin typeface="Tw Cen MT" panose="020B0602020104020603"/>
                <a:ea typeface="+mn-ea"/>
                <a:cs typeface="+mn-cs"/>
              </a:rPr>
              <a:t>Yıllık Kapasite</a:t>
            </a:r>
            <a:endParaRPr kumimoji="0" lang="en-US" sz="2000" b="1" i="0" u="none" strike="noStrike" kern="0" cap="none" spc="0" normalizeH="0" baseline="0" noProof="1">
              <a:ln>
                <a:noFill/>
              </a:ln>
              <a:solidFill>
                <a:srgbClr val="003F6E"/>
              </a:solidFill>
              <a:effectLst/>
              <a:uLnTx/>
              <a:uFillTx/>
              <a:latin typeface="Tw Cen MT" panose="020B0602020104020603"/>
              <a:ea typeface="+mn-ea"/>
              <a:cs typeface="+mn-cs"/>
            </a:endParaRPr>
          </a:p>
        </p:txBody>
      </p:sp>
      <p:sp>
        <p:nvSpPr>
          <p:cNvPr id="13" name="Yuvarlatılmış Dikdörtgen 12"/>
          <p:cNvSpPr/>
          <p:nvPr/>
        </p:nvSpPr>
        <p:spPr>
          <a:xfrm>
            <a:off x="7029307" y="782530"/>
            <a:ext cx="4392945" cy="619616"/>
          </a:xfrm>
          <a:prstGeom prst="roundRect">
            <a:avLst>
              <a:gd name="adj" fmla="val 0"/>
            </a:avLst>
          </a:prstGeom>
          <a:solidFill>
            <a:srgbClr val="95A1B3"/>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25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kern="0" noProof="1">
                <a:solidFill>
                  <a:prstClr val="white"/>
                </a:solidFill>
                <a:latin typeface="Tw Cen MT" panose="020B0602020104020603"/>
              </a:rPr>
              <a:t>42</a:t>
            </a:r>
            <a:r>
              <a:rPr kumimoji="0" lang="tr-TR" sz="3600" b="1" i="0" u="none" strike="noStrike" kern="0" cap="none" spc="0" normalizeH="0" baseline="0" noProof="1">
                <a:ln>
                  <a:noFill/>
                </a:ln>
                <a:solidFill>
                  <a:prstClr val="white"/>
                </a:solidFill>
                <a:effectLst/>
                <a:uLnTx/>
                <a:uFillTx/>
                <a:latin typeface="Tw Cen MT" panose="020B0602020104020603"/>
                <a:ea typeface="+mn-ea"/>
                <a:cs typeface="+mn-cs"/>
              </a:rPr>
              <a:t>,9 Milyon m</a:t>
            </a:r>
            <a:r>
              <a:rPr kumimoji="0" lang="tr-TR" sz="3600" b="1" i="0" u="none" strike="noStrike" kern="0" cap="none" spc="0" normalizeH="0" baseline="0" noProof="1">
                <a:ln>
                  <a:noFill/>
                </a:ln>
                <a:solidFill>
                  <a:prstClr val="white"/>
                </a:solidFill>
                <a:effectLst/>
                <a:uLnTx/>
                <a:uFillTx/>
                <a:latin typeface="Tw Cen MT" panose="020B0602020104020603"/>
                <a:ea typeface="+mn-ea"/>
                <a:cs typeface="Calibri" panose="020F0502020204030204" pitchFamily="34" charset="0"/>
              </a:rPr>
              <a:t>³</a:t>
            </a:r>
            <a:endParaRPr kumimoji="0" lang="en-US" sz="3600" b="1" i="0" u="none" strike="noStrike" kern="0" cap="none" spc="0" normalizeH="0" baseline="0" noProof="1">
              <a:ln>
                <a:noFill/>
              </a:ln>
              <a:solidFill>
                <a:prstClr val="white"/>
              </a:solidFill>
              <a:effectLst/>
              <a:uLnTx/>
              <a:uFillTx/>
              <a:latin typeface="Tw Cen MT" panose="020B0602020104020603"/>
              <a:ea typeface="+mn-ea"/>
              <a:cs typeface="+mn-cs"/>
            </a:endParaRPr>
          </a:p>
        </p:txBody>
      </p:sp>
      <p:sp>
        <p:nvSpPr>
          <p:cNvPr id="14" name="Dikdörtgen 13"/>
          <p:cNvSpPr/>
          <p:nvPr/>
        </p:nvSpPr>
        <p:spPr>
          <a:xfrm>
            <a:off x="7029307" y="430782"/>
            <a:ext cx="454973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1">
                <a:ln>
                  <a:noFill/>
                </a:ln>
                <a:solidFill>
                  <a:srgbClr val="003F6E"/>
                </a:solidFill>
                <a:effectLst/>
                <a:uLnTx/>
                <a:uFillTx/>
                <a:latin typeface="Tw Cen MT" panose="020B0602020104020603"/>
                <a:ea typeface="+mn-ea"/>
                <a:cs typeface="+mn-cs"/>
              </a:rPr>
              <a:t>Sanayinin Kullandığı Toplam Su Miktarı </a:t>
            </a:r>
            <a:endParaRPr kumimoji="0" lang="en-US" sz="2000" b="1" i="0" u="none" strike="noStrike" kern="0" cap="none" spc="0" normalizeH="0" baseline="0" noProof="1">
              <a:ln>
                <a:noFill/>
              </a:ln>
              <a:solidFill>
                <a:srgbClr val="003F6E"/>
              </a:solidFill>
              <a:effectLst/>
              <a:uLnTx/>
              <a:uFillTx/>
              <a:latin typeface="Tw Cen MT" panose="020B0602020104020603"/>
              <a:ea typeface="+mn-ea"/>
              <a:cs typeface="+mn-cs"/>
            </a:endParaRPr>
          </a:p>
        </p:txBody>
      </p:sp>
      <p:sp>
        <p:nvSpPr>
          <p:cNvPr id="31" name="Metin kutusu 30"/>
          <p:cNvSpPr txBox="1"/>
          <p:nvPr/>
        </p:nvSpPr>
        <p:spPr>
          <a:xfrm>
            <a:off x="143693" y="126000"/>
            <a:ext cx="43238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3600" b="1" dirty="0" smtClean="0">
                <a:solidFill>
                  <a:srgbClr val="003F6E"/>
                </a:solidFill>
                <a:latin typeface="Bahnschrift" panose="020B0502040204020203" pitchFamily="34" charset="0"/>
              </a:rPr>
              <a:t>Geri Kazanım Suyu</a:t>
            </a:r>
            <a:endParaRPr kumimoji="0" lang="tr-TR" sz="3600" b="1" i="0" u="none" strike="noStrike" kern="1200" cap="none" spc="0" normalizeH="0" baseline="0" noProof="0" dirty="0">
              <a:ln>
                <a:noFill/>
              </a:ln>
              <a:solidFill>
                <a:srgbClr val="003F6E"/>
              </a:solidFill>
              <a:effectLst/>
              <a:uLnTx/>
              <a:uFillTx/>
              <a:latin typeface="Bahnschrift" panose="020B0502040204020203" pitchFamily="34" charset="0"/>
            </a:endParaRPr>
          </a:p>
        </p:txBody>
      </p:sp>
      <p:pic>
        <p:nvPicPr>
          <p:cNvPr id="16" name="Picture 2" descr="Factory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5481" y="2748699"/>
            <a:ext cx="616468" cy="616468"/>
          </a:xfrm>
          <a:prstGeom prst="rect">
            <a:avLst/>
          </a:prstGeom>
          <a:noFill/>
          <a:extLst>
            <a:ext uri="{909E8E84-426E-40DD-AFC4-6F175D3DCCD1}">
              <a14:hiddenFill xmlns:a14="http://schemas.microsoft.com/office/drawing/2010/main">
                <a:solidFill>
                  <a:srgbClr val="FFFFFF"/>
                </a:solidFill>
              </a14:hiddenFill>
            </a:ext>
          </a:extLst>
        </p:spPr>
      </p:pic>
      <p:sp>
        <p:nvSpPr>
          <p:cNvPr id="15" name="Dikdörtgen 14"/>
          <p:cNvSpPr/>
          <p:nvPr/>
        </p:nvSpPr>
        <p:spPr>
          <a:xfrm>
            <a:off x="2118761" y="3434690"/>
            <a:ext cx="1669906" cy="646331"/>
          </a:xfrm>
          <a:prstGeom prst="rect">
            <a:avLst/>
          </a:prstGeom>
        </p:spPr>
        <p:txBody>
          <a:bodyPr wrap="square">
            <a:spAutoFit/>
          </a:bodyPr>
          <a:lstStyle/>
          <a:p>
            <a:pPr algn="ctr"/>
            <a:r>
              <a:rPr lang="tr-TR" b="1" dirty="0">
                <a:solidFill>
                  <a:prstClr val="black"/>
                </a:solidFill>
                <a:latin typeface="Calibri" panose="020F0502020204030204"/>
              </a:rPr>
              <a:t>SANAYİ</a:t>
            </a:r>
          </a:p>
          <a:p>
            <a:pPr algn="ctr"/>
            <a:r>
              <a:rPr lang="tr-TR" b="1" dirty="0">
                <a:solidFill>
                  <a:prstClr val="black"/>
                </a:solidFill>
                <a:latin typeface="Calibri" panose="020F0502020204030204"/>
              </a:rPr>
              <a:t>SU TÜKETİMİ</a:t>
            </a:r>
            <a:endParaRPr lang="en-US" b="1" dirty="0">
              <a:solidFill>
                <a:prstClr val="black"/>
              </a:solidFill>
              <a:latin typeface="Calibri" panose="020F0502020204030204"/>
            </a:endParaRPr>
          </a:p>
        </p:txBody>
      </p:sp>
      <p:sp>
        <p:nvSpPr>
          <p:cNvPr id="17" name="Slayt Numarası Yer Tutucusu 3"/>
          <p:cNvSpPr txBox="1">
            <a:spLocks/>
          </p:cNvSpPr>
          <p:nvPr/>
        </p:nvSpPr>
        <p:spPr>
          <a:xfrm>
            <a:off x="239905" y="6400572"/>
            <a:ext cx="530607" cy="274320"/>
          </a:xfrm>
          <a:prstGeom prst="rect">
            <a:avLst/>
          </a:prstGeom>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2492EE-0472-45F4-8C57-56E7935D3BE3}" type="slidenum">
              <a:rPr lang="tr-TR" sz="1000" smtClean="0">
                <a:solidFill>
                  <a:schemeClr val="bg1"/>
                </a:solidFill>
                <a:latin typeface="Calibri" panose="020F0502020204030204" pitchFamily="34" charset="0"/>
                <a:cs typeface="Calibri" panose="020F0502020204030204" pitchFamily="34" charset="0"/>
              </a:rPr>
              <a:pPr/>
              <a:t>18</a:t>
            </a:fld>
            <a:endParaRPr lang="tr-TR"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5858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1 Grupo"/>
          <p:cNvGrpSpPr/>
          <p:nvPr/>
        </p:nvGrpSpPr>
        <p:grpSpPr>
          <a:xfrm>
            <a:off x="1475458" y="2985848"/>
            <a:ext cx="9048927" cy="93463"/>
            <a:chOff x="467544" y="2597889"/>
            <a:chExt cx="8208861" cy="81000"/>
          </a:xfrm>
        </p:grpSpPr>
        <p:cxnSp>
          <p:nvCxnSpPr>
            <p:cNvPr id="83" name="18 Conector recto"/>
            <p:cNvCxnSpPr>
              <a:stCxn id="85" idx="6"/>
              <a:endCxn id="84" idx="2"/>
            </p:cNvCxnSpPr>
            <p:nvPr/>
          </p:nvCxnSpPr>
          <p:spPr>
            <a:xfrm>
              <a:off x="548552" y="2638389"/>
              <a:ext cx="8046843"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4" name="23 Elipse"/>
            <p:cNvSpPr/>
            <p:nvPr/>
          </p:nvSpPr>
          <p:spPr>
            <a:xfrm>
              <a:off x="8595394" y="2597889"/>
              <a:ext cx="81011" cy="81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Trebuchet MS" panose="020B0603020202020204" pitchFamily="34" charset="0"/>
                <a:ea typeface="Segoe UI" panose="020B0502040204020203" pitchFamily="34" charset="0"/>
                <a:cs typeface="Helvetica" panose="020B0604020202020204" pitchFamily="34" charset="0"/>
              </a:endParaRPr>
            </a:p>
          </p:txBody>
        </p:sp>
        <p:sp>
          <p:nvSpPr>
            <p:cNvPr id="85" name="24 Elipse"/>
            <p:cNvSpPr/>
            <p:nvPr/>
          </p:nvSpPr>
          <p:spPr>
            <a:xfrm>
              <a:off x="467544" y="2597889"/>
              <a:ext cx="81011" cy="81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Trebuchet MS" panose="020B0603020202020204" pitchFamily="34" charset="0"/>
                <a:ea typeface="Segoe UI" panose="020B0502040204020203" pitchFamily="34" charset="0"/>
                <a:cs typeface="Helvetica" panose="020B0604020202020204" pitchFamily="34" charset="0"/>
              </a:endParaRPr>
            </a:p>
          </p:txBody>
        </p:sp>
      </p:grpSp>
      <p:cxnSp>
        <p:nvCxnSpPr>
          <p:cNvPr id="86" name="44 Conector recto"/>
          <p:cNvCxnSpPr/>
          <p:nvPr/>
        </p:nvCxnSpPr>
        <p:spPr>
          <a:xfrm flipV="1">
            <a:off x="9800614" y="3018850"/>
            <a:ext cx="6400" cy="94835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44 Conector recto"/>
          <p:cNvCxnSpPr/>
          <p:nvPr/>
        </p:nvCxnSpPr>
        <p:spPr>
          <a:xfrm flipV="1">
            <a:off x="4180906" y="3039922"/>
            <a:ext cx="0" cy="90884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42 Conector recto"/>
          <p:cNvCxnSpPr/>
          <p:nvPr/>
        </p:nvCxnSpPr>
        <p:spPr>
          <a:xfrm flipV="1">
            <a:off x="2442751" y="3032752"/>
            <a:ext cx="0" cy="94835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45 Conector recto"/>
          <p:cNvCxnSpPr/>
          <p:nvPr/>
        </p:nvCxnSpPr>
        <p:spPr>
          <a:xfrm flipV="1">
            <a:off x="5581321" y="2101671"/>
            <a:ext cx="0" cy="90884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44 Conector recto"/>
          <p:cNvCxnSpPr/>
          <p:nvPr/>
        </p:nvCxnSpPr>
        <p:spPr>
          <a:xfrm flipV="1">
            <a:off x="7023501" y="3040829"/>
            <a:ext cx="0" cy="90884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3" name="43 Conector recto"/>
          <p:cNvCxnSpPr/>
          <p:nvPr/>
        </p:nvCxnSpPr>
        <p:spPr>
          <a:xfrm flipV="1">
            <a:off x="8439856" y="2091737"/>
            <a:ext cx="0" cy="90884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8" name="26 Elipse"/>
          <p:cNvSpPr/>
          <p:nvPr/>
        </p:nvSpPr>
        <p:spPr>
          <a:xfrm>
            <a:off x="2360104" y="2954692"/>
            <a:ext cx="152517" cy="1557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sp>
        <p:nvSpPr>
          <p:cNvPr id="99" name="48 Elipse"/>
          <p:cNvSpPr/>
          <p:nvPr/>
        </p:nvSpPr>
        <p:spPr>
          <a:xfrm>
            <a:off x="2397162" y="3950125"/>
            <a:ext cx="91510" cy="93463"/>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sp>
        <p:nvSpPr>
          <p:cNvPr id="103" name="36 Elipse"/>
          <p:cNvSpPr/>
          <p:nvPr/>
        </p:nvSpPr>
        <p:spPr>
          <a:xfrm>
            <a:off x="4105055" y="2954691"/>
            <a:ext cx="152517" cy="1557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sp>
        <p:nvSpPr>
          <p:cNvPr id="104" name="50 Elipse"/>
          <p:cNvSpPr/>
          <p:nvPr/>
        </p:nvSpPr>
        <p:spPr>
          <a:xfrm>
            <a:off x="4138213" y="3950125"/>
            <a:ext cx="91509" cy="93463"/>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sp>
        <p:nvSpPr>
          <p:cNvPr id="105" name="37 Elipse"/>
          <p:cNvSpPr/>
          <p:nvPr/>
        </p:nvSpPr>
        <p:spPr>
          <a:xfrm>
            <a:off x="5519898" y="2954740"/>
            <a:ext cx="152517" cy="1557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sp>
        <p:nvSpPr>
          <p:cNvPr id="106" name="51 Elipse"/>
          <p:cNvSpPr/>
          <p:nvPr/>
        </p:nvSpPr>
        <p:spPr>
          <a:xfrm>
            <a:off x="5544365" y="2067621"/>
            <a:ext cx="91510" cy="93463"/>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sp>
        <p:nvSpPr>
          <p:cNvPr id="109" name="Dikdörtgen 108"/>
          <p:cNvSpPr/>
          <p:nvPr/>
        </p:nvSpPr>
        <p:spPr>
          <a:xfrm>
            <a:off x="5280222" y="3058805"/>
            <a:ext cx="704039" cy="400110"/>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srgbClr val="0070C0"/>
                </a:solidFill>
                <a:effectLst/>
                <a:uLnTx/>
                <a:uFillTx/>
                <a:latin typeface="Calibri" panose="020F0502020204030204"/>
                <a:ea typeface="+mn-ea"/>
                <a:cs typeface="+mn-cs"/>
              </a:rPr>
              <a:t>2014</a:t>
            </a:r>
            <a:endPar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10" name="Dikdörtgen 109"/>
          <p:cNvSpPr/>
          <p:nvPr/>
        </p:nvSpPr>
        <p:spPr>
          <a:xfrm>
            <a:off x="3794953" y="2564589"/>
            <a:ext cx="772780" cy="43917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FC000"/>
                </a:solidFill>
                <a:effectLst/>
                <a:uLnTx/>
                <a:uFillTx/>
                <a:latin typeface="Calibri" panose="020F0502020204030204"/>
                <a:ea typeface="+mn-ea"/>
                <a:cs typeface="+mn-cs"/>
              </a:rPr>
              <a:t>2013</a:t>
            </a:r>
            <a:endParaRPr kumimoji="0" lang="tr-TR" sz="20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112" name="Dikdörtgen 111"/>
          <p:cNvSpPr/>
          <p:nvPr/>
        </p:nvSpPr>
        <p:spPr>
          <a:xfrm>
            <a:off x="2067434" y="2564589"/>
            <a:ext cx="772780" cy="43917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ED7D31"/>
                </a:solidFill>
                <a:effectLst/>
                <a:uLnTx/>
                <a:uFillTx/>
                <a:latin typeface="Calibri" panose="020F0502020204030204"/>
                <a:ea typeface="+mn-ea"/>
                <a:cs typeface="+mn-cs"/>
              </a:rPr>
              <a:t>2011</a:t>
            </a:r>
            <a:endPar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36 Elipse"/>
          <p:cNvSpPr/>
          <p:nvPr/>
        </p:nvSpPr>
        <p:spPr>
          <a:xfrm>
            <a:off x="6946026" y="2955600"/>
            <a:ext cx="155784" cy="1557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sp>
        <p:nvSpPr>
          <p:cNvPr id="124" name="50 Elipse"/>
          <p:cNvSpPr/>
          <p:nvPr/>
        </p:nvSpPr>
        <p:spPr>
          <a:xfrm>
            <a:off x="6979894" y="3950125"/>
            <a:ext cx="93469" cy="93463"/>
          </a:xfrm>
          <a:prstGeom prst="ellipse">
            <a:avLst/>
          </a:prstGeom>
          <a:solidFill>
            <a:schemeClr val="bg1"/>
          </a:solid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sp>
        <p:nvSpPr>
          <p:cNvPr id="127" name="Dikdörtgen 126"/>
          <p:cNvSpPr/>
          <p:nvPr/>
        </p:nvSpPr>
        <p:spPr>
          <a:xfrm>
            <a:off x="6637111" y="2564589"/>
            <a:ext cx="704039"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srgbClr val="70AD47"/>
                </a:solidFill>
                <a:effectLst/>
                <a:uLnTx/>
                <a:uFillTx/>
                <a:latin typeface="Calibri" panose="020F0502020204030204"/>
                <a:ea typeface="+mn-ea"/>
                <a:cs typeface="+mn-cs"/>
              </a:rPr>
              <a:t>2015</a:t>
            </a:r>
            <a:endParaRPr kumimoji="0" lang="tr-TR" sz="20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128" name="Rectangle 78"/>
          <p:cNvSpPr/>
          <p:nvPr/>
        </p:nvSpPr>
        <p:spPr>
          <a:xfrm>
            <a:off x="1692004" y="4132564"/>
            <a:ext cx="1336200" cy="276999"/>
          </a:xfrm>
          <a:prstGeom prst="rect">
            <a:avLst/>
          </a:prstGeom>
        </p:spPr>
        <p:txBody>
          <a:bodyPr wrap="none">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200" b="1" i="0" u="none" strike="noStrike" kern="1200" cap="none" spc="0" normalizeH="0" baseline="0" noProof="0" dirty="0">
                <a:ln>
                  <a:noFill/>
                </a:ln>
                <a:solidFill>
                  <a:srgbClr val="C00000"/>
                </a:solidFill>
                <a:effectLst/>
                <a:uLnTx/>
                <a:uFillTx/>
                <a:latin typeface="Calibri" panose="020F0502020204030204"/>
                <a:ea typeface="+mn-ea"/>
                <a:cs typeface="+mn-cs"/>
              </a:rPr>
              <a:t>Gebze </a:t>
            </a:r>
            <a:r>
              <a:rPr kumimoji="0" lang="tr-TR" sz="1200" b="1" i="0" u="none" strike="noStrike" kern="1200" cap="none" spc="0" normalizeH="0" baseline="0" noProof="0" dirty="0" smtClean="0">
                <a:ln>
                  <a:noFill/>
                </a:ln>
                <a:solidFill>
                  <a:srgbClr val="C00000"/>
                </a:solidFill>
                <a:effectLst/>
                <a:uLnTx/>
                <a:uFillTx/>
                <a:latin typeface="Calibri" panose="020F0502020204030204"/>
                <a:ea typeface="+mn-ea"/>
                <a:cs typeface="+mn-cs"/>
              </a:rPr>
              <a:t>İ.B.A.A.T</a:t>
            </a:r>
            <a:endParaRPr kumimoji="0" lang="tr-TR" sz="12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30" name="Rectangle 78"/>
          <p:cNvSpPr/>
          <p:nvPr/>
        </p:nvSpPr>
        <p:spPr>
          <a:xfrm>
            <a:off x="3437891" y="4128049"/>
            <a:ext cx="1435008" cy="461665"/>
          </a:xfrm>
          <a:prstGeom prst="rect">
            <a:avLst/>
          </a:prstGeom>
        </p:spPr>
        <p:txBody>
          <a:bodyPr wrap="none">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200" b="1" i="0" u="none" strike="noStrike" kern="1200" cap="none" spc="0" normalizeH="0" baseline="0" noProof="0" dirty="0">
                <a:ln>
                  <a:noFill/>
                </a:ln>
                <a:solidFill>
                  <a:srgbClr val="C00000"/>
                </a:solidFill>
                <a:effectLst/>
                <a:uLnTx/>
                <a:uFillTx/>
                <a:latin typeface="Calibri" panose="020F0502020204030204"/>
                <a:ea typeface="+mn-ea"/>
                <a:cs typeface="+mn-cs"/>
              </a:rPr>
              <a:t>Kandıra İ.B.A.A.T</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200" b="1" i="0" u="none" strike="noStrike" kern="1200" cap="none" spc="0" normalizeH="0" baseline="0" noProof="0" dirty="0">
                <a:ln>
                  <a:noFill/>
                </a:ln>
                <a:solidFill>
                  <a:srgbClr val="C00000"/>
                </a:solidFill>
                <a:effectLst/>
                <a:uLnTx/>
                <a:uFillTx/>
                <a:latin typeface="Calibri" panose="020F0502020204030204"/>
                <a:ea typeface="+mn-ea"/>
                <a:cs typeface="+mn-cs"/>
              </a:rPr>
              <a:t>Cebeci </a:t>
            </a:r>
            <a:r>
              <a:rPr kumimoji="0" lang="tr-TR" sz="1200" b="1" i="0" u="none" strike="noStrike" kern="1200" cap="none" spc="0" normalizeH="0" baseline="0" noProof="0" dirty="0" smtClean="0">
                <a:ln>
                  <a:noFill/>
                </a:ln>
                <a:solidFill>
                  <a:srgbClr val="C00000"/>
                </a:solidFill>
                <a:effectLst/>
                <a:uLnTx/>
                <a:uFillTx/>
                <a:latin typeface="Calibri" panose="020F0502020204030204"/>
                <a:ea typeface="+mn-ea"/>
                <a:cs typeface="+mn-cs"/>
              </a:rPr>
              <a:t>İ.B.A.A.T</a:t>
            </a:r>
            <a:endParaRPr kumimoji="0" lang="tr-TR" sz="12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31" name="Rectangle 78"/>
          <p:cNvSpPr/>
          <p:nvPr/>
        </p:nvSpPr>
        <p:spPr>
          <a:xfrm>
            <a:off x="4952696" y="1521431"/>
            <a:ext cx="1183337" cy="430887"/>
          </a:xfrm>
          <a:prstGeom prst="rect">
            <a:avLst/>
          </a:prstGeom>
        </p:spPr>
        <p:txBody>
          <a:bodyPr wrap="none">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100" b="0" i="0" u="none" strike="noStrike" kern="1200" cap="none" spc="0" normalizeH="0" baseline="0" noProof="0" dirty="0" err="1" smtClean="0">
                <a:ln>
                  <a:noFill/>
                </a:ln>
                <a:solidFill>
                  <a:srgbClr val="0070C0"/>
                </a:solidFill>
                <a:effectLst/>
                <a:uLnTx/>
                <a:uFillTx/>
                <a:latin typeface="Calibri" panose="020F0502020204030204"/>
                <a:ea typeface="+mn-ea"/>
                <a:cs typeface="+mn-cs"/>
              </a:rPr>
              <a:t>Plajyolu</a:t>
            </a:r>
            <a:r>
              <a:rPr kumimoji="0" lang="tr-TR" sz="1100" b="0" i="0" u="none" strike="noStrike" kern="1200" cap="none" spc="0" normalizeH="0" baseline="0" noProof="0" dirty="0" smtClean="0">
                <a:ln>
                  <a:noFill/>
                </a:ln>
                <a:solidFill>
                  <a:srgbClr val="0070C0"/>
                </a:solidFill>
                <a:effectLst/>
                <a:uLnTx/>
                <a:uFillTx/>
                <a:latin typeface="Calibri" panose="020F0502020204030204"/>
                <a:ea typeface="+mn-ea"/>
                <a:cs typeface="+mn-cs"/>
              </a:rPr>
              <a:t> İBAAT</a:t>
            </a:r>
            <a:endParaRPr kumimoji="0" lang="tr-TR" sz="11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100" b="0" i="0" u="none" strike="noStrike" kern="1200" cap="none" spc="0" normalizeH="0" baseline="0" noProof="0" dirty="0" smtClean="0">
                <a:ln>
                  <a:noFill/>
                </a:ln>
                <a:solidFill>
                  <a:srgbClr val="0070C0"/>
                </a:solidFill>
                <a:effectLst/>
                <a:uLnTx/>
                <a:uFillTx/>
                <a:latin typeface="Calibri" panose="020F0502020204030204"/>
                <a:ea typeface="+mn-ea"/>
                <a:cs typeface="+mn-cs"/>
              </a:rPr>
              <a:t>Kullar İBAAT</a:t>
            </a:r>
            <a:endParaRPr kumimoji="0" lang="tr-TR" sz="11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32" name="Rectangle 78"/>
          <p:cNvSpPr/>
          <p:nvPr/>
        </p:nvSpPr>
        <p:spPr>
          <a:xfrm>
            <a:off x="6271493" y="4128049"/>
            <a:ext cx="1567417" cy="646331"/>
          </a:xfrm>
          <a:prstGeom prst="rect">
            <a:avLst/>
          </a:prstGeom>
        </p:spPr>
        <p:txBody>
          <a:bodyPr wrap="none">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200" b="0" i="0" u="none" strike="noStrike" kern="1200" cap="none" spc="0" normalizeH="0" baseline="0" noProof="0" dirty="0" smtClean="0">
                <a:ln>
                  <a:noFill/>
                </a:ln>
                <a:solidFill>
                  <a:srgbClr val="70AD47">
                    <a:lumMod val="75000"/>
                  </a:srgbClr>
                </a:solidFill>
                <a:effectLst/>
                <a:uLnTx/>
                <a:uFillTx/>
                <a:latin typeface="Calibri" panose="020F0502020204030204"/>
                <a:ea typeface="+mn-ea"/>
                <a:cs typeface="+mn-cs"/>
              </a:rPr>
              <a:t>Körfez BAAT</a:t>
            </a:r>
            <a:endParaRPr kumimoji="0" lang="tr-TR" sz="1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200" b="0" i="0" u="none" strike="noStrike" kern="1200" cap="none" spc="0" normalizeH="0" baseline="0" noProof="0" dirty="0" err="1" smtClean="0">
                <a:ln>
                  <a:noFill/>
                </a:ln>
                <a:solidFill>
                  <a:srgbClr val="70AD47">
                    <a:lumMod val="75000"/>
                  </a:srgbClr>
                </a:solidFill>
                <a:effectLst/>
                <a:uLnTx/>
                <a:uFillTx/>
                <a:latin typeface="Calibri" panose="020F0502020204030204"/>
                <a:ea typeface="+mn-ea"/>
                <a:cs typeface="+mn-cs"/>
              </a:rPr>
              <a:t>Umuttepe</a:t>
            </a:r>
            <a:r>
              <a:rPr kumimoji="0" lang="tr-TR" sz="1200" b="0" i="0" u="none" strike="noStrike" kern="1200" cap="none" spc="0" normalizeH="0" baseline="0" noProof="0" dirty="0" smtClean="0">
                <a:ln>
                  <a:noFill/>
                </a:ln>
                <a:solidFill>
                  <a:srgbClr val="70AD47">
                    <a:lumMod val="75000"/>
                  </a:srgbClr>
                </a:solidFill>
                <a:effectLst/>
                <a:uLnTx/>
                <a:uFillTx/>
                <a:latin typeface="Calibri" panose="020F0502020204030204"/>
                <a:ea typeface="+mn-ea"/>
                <a:cs typeface="+mn-cs"/>
              </a:rPr>
              <a:t> </a:t>
            </a:r>
            <a:r>
              <a:rPr kumimoji="0" lang="tr-TR" sz="1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Modüler</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200" b="0" i="0" u="none" strike="noStrike" kern="1200" cap="none" spc="0" normalizeH="0" baseline="0" noProof="0" dirty="0" err="1" smtClean="0">
                <a:ln>
                  <a:noFill/>
                </a:ln>
                <a:solidFill>
                  <a:srgbClr val="70AD47">
                    <a:lumMod val="75000"/>
                  </a:srgbClr>
                </a:solidFill>
                <a:effectLst/>
                <a:uLnTx/>
                <a:uFillTx/>
                <a:latin typeface="Calibri" panose="020F0502020204030204"/>
                <a:ea typeface="+mn-ea"/>
                <a:cs typeface="+mn-cs"/>
              </a:rPr>
              <a:t>Cumaköy</a:t>
            </a:r>
            <a:r>
              <a:rPr kumimoji="0" lang="tr-TR" sz="1200" b="0" i="0" u="none" strike="noStrike" kern="1200" cap="none" spc="0" normalizeH="0" baseline="0" noProof="0" dirty="0" smtClean="0">
                <a:ln>
                  <a:noFill/>
                </a:ln>
                <a:solidFill>
                  <a:srgbClr val="70AD47">
                    <a:lumMod val="75000"/>
                  </a:srgbClr>
                </a:solidFill>
                <a:effectLst/>
                <a:uLnTx/>
                <a:uFillTx/>
                <a:latin typeface="Calibri" panose="020F0502020204030204"/>
                <a:ea typeface="+mn-ea"/>
                <a:cs typeface="+mn-cs"/>
              </a:rPr>
              <a:t> </a:t>
            </a:r>
            <a:r>
              <a:rPr kumimoji="0" lang="tr-TR" sz="1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Modüler</a:t>
            </a:r>
          </a:p>
        </p:txBody>
      </p:sp>
      <p:sp>
        <p:nvSpPr>
          <p:cNvPr id="133" name="Rectangle 78"/>
          <p:cNvSpPr/>
          <p:nvPr/>
        </p:nvSpPr>
        <p:spPr>
          <a:xfrm>
            <a:off x="7713622" y="1388277"/>
            <a:ext cx="1317990" cy="600164"/>
          </a:xfrm>
          <a:prstGeom prst="rect">
            <a:avLst/>
          </a:prstGeom>
        </p:spPr>
        <p:txBody>
          <a:bodyPr wrap="none">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1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Dilovası İ.B.A.A.T</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100" b="1" i="0" u="none" strike="noStrike" kern="1200" cap="none" spc="0" normalizeH="0" baseline="0" noProof="0" dirty="0" err="1" smtClean="0">
                <a:ln>
                  <a:noFill/>
                </a:ln>
                <a:solidFill>
                  <a:srgbClr val="C00000"/>
                </a:solidFill>
                <a:effectLst/>
                <a:uLnTx/>
                <a:uFillTx/>
                <a:latin typeface="Calibri" panose="020F0502020204030204"/>
                <a:ea typeface="+mn-ea"/>
                <a:cs typeface="+mn-cs"/>
              </a:rPr>
              <a:t>Sucuali</a:t>
            </a:r>
            <a:r>
              <a:rPr kumimoji="0" lang="tr-TR" sz="1100" b="1"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kumimoji="0" lang="tr-TR" sz="1100" b="1" i="0" u="none" strike="noStrike" kern="1200" cap="none" spc="0" normalizeH="0" baseline="0" noProof="0" dirty="0" err="1" smtClean="0">
                <a:ln>
                  <a:noFill/>
                </a:ln>
                <a:solidFill>
                  <a:srgbClr val="C00000"/>
                </a:solidFill>
                <a:effectLst/>
                <a:uLnTx/>
                <a:uFillTx/>
                <a:latin typeface="Calibri" panose="020F0502020204030204"/>
                <a:ea typeface="+mn-ea"/>
                <a:cs typeface="+mn-cs"/>
              </a:rPr>
              <a:t>Mödüler</a:t>
            </a:r>
            <a:endParaRPr kumimoji="0" lang="tr-TR" sz="1100" b="1" i="0" u="none" strike="noStrike" kern="1200" cap="none" spc="0" normalizeH="0" baseline="0" noProof="0" dirty="0" smtClean="0">
              <a:ln>
                <a:noFill/>
              </a:ln>
              <a:solidFill>
                <a:srgbClr val="C00000"/>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sz="1100" b="1" dirty="0" smtClean="0">
                <a:solidFill>
                  <a:srgbClr val="C00000"/>
                </a:solidFill>
                <a:latin typeface="Calibri" panose="020F0502020204030204"/>
              </a:rPr>
              <a:t>Seyrek Modüler</a:t>
            </a:r>
            <a:endParaRPr kumimoji="0" lang="tr-TR" sz="105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34" name="27 Elipse"/>
          <p:cNvSpPr/>
          <p:nvPr/>
        </p:nvSpPr>
        <p:spPr>
          <a:xfrm>
            <a:off x="8372617" y="2951387"/>
            <a:ext cx="155783" cy="155771"/>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sp>
        <p:nvSpPr>
          <p:cNvPr id="135" name="49 Elipse"/>
          <p:cNvSpPr/>
          <p:nvPr/>
        </p:nvSpPr>
        <p:spPr>
          <a:xfrm>
            <a:off x="8401349" y="2051167"/>
            <a:ext cx="93469" cy="93463"/>
          </a:xfrm>
          <a:prstGeom prst="ellipse">
            <a:avLst/>
          </a:prstGeom>
          <a:solidFill>
            <a:schemeClr val="bg1"/>
          </a:solidFill>
          <a:ln w="571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sp>
        <p:nvSpPr>
          <p:cNvPr id="137" name="Dikdörtgen 136"/>
          <p:cNvSpPr/>
          <p:nvPr/>
        </p:nvSpPr>
        <p:spPr>
          <a:xfrm>
            <a:off x="8064119" y="3058805"/>
            <a:ext cx="772780" cy="43917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2018</a:t>
            </a:r>
            <a:endParaRPr kumimoji="0" lang="tr-TR" sz="20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44" name="36 Elipse"/>
          <p:cNvSpPr/>
          <p:nvPr/>
        </p:nvSpPr>
        <p:spPr>
          <a:xfrm>
            <a:off x="9738821" y="2949304"/>
            <a:ext cx="155784" cy="1557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sp>
        <p:nvSpPr>
          <p:cNvPr id="145" name="50 Elipse"/>
          <p:cNvSpPr/>
          <p:nvPr/>
        </p:nvSpPr>
        <p:spPr>
          <a:xfrm>
            <a:off x="9757007" y="3950125"/>
            <a:ext cx="93469" cy="93463"/>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050" b="0" i="0" u="none" strike="noStrike" kern="1200" cap="none" spc="0" normalizeH="0" baseline="0" noProof="0">
              <a:ln>
                <a:noFill/>
              </a:ln>
              <a:solidFill>
                <a:prstClr val="black"/>
              </a:solidFill>
              <a:effectLst/>
              <a:uLnTx/>
              <a:uFillTx/>
              <a:latin typeface="Helvetica" panose="020B0604020202020204" pitchFamily="34" charset="0"/>
              <a:ea typeface="Segoe UI" panose="020B0502040204020203" pitchFamily="34" charset="0"/>
              <a:cs typeface="Helvetica" panose="020B0604020202020204" pitchFamily="34" charset="0"/>
            </a:endParaRPr>
          </a:p>
        </p:txBody>
      </p:sp>
      <p:sp>
        <p:nvSpPr>
          <p:cNvPr id="146" name="Dikdörtgen 145"/>
          <p:cNvSpPr/>
          <p:nvPr/>
        </p:nvSpPr>
        <p:spPr>
          <a:xfrm>
            <a:off x="9386575" y="2564589"/>
            <a:ext cx="772780" cy="43917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2019</a:t>
            </a:r>
            <a:endPar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7" name="Rectangle 78"/>
          <p:cNvSpPr/>
          <p:nvPr/>
        </p:nvSpPr>
        <p:spPr>
          <a:xfrm>
            <a:off x="9245547" y="4152122"/>
            <a:ext cx="1089492" cy="506741"/>
          </a:xfrm>
          <a:prstGeom prst="rect">
            <a:avLst/>
          </a:prstGeom>
        </p:spPr>
        <p:txBody>
          <a:bodyPr wrap="none">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200" b="1" i="0" u="none" strike="noStrike" kern="1200" cap="none" spc="0" normalizeH="0" baseline="0" noProof="0" dirty="0">
                <a:ln>
                  <a:noFill/>
                </a:ln>
                <a:solidFill>
                  <a:srgbClr val="C00000"/>
                </a:solidFill>
                <a:effectLst/>
                <a:uLnTx/>
                <a:uFillTx/>
                <a:latin typeface="Calibri" panose="020F0502020204030204"/>
                <a:ea typeface="+mn-ea"/>
                <a:cs typeface="+mn-cs"/>
              </a:rPr>
              <a:t>Köseler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C00000"/>
                </a:solidFill>
                <a:effectLst/>
                <a:uLnTx/>
                <a:uFillTx/>
                <a:latin typeface="Calibri" panose="020F0502020204030204"/>
                <a:ea typeface="+mn-ea"/>
                <a:cs typeface="+mn-cs"/>
              </a:rPr>
              <a:t>     Modüler*</a:t>
            </a:r>
          </a:p>
        </p:txBody>
      </p:sp>
      <p:sp>
        <p:nvSpPr>
          <p:cNvPr id="168" name="Dikdörtgen 167"/>
          <p:cNvSpPr/>
          <p:nvPr/>
        </p:nvSpPr>
        <p:spPr>
          <a:xfrm>
            <a:off x="63005" y="55115"/>
            <a:ext cx="6393097" cy="646331"/>
          </a:xfrm>
          <a:prstGeom prst="rect">
            <a:avLst/>
          </a:prstGeom>
          <a:noFill/>
        </p:spPr>
        <p:txBody>
          <a:bodyPr wrap="square" rtlCol="0">
            <a:spAutoFit/>
          </a:bodyPr>
          <a:lstStyle/>
          <a:p>
            <a:r>
              <a:rPr lang="tr-TR" sz="3600" b="1" dirty="0" smtClean="0">
                <a:solidFill>
                  <a:srgbClr val="003F6E"/>
                </a:solidFill>
                <a:latin typeface="Bahnschrift" panose="020B0502040204020203" pitchFamily="34" charset="0"/>
              </a:rPr>
              <a:t>Geri Kazanım Suyu Tesisleri</a:t>
            </a:r>
            <a:endParaRPr lang="tr-TR" sz="3600" b="1" dirty="0">
              <a:solidFill>
                <a:srgbClr val="003F6E"/>
              </a:solidFill>
              <a:latin typeface="Bahnschrift" panose="020B0502040204020203" pitchFamily="34" charset="0"/>
            </a:endParaRPr>
          </a:p>
        </p:txBody>
      </p:sp>
      <p:sp>
        <p:nvSpPr>
          <p:cNvPr id="2" name="AutoShape 2" descr="blob:https://web.whatsapp.com/98134ed2-18d4-48b0-82bf-52235612326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Metin kutusu 2"/>
          <p:cNvSpPr txBox="1"/>
          <p:nvPr/>
        </p:nvSpPr>
        <p:spPr>
          <a:xfrm>
            <a:off x="649105" y="5288167"/>
            <a:ext cx="3531801" cy="646331"/>
          </a:xfrm>
          <a:prstGeom prst="rect">
            <a:avLst/>
          </a:prstGeom>
          <a:noFill/>
        </p:spPr>
        <p:txBody>
          <a:bodyPr wrap="none" rtlCol="0">
            <a:spAutoFit/>
          </a:bodyPr>
          <a:lstStyle/>
          <a:p>
            <a:r>
              <a:rPr lang="tr-TR" sz="1200" dirty="0" smtClean="0"/>
              <a:t>BAAT 	: Biyolojik </a:t>
            </a:r>
            <a:r>
              <a:rPr lang="tr-TR" sz="1200" dirty="0" err="1" smtClean="0"/>
              <a:t>Atıksu</a:t>
            </a:r>
            <a:r>
              <a:rPr lang="tr-TR" sz="1200" dirty="0" smtClean="0"/>
              <a:t> Arıtma Tesisi</a:t>
            </a:r>
          </a:p>
          <a:p>
            <a:r>
              <a:rPr lang="tr-TR" sz="1200" dirty="0" smtClean="0"/>
              <a:t>İBAAT 	: İleri </a:t>
            </a:r>
            <a:r>
              <a:rPr lang="tr-TR" sz="1200" dirty="0"/>
              <a:t>Biyolojik </a:t>
            </a:r>
            <a:r>
              <a:rPr lang="tr-TR" sz="1200" dirty="0" err="1"/>
              <a:t>Atıksu</a:t>
            </a:r>
            <a:r>
              <a:rPr lang="tr-TR" sz="1200" dirty="0"/>
              <a:t> Arıtma </a:t>
            </a:r>
            <a:r>
              <a:rPr lang="tr-TR" sz="1200" dirty="0" smtClean="0"/>
              <a:t>Tesisi</a:t>
            </a:r>
          </a:p>
          <a:p>
            <a:r>
              <a:rPr lang="tr-TR" sz="1200" dirty="0" smtClean="0"/>
              <a:t>Modüler 	: Modüler Biyolojik </a:t>
            </a:r>
            <a:r>
              <a:rPr lang="tr-TR" sz="1200" dirty="0" err="1" smtClean="0"/>
              <a:t>Atıksu</a:t>
            </a:r>
            <a:r>
              <a:rPr lang="tr-TR" sz="1200" dirty="0" smtClean="0"/>
              <a:t> Arıtma Tesisi</a:t>
            </a:r>
            <a:endParaRPr lang="tr-TR" sz="1200" dirty="0"/>
          </a:p>
        </p:txBody>
      </p:sp>
      <p:sp>
        <p:nvSpPr>
          <p:cNvPr id="39" name="Slayt Numarası Yer Tutucusu 3"/>
          <p:cNvSpPr txBox="1">
            <a:spLocks/>
          </p:cNvSpPr>
          <p:nvPr/>
        </p:nvSpPr>
        <p:spPr>
          <a:xfrm>
            <a:off x="239905" y="6400572"/>
            <a:ext cx="530607" cy="274320"/>
          </a:xfrm>
          <a:prstGeom prst="rect">
            <a:avLst/>
          </a:prstGeom>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2492EE-0472-45F4-8C57-56E7935D3BE3}" type="slidenum">
              <a:rPr lang="tr-TR" sz="1000" smtClean="0">
                <a:solidFill>
                  <a:schemeClr val="bg1"/>
                </a:solidFill>
                <a:latin typeface="Calibri" panose="020F0502020204030204" pitchFamily="34" charset="0"/>
                <a:cs typeface="Calibri" panose="020F0502020204030204" pitchFamily="34" charset="0"/>
              </a:rPr>
              <a:pPr/>
              <a:t>19</a:t>
            </a:fld>
            <a:endParaRPr lang="tr-TR"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6983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Resim 25"/>
          <p:cNvPicPr>
            <a:picLocks noChangeAspect="1"/>
          </p:cNvPicPr>
          <p:nvPr/>
        </p:nvPicPr>
        <p:blipFill>
          <a:blip r:embed="rId2"/>
          <a:stretch>
            <a:fillRect/>
          </a:stretch>
        </p:blipFill>
        <p:spPr>
          <a:xfrm>
            <a:off x="155986" y="856098"/>
            <a:ext cx="5425910" cy="5297883"/>
          </a:xfrm>
          <a:prstGeom prst="rect">
            <a:avLst/>
          </a:prstGeom>
        </p:spPr>
      </p:pic>
      <p:sp>
        <p:nvSpPr>
          <p:cNvPr id="4" name="Slayt Numarası Yer Tutucusu 3"/>
          <p:cNvSpPr>
            <a:spLocks noGrp="1"/>
          </p:cNvSpPr>
          <p:nvPr>
            <p:ph type="sldNum" sz="quarter" idx="12"/>
          </p:nvPr>
        </p:nvSpPr>
        <p:spPr/>
        <p:txBody>
          <a:bodyPr/>
          <a:lstStyle/>
          <a:p>
            <a:fld id="{0F0E4B6C-1796-440F-A602-4BA8109554DF}" type="slidenum">
              <a:rPr lang="tr-TR" smtClean="0"/>
              <a:t>2</a:t>
            </a:fld>
            <a:endParaRPr lang="tr-TR"/>
          </a:p>
        </p:txBody>
      </p:sp>
      <p:sp>
        <p:nvSpPr>
          <p:cNvPr id="5" name="Unvan 1"/>
          <p:cNvSpPr txBox="1">
            <a:spLocks/>
          </p:cNvSpPr>
          <p:nvPr/>
        </p:nvSpPr>
        <p:spPr>
          <a:xfrm>
            <a:off x="204882" y="255207"/>
            <a:ext cx="11703333" cy="6008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2400" b="1" cap="all" spc="100" dirty="0">
                <a:solidFill>
                  <a:srgbClr val="003F6E"/>
                </a:solidFill>
                <a:latin typeface="Calibri" panose="020F0502020204030204" pitchFamily="34" charset="0"/>
                <a:cs typeface="Calibri" panose="020F0502020204030204" pitchFamily="34" charset="0"/>
              </a:rPr>
              <a:t>Sürdürülebilir Gelecek İçin Yenilikçi Su Yönetimi Yaklaşımları</a:t>
            </a:r>
          </a:p>
        </p:txBody>
      </p:sp>
      <p:sp>
        <p:nvSpPr>
          <p:cNvPr id="6" name="Metin kutusu 5"/>
          <p:cNvSpPr txBox="1"/>
          <p:nvPr/>
        </p:nvSpPr>
        <p:spPr>
          <a:xfrm>
            <a:off x="336997" y="5817801"/>
            <a:ext cx="4641014" cy="261610"/>
          </a:xfrm>
          <a:prstGeom prst="rect">
            <a:avLst/>
          </a:prstGeom>
          <a:noFill/>
        </p:spPr>
        <p:txBody>
          <a:bodyPr wrap="none" rtlCol="0">
            <a:spAutoFit/>
          </a:bodyPr>
          <a:lstStyle/>
          <a:p>
            <a:r>
              <a:rPr lang="tr-TR" sz="1100" dirty="0" smtClean="0">
                <a:latin typeface="Calibri" panose="020F0502020204030204" pitchFamily="34" charset="0"/>
                <a:cs typeface="Calibri" panose="020F0502020204030204" pitchFamily="34" charset="0"/>
              </a:rPr>
              <a:t>2015 Yılında BM Üyesi Tüm Ülkelerce Kabul Edilen 17 Küresel Kalkınma Hedefi</a:t>
            </a:r>
            <a:endParaRPr lang="tr-TR" sz="1100" dirty="0">
              <a:latin typeface="Calibri" panose="020F0502020204030204" pitchFamily="34" charset="0"/>
              <a:cs typeface="Calibri" panose="020F0502020204030204" pitchFamily="34" charset="0"/>
            </a:endParaRPr>
          </a:p>
        </p:txBody>
      </p:sp>
      <p:sp>
        <p:nvSpPr>
          <p:cNvPr id="7" name="Metin kutusu 6"/>
          <p:cNvSpPr txBox="1"/>
          <p:nvPr/>
        </p:nvSpPr>
        <p:spPr>
          <a:xfrm>
            <a:off x="6056548" y="856098"/>
            <a:ext cx="5647772" cy="5154004"/>
          </a:xfrm>
          <a:prstGeom prst="rect">
            <a:avLst/>
          </a:prstGeom>
          <a:noFill/>
        </p:spPr>
        <p:txBody>
          <a:bodyPr wrap="square" rtlCol="0">
            <a:spAutoFit/>
          </a:bodyPr>
          <a:lstStyle/>
          <a:p>
            <a:pPr algn="just"/>
            <a:r>
              <a:rPr lang="tr-TR" sz="2000" dirty="0">
                <a:latin typeface="Calibri" panose="020F0502020204030204" pitchFamily="34" charset="0"/>
                <a:cs typeface="Calibri" panose="020F0502020204030204" pitchFamily="34" charset="0"/>
              </a:rPr>
              <a:t>Sürdürülebilir Kalkınma Hedeflerinin uygulanmasında </a:t>
            </a:r>
            <a:r>
              <a:rPr lang="tr-TR" sz="2000" dirty="0" smtClean="0">
                <a:latin typeface="Calibri" panose="020F0502020204030204" pitchFamily="34" charset="0"/>
                <a:cs typeface="Calibri" panose="020F0502020204030204" pitchFamily="34" charset="0"/>
              </a:rPr>
              <a:t>suyun, </a:t>
            </a:r>
            <a:r>
              <a:rPr lang="tr-TR" sz="2000" dirty="0">
                <a:latin typeface="Calibri" panose="020F0502020204030204" pitchFamily="34" charset="0"/>
                <a:cs typeface="Calibri" panose="020F0502020204030204" pitchFamily="34" charset="0"/>
              </a:rPr>
              <a:t>çok önemli bir role sahip olduğu görülmektedir. </a:t>
            </a:r>
            <a:r>
              <a:rPr lang="tr-TR" sz="2000" dirty="0" smtClean="0">
                <a:latin typeface="Calibri" panose="020F0502020204030204" pitchFamily="34" charset="0"/>
                <a:cs typeface="Calibri" panose="020F0502020204030204" pitchFamily="34" charset="0"/>
              </a:rPr>
              <a:t> 6. </a:t>
            </a:r>
            <a:r>
              <a:rPr lang="tr-TR" sz="2000" dirty="0">
                <a:latin typeface="Calibri" panose="020F0502020204030204" pitchFamily="34" charset="0"/>
                <a:cs typeface="Calibri" panose="020F0502020204030204" pitchFamily="34" charset="0"/>
              </a:rPr>
              <a:t>Sürdürülebilir kalkınma hedefi olarak kabul edilen temiz su hedefi, sadece diğer 17 hedefin bir parçası değil bu hedeflerin gerçekleştirilebilmesi için bir önkoşul olarak ortaya çıkmaktadır. </a:t>
            </a:r>
            <a:endParaRPr lang="tr-TR" sz="2000" dirty="0" smtClean="0">
              <a:latin typeface="Calibri" panose="020F0502020204030204" pitchFamily="34" charset="0"/>
              <a:cs typeface="Calibri" panose="020F0502020204030204" pitchFamily="34" charset="0"/>
            </a:endParaRPr>
          </a:p>
          <a:p>
            <a:pPr algn="just"/>
            <a:endParaRPr lang="tr-TR" sz="2000" dirty="0">
              <a:latin typeface="Calibri" panose="020F0502020204030204" pitchFamily="34" charset="0"/>
              <a:cs typeface="Calibri" panose="020F0502020204030204" pitchFamily="34" charset="0"/>
            </a:endParaRPr>
          </a:p>
          <a:p>
            <a:pPr algn="just"/>
            <a:r>
              <a:rPr lang="tr-TR" sz="2000" dirty="0">
                <a:latin typeface="Calibri" panose="020F0502020204030204" pitchFamily="34" charset="0"/>
                <a:cs typeface="Calibri" panose="020F0502020204030204" pitchFamily="34" charset="0"/>
              </a:rPr>
              <a:t>Günümüzde su</a:t>
            </a:r>
            <a:r>
              <a:rPr lang="tr-TR" sz="2000" dirty="0" smtClean="0">
                <a:latin typeface="Calibri" panose="020F0502020204030204" pitchFamily="34" charset="0"/>
                <a:cs typeface="Calibri" panose="020F0502020204030204" pitchFamily="34" charset="0"/>
              </a:rPr>
              <a:t>, enerji</a:t>
            </a:r>
            <a:r>
              <a:rPr lang="tr-TR" sz="2000" dirty="0">
                <a:latin typeface="Calibri" panose="020F0502020204030204" pitchFamily="34" charset="0"/>
                <a:cs typeface="Calibri" panose="020F0502020204030204" pitchFamily="34" charset="0"/>
              </a:rPr>
              <a:t>, gıda üretimi ve çevre güvenliği arasındaki ilişki geçmişten çok daha yoğun hale gelmiştir. Bu durumda bu alanlardan </a:t>
            </a:r>
            <a:r>
              <a:rPr lang="tr-TR" sz="2000" dirty="0" smtClean="0">
                <a:latin typeface="Calibri" panose="020F0502020204030204" pitchFamily="34" charset="0"/>
                <a:cs typeface="Calibri" panose="020F0502020204030204" pitchFamily="34" charset="0"/>
              </a:rPr>
              <a:t>herhangi birindeki </a:t>
            </a:r>
            <a:r>
              <a:rPr lang="tr-TR" sz="2000" dirty="0">
                <a:latin typeface="Calibri" panose="020F0502020204030204" pitchFamily="34" charset="0"/>
                <a:cs typeface="Calibri" panose="020F0502020204030204" pitchFamily="34" charset="0"/>
              </a:rPr>
              <a:t>talep artışı su yönetimini doğrudan etkileyecek sonuçlar doğuracaktır</a:t>
            </a:r>
            <a:r>
              <a:rPr lang="tr-TR" sz="2000" dirty="0" smtClean="0">
                <a:latin typeface="Calibri" panose="020F0502020204030204" pitchFamily="34" charset="0"/>
                <a:cs typeface="Calibri" panose="020F0502020204030204" pitchFamily="34" charset="0"/>
              </a:rPr>
              <a:t>. Bu </a:t>
            </a:r>
            <a:r>
              <a:rPr lang="tr-TR" sz="2000" dirty="0">
                <a:latin typeface="Calibri" panose="020F0502020204030204" pitchFamily="34" charset="0"/>
                <a:cs typeface="Calibri" panose="020F0502020204030204" pitchFamily="34" charset="0"/>
              </a:rPr>
              <a:t>da değişen koşullara hızla adapte olma ve hızlı karar alma-uygulama yeteneğine sahip esnek bir su yönetimi anlayışını gerekli kılacaktır.</a:t>
            </a:r>
            <a:endParaRPr lang="tr-TR" sz="20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9193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3"/>
          <p:cNvSpPr>
            <a:spLocks noChangeArrowheads="1"/>
          </p:cNvSpPr>
          <p:nvPr/>
        </p:nvSpPr>
        <p:spPr bwMode="auto">
          <a:xfrm>
            <a:off x="595630" y="949312"/>
            <a:ext cx="11079162" cy="98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914400" rtl="0" eaLnBrk="1" fontAlgn="base" latinLnBrk="0" hangingPunct="1">
              <a:lnSpc>
                <a:spcPct val="107000"/>
              </a:lnSpc>
              <a:spcBef>
                <a:spcPct val="0"/>
              </a:spcBef>
              <a:spcAft>
                <a:spcPts val="800"/>
              </a:spcAft>
              <a:buClrTx/>
              <a:buSzTx/>
              <a:buNone/>
              <a:tabLst/>
              <a:defRPr/>
            </a:pPr>
            <a:r>
              <a:rPr kumimoji="0" lang="tr-TR" altLang="tr-TR" sz="1800" b="0" i="0" u="none" strike="noStrike" kern="1200" cap="none" spc="0" normalizeH="0" baseline="0" noProof="0" dirty="0" smtClean="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tr-TR" altLang="tr-TR" sz="1800" b="0" i="0" u="none" strike="noStrike" kern="1200" cap="none" spc="0" normalizeH="0" baseline="0" noProof="0" dirty="0" err="1" smtClean="0">
                <a:ln>
                  <a:noFill/>
                </a:ln>
                <a:effectLst/>
                <a:uLnTx/>
                <a:uFillTx/>
                <a:latin typeface="Calibri" panose="020F0502020204030204" pitchFamily="34" charset="0"/>
                <a:ea typeface="Calibri" panose="020F0502020204030204" pitchFamily="34" charset="0"/>
                <a:cs typeface="Times New Roman" panose="02020603050405020304" pitchFamily="18" charset="0"/>
              </a:rPr>
              <a:t>Atıksu</a:t>
            </a:r>
            <a:r>
              <a:rPr kumimoji="0" lang="tr-TR" altLang="tr-TR" sz="1800" b="0" i="0" u="none" strike="noStrike" kern="1200" cap="none" spc="0" normalizeH="0" baseline="0" noProof="0" dirty="0" smtClean="0">
                <a:ln>
                  <a:noFill/>
                </a:ln>
                <a:effectLst/>
                <a:uLnTx/>
                <a:uFillTx/>
                <a:latin typeface="Calibri" panose="020F0502020204030204" pitchFamily="34" charset="0"/>
                <a:ea typeface="Calibri" panose="020F0502020204030204" pitchFamily="34" charset="0"/>
                <a:cs typeface="Times New Roman" panose="02020603050405020304" pitchFamily="18" charset="0"/>
              </a:rPr>
              <a:t> Arıtma Tesisimizde toplamda </a:t>
            </a:r>
            <a:r>
              <a:rPr kumimoji="0" lang="tr-TR" altLang="tr-TR" sz="1800" b="1" i="0" u="none" strike="noStrike" kern="1200" cap="none" spc="0" normalizeH="0" baseline="0" noProof="0" dirty="0" smtClean="0">
                <a:ln>
                  <a:noFill/>
                </a:ln>
                <a:effectLst/>
                <a:uLnTx/>
                <a:uFillTx/>
                <a:latin typeface="Calibri" panose="020F0502020204030204" pitchFamily="34" charset="0"/>
                <a:ea typeface="Calibri" panose="020F0502020204030204" pitchFamily="34" charset="0"/>
                <a:cs typeface="Times New Roman" panose="02020603050405020304" pitchFamily="18" charset="0"/>
              </a:rPr>
              <a:t>131.400 m³/gün, 48 milyon m³/yıl</a:t>
            </a:r>
            <a:r>
              <a:rPr kumimoji="0" lang="tr-TR" altLang="tr-TR" sz="1800" b="0" i="0" u="none" strike="noStrike" kern="1200" cap="none" spc="0" normalizeH="0" baseline="0" noProof="0" dirty="0" smtClean="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tr-TR" altLang="tr-TR" sz="1800" b="1" i="0" u="none" strike="noStrike" kern="1200" cap="none" spc="0" normalizeH="0" baseline="0" noProof="0" dirty="0" smtClean="0">
                <a:ln>
                  <a:noFill/>
                </a:ln>
                <a:effectLst/>
                <a:uLnTx/>
                <a:uFillTx/>
                <a:latin typeface="Calibri" panose="020F0502020204030204" pitchFamily="34" charset="0"/>
                <a:ea typeface="Calibri" panose="020F0502020204030204" pitchFamily="34" charset="0"/>
                <a:cs typeface="Times New Roman" panose="02020603050405020304" pitchFamily="18" charset="0"/>
              </a:rPr>
              <a:t>kapasitede  kurulu geri kazanım ünitelerimiz</a:t>
            </a:r>
            <a:r>
              <a:rPr kumimoji="0" lang="tr-TR" altLang="tr-TR" sz="1800" b="0" i="0" u="none" strike="noStrike" kern="1200" cap="none" spc="0" normalizeH="0" baseline="0" noProof="0" dirty="0" smtClean="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tr-TR" altLang="tr-TR" sz="1800" b="1" i="0" u="none" strike="noStrike" kern="1200" cap="none" spc="0" normalizeH="0" baseline="0" noProof="0" dirty="0" smtClean="0">
                <a:ln>
                  <a:noFill/>
                </a:ln>
                <a:effectLst/>
                <a:uLnTx/>
                <a:uFillTx/>
                <a:latin typeface="Calibri" panose="020F0502020204030204" pitchFamily="34" charset="0"/>
                <a:ea typeface="Calibri" panose="020F0502020204030204" pitchFamily="34" charset="0"/>
                <a:cs typeface="Times New Roman" panose="02020603050405020304" pitchFamily="18" charset="0"/>
              </a:rPr>
              <a:t>bulunmaktadır</a:t>
            </a:r>
            <a:r>
              <a:rPr kumimoji="0" lang="tr-TR" altLang="tr-TR" sz="1800" b="0" i="0" u="none" strike="noStrike" kern="1200" cap="none" spc="0" normalizeH="0" baseline="0" noProof="0" dirty="0" smtClean="0">
                <a:ln>
                  <a:noFill/>
                </a:ln>
                <a:effectLst/>
                <a:uLnTx/>
                <a:uFillTx/>
                <a:latin typeface="Calibri" panose="020F0502020204030204" pitchFamily="34" charset="0"/>
                <a:ea typeface="Calibri" panose="020F0502020204030204" pitchFamily="34" charset="0"/>
                <a:cs typeface="Times New Roman" panose="02020603050405020304" pitchFamily="18" charset="0"/>
              </a:rPr>
              <a:t>. Mevcut geri kazanım üniteleri; amacına bağlı olarak Hızlı Kum Filtre, </a:t>
            </a:r>
            <a:r>
              <a:rPr kumimoji="0" lang="tr-TR" altLang="tr-TR" sz="1800" b="0" i="0" u="none" strike="noStrike" kern="1200" cap="none" spc="0" normalizeH="0" baseline="0" noProof="0" dirty="0" err="1" smtClean="0">
                <a:ln>
                  <a:noFill/>
                </a:ln>
                <a:effectLst/>
                <a:uLnTx/>
                <a:uFillTx/>
                <a:latin typeface="Calibri" panose="020F0502020204030204" pitchFamily="34" charset="0"/>
                <a:ea typeface="Calibri" panose="020F0502020204030204" pitchFamily="34" charset="0"/>
                <a:cs typeface="Times New Roman" panose="02020603050405020304" pitchFamily="18" charset="0"/>
              </a:rPr>
              <a:t>Başınçlı</a:t>
            </a:r>
            <a:r>
              <a:rPr kumimoji="0" lang="tr-TR" altLang="tr-TR" sz="1800" b="0" i="0" u="none" strike="noStrike" kern="1200" cap="none" spc="0" normalizeH="0" baseline="0" noProof="0" dirty="0" smtClean="0">
                <a:ln>
                  <a:noFill/>
                </a:ln>
                <a:effectLst/>
                <a:uLnTx/>
                <a:uFillTx/>
                <a:latin typeface="Calibri" panose="020F0502020204030204" pitchFamily="34" charset="0"/>
                <a:ea typeface="Calibri" panose="020F0502020204030204" pitchFamily="34" charset="0"/>
                <a:cs typeface="Times New Roman" panose="02020603050405020304" pitchFamily="18" charset="0"/>
              </a:rPr>
              <a:t> Kum Filtre ve Ultraviyole Dezenfeksiyon prosesleri ile çalıştırılmaktadır. </a:t>
            </a:r>
          </a:p>
        </p:txBody>
      </p:sp>
      <p:pic>
        <p:nvPicPr>
          <p:cNvPr id="8"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8" y="2519205"/>
            <a:ext cx="4071937" cy="375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54613" y="2519204"/>
            <a:ext cx="2763837" cy="375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Resim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43888" y="2519205"/>
            <a:ext cx="3176587" cy="375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29406" y="193412"/>
            <a:ext cx="11245386" cy="461665"/>
          </a:xfrm>
          <a:prstGeom prst="rect">
            <a:avLst/>
          </a:prstGeom>
          <a:noFill/>
        </p:spPr>
        <p:txBody>
          <a:bodyPr wrap="square" rtlCol="0">
            <a:spAutoFit/>
          </a:bodyPr>
          <a:lstStyle/>
          <a:p>
            <a:r>
              <a:rPr lang="tr-TR" altLang="tr-TR" sz="2400" b="1" dirty="0" smtClean="0">
                <a:solidFill>
                  <a:srgbClr val="003F6E"/>
                </a:solidFill>
                <a:latin typeface="Calibri" panose="020F0502020204030204" pitchFamily="34" charset="0"/>
                <a:cs typeface="Calibri" panose="020F0502020204030204" pitchFamily="34" charset="0"/>
              </a:rPr>
              <a:t>ATIKSU ARITMA TESİSLERİMİZİN GERİ KAZANIM YÖNTEMLERİ</a:t>
            </a:r>
            <a:endParaRPr lang="tr-TR" sz="2400" b="1" dirty="0">
              <a:solidFill>
                <a:srgbClr val="003F6E"/>
              </a:solidFill>
              <a:latin typeface="Calibri" panose="020F0502020204030204" pitchFamily="34" charset="0"/>
              <a:cs typeface="Calibri" panose="020F0502020204030204" pitchFamily="34" charset="0"/>
            </a:endParaRPr>
          </a:p>
        </p:txBody>
      </p:sp>
      <p:sp>
        <p:nvSpPr>
          <p:cNvPr id="11" name="Slayt Numarası Yer Tutucusu 3"/>
          <p:cNvSpPr txBox="1">
            <a:spLocks/>
          </p:cNvSpPr>
          <p:nvPr/>
        </p:nvSpPr>
        <p:spPr>
          <a:xfrm>
            <a:off x="239905" y="6400572"/>
            <a:ext cx="530607" cy="274320"/>
          </a:xfrm>
          <a:prstGeom prst="rect">
            <a:avLst/>
          </a:prstGeom>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2492EE-0472-45F4-8C57-56E7935D3BE3}" type="slidenum">
              <a:rPr lang="tr-TR" sz="1000" smtClean="0">
                <a:solidFill>
                  <a:schemeClr val="bg1"/>
                </a:solidFill>
                <a:latin typeface="Calibri" panose="020F0502020204030204" pitchFamily="34" charset="0"/>
                <a:cs typeface="Calibri" panose="020F0502020204030204" pitchFamily="34" charset="0"/>
              </a:rPr>
              <a:pPr/>
              <a:t>20</a:t>
            </a:fld>
            <a:endParaRPr lang="tr-TR"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8924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62" y="136294"/>
            <a:ext cx="4465637" cy="30162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 name="Resim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361" y="3272790"/>
            <a:ext cx="4465637" cy="30416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 name="Dikdörtgen 1"/>
          <p:cNvSpPr>
            <a:spLocks noChangeArrowheads="1"/>
          </p:cNvSpPr>
          <p:nvPr/>
        </p:nvSpPr>
        <p:spPr bwMode="auto">
          <a:xfrm>
            <a:off x="4846638" y="302359"/>
            <a:ext cx="7345362"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base">
              <a:lnSpc>
                <a:spcPct val="100000"/>
              </a:lnSpc>
              <a:spcBef>
                <a:spcPct val="0"/>
              </a:spcBef>
              <a:spcAft>
                <a:spcPct val="0"/>
              </a:spcAft>
              <a:buNone/>
              <a:defRPr/>
            </a:pPr>
            <a:r>
              <a:rPr kumimoji="0" lang="tr-TR" altLang="tr-TR" sz="2000" b="0" i="0" u="none" strike="noStrike" kern="1200" cap="none" spc="0" normalizeH="0" baseline="0" noProof="0" dirty="0" smtClean="0">
                <a:ln>
                  <a:noFill/>
                </a:ln>
                <a:effectLst/>
                <a:uLnTx/>
                <a:uFillTx/>
                <a:cs typeface="Calibri" panose="020F0502020204030204" pitchFamily="34" charset="0"/>
              </a:rPr>
              <a:t>Üniversitelerin (İTÜ, GTÜ) , Çevre</a:t>
            </a:r>
            <a:r>
              <a:rPr kumimoji="0" lang="tr-TR" altLang="tr-TR" sz="2000" b="0" i="0" u="none" strike="noStrike" kern="1200" cap="none" spc="0" normalizeH="0" noProof="0" dirty="0" smtClean="0">
                <a:ln>
                  <a:noFill/>
                </a:ln>
                <a:effectLst/>
                <a:uLnTx/>
                <a:uFillTx/>
                <a:cs typeface="Calibri" panose="020F0502020204030204" pitchFamily="34" charset="0"/>
              </a:rPr>
              <a:t> Şehircilik ve İklim Değişikliği Bakanlığı yetkililerinin, OSB ve sanayi kuruluşlarının katılımıyla </a:t>
            </a:r>
            <a:r>
              <a:rPr lang="tr-TR" sz="2000" dirty="0">
                <a:cs typeface="Calibri" panose="020F0502020204030204" pitchFamily="34" charset="0"/>
              </a:rPr>
              <a:t>GERİ KAZANIM SUYU ARGE ÇALIŞTAYI </a:t>
            </a:r>
            <a:r>
              <a:rPr lang="tr-TR" sz="2000" dirty="0" smtClean="0">
                <a:cs typeface="Calibri" panose="020F0502020204030204" pitchFamily="34" charset="0"/>
              </a:rPr>
              <a:t>yapılmıştır.</a:t>
            </a:r>
            <a:endParaRPr lang="tr-TR" sz="2000" dirty="0">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tr-TR" altLang="tr-TR" sz="2000" b="0" i="0" u="none" strike="noStrike" kern="1200" cap="none" spc="0" normalizeH="0" baseline="0" noProof="0" dirty="0" smtClean="0">
              <a:ln>
                <a:noFill/>
              </a:ln>
              <a:effectLst/>
              <a:uLnTx/>
              <a:uFillTx/>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tr-TR" altLang="tr-TR" sz="2000" b="0" i="0" u="none" strike="noStrike" kern="1200" cap="none" spc="0" normalizeH="0" baseline="0" noProof="0" dirty="0" smtClean="0">
              <a:ln>
                <a:noFill/>
              </a:ln>
              <a:effectLst/>
              <a:uLnTx/>
              <a:uFillTx/>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altLang="tr-TR" sz="2000" b="0" i="0" u="none" strike="noStrike" kern="1200" cap="none" spc="0" normalizeH="0" baseline="0" noProof="0" dirty="0" smtClean="0">
                <a:ln>
                  <a:noFill/>
                </a:ln>
                <a:effectLst/>
                <a:uLnTx/>
                <a:uFillTx/>
                <a:cs typeface="Calibri" panose="020F0502020204030204" pitchFamily="34" charset="0"/>
              </a:rPr>
              <a:t>Toplantı kapsamında; İSU Genel Müdürlüğü’nün 40.000 m³/gün kapasiteli Dilovası İleri Biyolojik </a:t>
            </a:r>
            <a:r>
              <a:rPr kumimoji="0" lang="tr-TR" altLang="tr-TR" sz="2000" b="0" i="0" u="none" strike="noStrike" kern="1200" cap="none" spc="0" normalizeH="0" baseline="0" noProof="0" dirty="0" err="1" smtClean="0">
                <a:ln>
                  <a:noFill/>
                </a:ln>
                <a:effectLst/>
                <a:uLnTx/>
                <a:uFillTx/>
                <a:cs typeface="Calibri" panose="020F0502020204030204" pitchFamily="34" charset="0"/>
              </a:rPr>
              <a:t>Atıksu</a:t>
            </a:r>
            <a:r>
              <a:rPr kumimoji="0" lang="tr-TR" altLang="tr-TR" sz="2000" b="0" i="0" u="none" strike="noStrike" kern="1200" cap="none" spc="0" normalizeH="0" baseline="0" noProof="0" dirty="0" smtClean="0">
                <a:ln>
                  <a:noFill/>
                </a:ln>
                <a:effectLst/>
                <a:uLnTx/>
                <a:uFillTx/>
                <a:cs typeface="Calibri" panose="020F0502020204030204" pitchFamily="34" charset="0"/>
              </a:rPr>
              <a:t> Arıtma Tesisi ve  20.000 m³/gün kapasiteli Geri Kazanım Suyu Tesisi ile </a:t>
            </a:r>
            <a:r>
              <a:rPr kumimoji="0" lang="tr-TR" altLang="tr-TR" sz="2000" b="0" i="0" u="none" strike="noStrike" kern="1200" cap="none" spc="0" normalizeH="0" baseline="0" noProof="0" dirty="0" err="1" smtClean="0">
                <a:ln>
                  <a:noFill/>
                </a:ln>
                <a:effectLst/>
                <a:uLnTx/>
                <a:uFillTx/>
                <a:cs typeface="Calibri" panose="020F0502020204030204" pitchFamily="34" charset="0"/>
              </a:rPr>
              <a:t>atıksu</a:t>
            </a:r>
            <a:r>
              <a:rPr kumimoji="0" lang="tr-TR" altLang="tr-TR" sz="2000" b="0" i="0" u="none" strike="noStrike" kern="1200" cap="none" spc="0" normalizeH="0" baseline="0" noProof="0" dirty="0" smtClean="0">
                <a:ln>
                  <a:noFill/>
                </a:ln>
                <a:effectLst/>
                <a:uLnTx/>
                <a:uFillTx/>
                <a:cs typeface="Calibri" panose="020F0502020204030204" pitchFamily="34" charset="0"/>
              </a:rPr>
              <a:t> geri kazanım suyu üretiminde kullanılan çeşitli kalitede suyu arıtan ileri arıtım yöntemleri değerlendirilmiştir. </a:t>
            </a:r>
          </a:p>
          <a:p>
            <a:pPr marL="0" marR="0" lvl="0" indent="0" algn="just" defTabSz="914400" rtl="0" eaLnBrk="1" fontAlgn="base" latinLnBrk="0" hangingPunct="1">
              <a:lnSpc>
                <a:spcPct val="100000"/>
              </a:lnSpc>
              <a:spcBef>
                <a:spcPct val="0"/>
              </a:spcBef>
              <a:spcAft>
                <a:spcPct val="0"/>
              </a:spcAft>
              <a:buClrTx/>
              <a:buSzTx/>
              <a:buFontTx/>
              <a:buNone/>
              <a:tabLst/>
              <a:defRPr/>
            </a:pPr>
            <a:endParaRPr lang="tr-TR" altLang="tr-TR" sz="2000" dirty="0" smtClean="0">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tr-TR" altLang="tr-TR" sz="2000" noProof="0" dirty="0" smtClean="0">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altLang="tr-TR" sz="2000" b="0" i="0" u="none" strike="noStrike" kern="1200" cap="none" spc="0" normalizeH="0" baseline="0" noProof="0" dirty="0" smtClean="0">
                <a:ln>
                  <a:noFill/>
                </a:ln>
                <a:effectLst/>
                <a:uLnTx/>
                <a:uFillTx/>
                <a:cs typeface="Calibri" panose="020F0502020204030204" pitchFamily="34" charset="0"/>
              </a:rPr>
              <a:t>Değerlendirilen konular;</a:t>
            </a:r>
          </a:p>
          <a:p>
            <a:pPr marL="0" marR="0" lvl="0" indent="0" algn="just" defTabSz="914400" rtl="0" eaLnBrk="1" fontAlgn="base" latinLnBrk="0" hangingPunct="1">
              <a:lnSpc>
                <a:spcPct val="100000"/>
              </a:lnSpc>
              <a:spcBef>
                <a:spcPct val="0"/>
              </a:spcBef>
              <a:spcAft>
                <a:spcPct val="0"/>
              </a:spcAft>
              <a:buClrTx/>
              <a:buSzTx/>
              <a:buFontTx/>
              <a:buNone/>
              <a:tabLst/>
              <a:defRPr/>
            </a:pPr>
            <a:endParaRPr lang="tr-TR" altLang="tr-TR" sz="2000" dirty="0">
              <a:cs typeface="Calibri" panose="020F0502020204030204" pitchFamily="34" charset="0"/>
            </a:endParaRPr>
          </a:p>
          <a:p>
            <a:pPr marL="285750" indent="-285750" algn="just" fontAlgn="base">
              <a:lnSpc>
                <a:spcPct val="100000"/>
              </a:lnSpc>
              <a:spcBef>
                <a:spcPct val="0"/>
              </a:spcBef>
              <a:spcAft>
                <a:spcPct val="0"/>
              </a:spcAft>
              <a:defRPr/>
            </a:pPr>
            <a:r>
              <a:rPr kumimoji="0" lang="tr-TR" altLang="tr-TR" sz="2000" b="0" i="0" u="none" strike="noStrike" kern="1200" cap="none" spc="0" normalizeH="0" baseline="0" noProof="0" dirty="0" smtClean="0">
                <a:ln>
                  <a:noFill/>
                </a:ln>
                <a:effectLst/>
                <a:uLnTx/>
                <a:uFillTx/>
                <a:cs typeface="Calibri" panose="020F0502020204030204" pitchFamily="34" charset="0"/>
              </a:rPr>
              <a:t>Maliyet</a:t>
            </a:r>
          </a:p>
          <a:p>
            <a:pPr marL="285750" indent="-285750" algn="just" fontAlgn="base">
              <a:lnSpc>
                <a:spcPct val="100000"/>
              </a:lnSpc>
              <a:spcBef>
                <a:spcPct val="0"/>
              </a:spcBef>
              <a:spcAft>
                <a:spcPct val="0"/>
              </a:spcAft>
              <a:defRPr/>
            </a:pPr>
            <a:r>
              <a:rPr lang="tr-TR" altLang="tr-TR" sz="2000" dirty="0" smtClean="0">
                <a:cs typeface="Calibri" panose="020F0502020204030204" pitchFamily="34" charset="0"/>
              </a:rPr>
              <a:t>Geri Kazanım Suyu Miktarı</a:t>
            </a:r>
          </a:p>
          <a:p>
            <a:pPr marL="285750" indent="-285750" algn="just" fontAlgn="base">
              <a:lnSpc>
                <a:spcPct val="100000"/>
              </a:lnSpc>
              <a:spcBef>
                <a:spcPct val="0"/>
              </a:spcBef>
              <a:spcAft>
                <a:spcPct val="0"/>
              </a:spcAft>
              <a:defRPr/>
            </a:pPr>
            <a:r>
              <a:rPr kumimoji="0" lang="tr-TR" altLang="tr-TR" sz="2000" b="0" i="0" u="none" strike="noStrike" kern="1200" cap="none" spc="0" normalizeH="0" baseline="0" noProof="0" dirty="0" smtClean="0">
                <a:ln>
                  <a:noFill/>
                </a:ln>
                <a:effectLst/>
                <a:uLnTx/>
                <a:uFillTx/>
                <a:cs typeface="Calibri" panose="020F0502020204030204" pitchFamily="34" charset="0"/>
              </a:rPr>
              <a:t>İletim</a:t>
            </a:r>
            <a:r>
              <a:rPr kumimoji="0" lang="tr-TR" altLang="tr-TR" sz="2000" b="0" i="0" u="none" strike="noStrike" kern="1200" cap="none" spc="0" normalizeH="0" noProof="0" dirty="0" smtClean="0">
                <a:ln>
                  <a:noFill/>
                </a:ln>
                <a:effectLst/>
                <a:uLnTx/>
                <a:uFillTx/>
                <a:cs typeface="Calibri" panose="020F0502020204030204" pitchFamily="34" charset="0"/>
              </a:rPr>
              <a:t> Zorluğu</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tr-TR" altLang="tr-TR" sz="2000" b="0" i="0" u="none" strike="noStrike" kern="1200" cap="none" spc="0" normalizeH="0" baseline="0" noProof="0" dirty="0" smtClean="0">
              <a:ln>
                <a:noFill/>
              </a:ln>
              <a:effectLst/>
              <a:uLnTx/>
              <a:uFillTx/>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tr-TR" altLang="tr-TR" sz="2000" dirty="0">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tr-TR" altLang="tr-TR" sz="2000" b="0" i="0" u="none" strike="noStrike" kern="1200" cap="none" spc="0" normalizeH="0" baseline="0" noProof="0" dirty="0" smtClean="0">
              <a:ln>
                <a:noFill/>
              </a:ln>
              <a:effectLst/>
              <a:uLnTx/>
              <a:uFillTx/>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tr-TR" altLang="tr-TR" sz="2000" b="0" i="0" u="none" strike="noStrike" kern="1200" cap="none" spc="0" normalizeH="0" baseline="0" noProof="0" dirty="0" smtClean="0">
              <a:ln>
                <a:noFill/>
              </a:ln>
              <a:effectLst/>
              <a:uLnTx/>
              <a:uFillTx/>
              <a:cs typeface="Calibri" panose="020F0502020204030204" pitchFamily="34" charset="0"/>
            </a:endParaRPr>
          </a:p>
        </p:txBody>
      </p:sp>
    </p:spTree>
    <p:extLst>
      <p:ext uri="{BB962C8B-B14F-4D97-AF65-F5344CB8AC3E}">
        <p14:creationId xmlns:p14="http://schemas.microsoft.com/office/powerpoint/2010/main" val="2296958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70263" y="251690"/>
            <a:ext cx="11502881" cy="2246769"/>
          </a:xfrm>
          <a:prstGeom prst="rect">
            <a:avLst/>
          </a:prstGeom>
          <a:noFill/>
        </p:spPr>
        <p:txBody>
          <a:bodyPr wrap="square" rtlCol="0">
            <a:spAutoFit/>
          </a:bodyPr>
          <a:lstStyle/>
          <a:p>
            <a:pPr algn="just"/>
            <a:r>
              <a:rPr lang="tr-TR" sz="2000" dirty="0" smtClean="0">
                <a:latin typeface="Calibri" panose="020F0502020204030204" pitchFamily="34" charset="0"/>
                <a:cs typeface="Calibri" panose="020F0502020204030204" pitchFamily="34" charset="0"/>
              </a:rPr>
              <a:t>Kurumumuzca, </a:t>
            </a:r>
            <a:r>
              <a:rPr lang="tr-TR" sz="2000" dirty="0" err="1" smtClean="0">
                <a:latin typeface="Calibri" panose="020F0502020204030204" pitchFamily="34" charset="0"/>
                <a:cs typeface="Calibri" panose="020F0502020204030204" pitchFamily="34" charset="0"/>
              </a:rPr>
              <a:t>Kroman</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Çelik ve </a:t>
            </a:r>
            <a:r>
              <a:rPr lang="tr-TR" sz="2000" dirty="0" err="1">
                <a:latin typeface="Calibri" panose="020F0502020204030204" pitchFamily="34" charset="0"/>
                <a:cs typeface="Calibri" panose="020F0502020204030204" pitchFamily="34" charset="0"/>
              </a:rPr>
              <a:t>Sarkuysan</a:t>
            </a:r>
            <a:r>
              <a:rPr lang="tr-TR" sz="2000" dirty="0">
                <a:latin typeface="Calibri" panose="020F0502020204030204" pitchFamily="34" charset="0"/>
                <a:cs typeface="Calibri" panose="020F0502020204030204" pitchFamily="34" charset="0"/>
              </a:rPr>
              <a:t> fabrikaları </a:t>
            </a:r>
            <a:r>
              <a:rPr lang="tr-TR" sz="2000" dirty="0" smtClean="0">
                <a:latin typeface="Calibri" panose="020F0502020204030204" pitchFamily="34" charset="0"/>
                <a:cs typeface="Calibri" panose="020F0502020204030204" pitchFamily="34" charset="0"/>
              </a:rPr>
              <a:t>ile </a:t>
            </a:r>
            <a:r>
              <a:rPr lang="tr-TR" sz="2000" dirty="0">
                <a:solidFill>
                  <a:prstClr val="black"/>
                </a:solidFill>
                <a:latin typeface="Calibri" panose="020F0502020204030204" pitchFamily="34" charset="0"/>
                <a:cs typeface="Calibri" panose="020F0502020204030204" pitchFamily="34" charset="0"/>
              </a:rPr>
              <a:t>22/07/2024 tarihinde</a:t>
            </a:r>
            <a:r>
              <a:rPr lang="tr-TR" sz="2000" dirty="0">
                <a:latin typeface="Calibri" panose="020F0502020204030204" pitchFamily="34" charset="0"/>
                <a:cs typeface="Calibri" panose="020F0502020204030204" pitchFamily="34" charset="0"/>
              </a:rPr>
              <a:t> </a:t>
            </a:r>
            <a:r>
              <a:rPr lang="tr-TR" sz="2000" dirty="0" smtClean="0">
                <a:latin typeface="Calibri" panose="020F0502020204030204" pitchFamily="34" charset="0"/>
                <a:cs typeface="Calibri" panose="020F0502020204030204" pitchFamily="34" charset="0"/>
              </a:rPr>
              <a:t> geri </a:t>
            </a:r>
            <a:r>
              <a:rPr lang="tr-TR" sz="2000" dirty="0">
                <a:latin typeface="Calibri" panose="020F0502020204030204" pitchFamily="34" charset="0"/>
                <a:cs typeface="Calibri" panose="020F0502020204030204" pitchFamily="34" charset="0"/>
              </a:rPr>
              <a:t>kazanım suyu temini için </a:t>
            </a:r>
            <a:r>
              <a:rPr lang="tr-TR" sz="2000" dirty="0" smtClean="0">
                <a:latin typeface="Calibri" panose="020F0502020204030204" pitchFamily="34" charset="0"/>
                <a:cs typeface="Calibri" panose="020F0502020204030204" pitchFamily="34" charset="0"/>
              </a:rPr>
              <a:t>protokol imzalamıştır.  Bu Kapsamda; </a:t>
            </a:r>
          </a:p>
          <a:p>
            <a:pPr algn="just"/>
            <a:r>
              <a:rPr lang="tr-TR" sz="2000" dirty="0">
                <a:latin typeface="Calibri" panose="020F0502020204030204" pitchFamily="34" charset="0"/>
                <a:cs typeface="Calibri" panose="020F0502020204030204" pitchFamily="34" charset="0"/>
              </a:rPr>
              <a:t>	</a:t>
            </a:r>
            <a:r>
              <a:rPr lang="tr-TR" sz="2000" dirty="0" smtClean="0">
                <a:latin typeface="Calibri" panose="020F0502020204030204" pitchFamily="34" charset="0"/>
                <a:cs typeface="Calibri" panose="020F0502020204030204" pitchFamily="34" charset="0"/>
              </a:rPr>
              <a:t>1. </a:t>
            </a:r>
            <a:r>
              <a:rPr lang="tr-TR" sz="2000" dirty="0">
                <a:latin typeface="Calibri" panose="020F0502020204030204" pitchFamily="34" charset="0"/>
                <a:cs typeface="Calibri" panose="020F0502020204030204" pitchFamily="34" charset="0"/>
              </a:rPr>
              <a:t>etapta </a:t>
            </a:r>
            <a:r>
              <a:rPr lang="tr-TR" sz="2000" dirty="0" smtClean="0">
                <a:latin typeface="Calibri" panose="020F0502020204030204" pitchFamily="34" charset="0"/>
                <a:cs typeface="Calibri" panose="020F0502020204030204" pitchFamily="34" charset="0"/>
              </a:rPr>
              <a:t>ortalama   3.500 m³/gün, </a:t>
            </a:r>
            <a:r>
              <a:rPr lang="tr-TR" sz="2000" dirty="0">
                <a:latin typeface="Calibri" panose="020F0502020204030204" pitchFamily="34" charset="0"/>
                <a:cs typeface="Calibri" panose="020F0502020204030204" pitchFamily="34" charset="0"/>
              </a:rPr>
              <a:t>yıllık </a:t>
            </a:r>
            <a:r>
              <a:rPr lang="tr-TR" sz="2000" dirty="0" smtClean="0">
                <a:latin typeface="Calibri" panose="020F0502020204030204" pitchFamily="34" charset="0"/>
                <a:cs typeface="Calibri" panose="020F0502020204030204" pitchFamily="34" charset="0"/>
              </a:rPr>
              <a:t>1.277.500 </a:t>
            </a:r>
            <a:r>
              <a:rPr lang="tr-TR" sz="2000" dirty="0">
                <a:latin typeface="Calibri" panose="020F0502020204030204" pitchFamily="34" charset="0"/>
                <a:cs typeface="Calibri" panose="020F0502020204030204" pitchFamily="34" charset="0"/>
              </a:rPr>
              <a:t>m³, </a:t>
            </a:r>
          </a:p>
          <a:p>
            <a:pPr algn="just"/>
            <a:r>
              <a:rPr lang="tr-TR" sz="2000" dirty="0">
                <a:latin typeface="Calibri" panose="020F0502020204030204" pitchFamily="34" charset="0"/>
                <a:cs typeface="Calibri" panose="020F0502020204030204" pitchFamily="34" charset="0"/>
              </a:rPr>
              <a:t>	</a:t>
            </a:r>
            <a:r>
              <a:rPr lang="tr-TR" sz="2000" dirty="0" smtClean="0">
                <a:latin typeface="Calibri" panose="020F0502020204030204" pitchFamily="34" charset="0"/>
                <a:cs typeface="Calibri" panose="020F0502020204030204" pitchFamily="34" charset="0"/>
              </a:rPr>
              <a:t>2. etapta ortalama 11.000 m³/gün, </a:t>
            </a:r>
            <a:r>
              <a:rPr lang="tr-TR" sz="2000" dirty="0">
                <a:latin typeface="Calibri" panose="020F0502020204030204" pitchFamily="34" charset="0"/>
                <a:cs typeface="Calibri" panose="020F0502020204030204" pitchFamily="34" charset="0"/>
              </a:rPr>
              <a:t>yıllık </a:t>
            </a:r>
            <a:r>
              <a:rPr lang="tr-TR" sz="2000" dirty="0" smtClean="0">
                <a:latin typeface="Calibri" panose="020F0502020204030204" pitchFamily="34" charset="0"/>
                <a:cs typeface="Calibri" panose="020F0502020204030204" pitchFamily="34" charset="0"/>
              </a:rPr>
              <a:t>4.015.000 m³ </a:t>
            </a:r>
            <a:r>
              <a:rPr lang="tr-TR" sz="2000" dirty="0">
                <a:latin typeface="Calibri" panose="020F0502020204030204" pitchFamily="34" charset="0"/>
                <a:cs typeface="Calibri" panose="020F0502020204030204" pitchFamily="34" charset="0"/>
              </a:rPr>
              <a:t>geri kazanım suyu temin edilecektir. </a:t>
            </a:r>
          </a:p>
          <a:p>
            <a:pPr algn="just"/>
            <a:endParaRPr lang="tr-TR" sz="2000" dirty="0">
              <a:solidFill>
                <a:srgbClr val="FF0000"/>
              </a:solidFill>
              <a:latin typeface="Calibri" panose="020F0502020204030204" pitchFamily="34" charset="0"/>
              <a:cs typeface="Calibri" panose="020F0502020204030204" pitchFamily="34" charset="0"/>
            </a:endParaRPr>
          </a:p>
          <a:p>
            <a:pPr algn="just"/>
            <a:endParaRPr lang="tr-TR" sz="2000" dirty="0" smtClean="0">
              <a:solidFill>
                <a:srgbClr val="FF0000"/>
              </a:solidFill>
              <a:latin typeface="Calibri" panose="020F0502020204030204" pitchFamily="34" charset="0"/>
              <a:cs typeface="Calibri" panose="020F0502020204030204" pitchFamily="34" charset="0"/>
            </a:endParaRPr>
          </a:p>
          <a:p>
            <a:pPr algn="just"/>
            <a:endParaRPr lang="tr-TR" sz="2000" dirty="0">
              <a:solidFill>
                <a:srgbClr val="FF0000"/>
              </a:solidFill>
              <a:latin typeface="Calibri" panose="020F0502020204030204" pitchFamily="34" charset="0"/>
              <a:cs typeface="Calibri" panose="020F0502020204030204" pitchFamily="34"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8965" y="1796138"/>
            <a:ext cx="4373628" cy="2749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451" y="1796138"/>
            <a:ext cx="4888420" cy="2749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Dikdörtgen 4"/>
          <p:cNvSpPr/>
          <p:nvPr/>
        </p:nvSpPr>
        <p:spPr>
          <a:xfrm>
            <a:off x="470263" y="4788268"/>
            <a:ext cx="11377748" cy="1631216"/>
          </a:xfrm>
          <a:prstGeom prst="rect">
            <a:avLst/>
          </a:prstGeom>
        </p:spPr>
        <p:txBody>
          <a:bodyPr wrap="square">
            <a:spAutoFit/>
          </a:bodyPr>
          <a:lstStyle/>
          <a:p>
            <a:pPr algn="just"/>
            <a:r>
              <a:rPr lang="tr-TR" sz="2000" dirty="0" smtClean="0">
                <a:latin typeface="Calibri" panose="020F0502020204030204" pitchFamily="34" charset="0"/>
                <a:cs typeface="Calibri" panose="020F0502020204030204" pitchFamily="34" charset="0"/>
              </a:rPr>
              <a:t>18.10.2024 Tarihinde sözleşmesi imzalanan projede </a:t>
            </a:r>
            <a:r>
              <a:rPr lang="tr-TR" sz="2000" dirty="0" smtClean="0">
                <a:latin typeface="Calibri" panose="020F0502020204030204" pitchFamily="34" charset="0"/>
                <a:cs typeface="Calibri" panose="020F0502020204030204" pitchFamily="34" charset="0"/>
              </a:rPr>
              <a:t>seramik </a:t>
            </a:r>
            <a:r>
              <a:rPr lang="tr-TR" sz="2000" dirty="0" err="1" smtClean="0">
                <a:latin typeface="Calibri" panose="020F0502020204030204" pitchFamily="34" charset="0"/>
                <a:cs typeface="Calibri" panose="020F0502020204030204" pitchFamily="34" charset="0"/>
              </a:rPr>
              <a:t>mebran</a:t>
            </a:r>
            <a:r>
              <a:rPr lang="tr-TR" sz="2000" dirty="0" smtClean="0">
                <a:latin typeface="Calibri" panose="020F0502020204030204" pitchFamily="34" charset="0"/>
                <a:cs typeface="Calibri" panose="020F0502020204030204" pitchFamily="34" charset="0"/>
              </a:rPr>
              <a:t> kullanılarak 2. kalite geri kazanım suyu elde edilecektir. Proje </a:t>
            </a:r>
            <a:r>
              <a:rPr lang="tr-TR" sz="2000" dirty="0">
                <a:latin typeface="Calibri" panose="020F0502020204030204" pitchFamily="34" charset="0"/>
                <a:cs typeface="Calibri" panose="020F0502020204030204" pitchFamily="34" charset="0"/>
              </a:rPr>
              <a:t>sadece bu iki fabrika için değil, gelecekte bölgedeki Organize Sanayi Bölgeleri ve diğer fabrikalara da su temin edecek şekilde genişletilecek. Atılan bu adım, içme suyu kaynakları üzerindeki baskıyı önemli ölçüde azaltacaktır</a:t>
            </a:r>
            <a:r>
              <a:rPr lang="tr-TR" sz="2000" dirty="0" smtClean="0">
                <a:latin typeface="Calibri" panose="020F0502020204030204" pitchFamily="34" charset="0"/>
                <a:cs typeface="Calibri" panose="020F0502020204030204" pitchFamily="34" charset="0"/>
              </a:rPr>
              <a:t>.</a:t>
            </a:r>
          </a:p>
          <a:p>
            <a:pPr algn="just"/>
            <a:endParaRPr lang="tr-T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1299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4"/>
          <p:cNvPicPr>
            <a:picLocks/>
          </p:cNvPicPr>
          <p:nvPr/>
        </p:nvPicPr>
        <p:blipFill rotWithShape="1">
          <a:blip r:embed="rId3">
            <a:extLst>
              <a:ext uri="{28A0092B-C50C-407E-A947-70E740481C1C}">
                <a14:useLocalDpi xmlns:a14="http://schemas.microsoft.com/office/drawing/2010/main" val="0"/>
              </a:ext>
            </a:extLst>
          </a:blip>
          <a:srcRect t="4035" b="14719"/>
          <a:stretch/>
        </p:blipFill>
        <p:spPr bwMode="auto">
          <a:xfrm>
            <a:off x="1324651" y="2217922"/>
            <a:ext cx="9092564" cy="2870643"/>
          </a:xfrm>
          <a:prstGeom prst="rect">
            <a:avLst/>
          </a:prstGeom>
          <a:noFill/>
          <a:ln>
            <a:noFill/>
          </a:ln>
        </p:spPr>
      </p:pic>
      <p:sp>
        <p:nvSpPr>
          <p:cNvPr id="13" name="Metin kutusu 12"/>
          <p:cNvSpPr txBox="1"/>
          <p:nvPr/>
        </p:nvSpPr>
        <p:spPr>
          <a:xfrm>
            <a:off x="1818473" y="1837027"/>
            <a:ext cx="1604613"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dirty="0">
                <a:solidFill>
                  <a:srgbClr val="003F6E"/>
                </a:solidFill>
                <a:latin typeface="Calibri" panose="020F0502020204030204" pitchFamily="34" charset="0"/>
                <a:ea typeface="Calibri" panose="020F0502020204030204" pitchFamily="34" charset="0"/>
                <a:cs typeface="Times New Roman" panose="02020603050405020304" pitchFamily="18" charset="0"/>
              </a:rPr>
              <a:t>4. KALİTE SU</a:t>
            </a:r>
          </a:p>
        </p:txBody>
      </p:sp>
      <p:sp>
        <p:nvSpPr>
          <p:cNvPr id="21" name="Yuvarlatılmış Dikdörtgen 20"/>
          <p:cNvSpPr/>
          <p:nvPr/>
        </p:nvSpPr>
        <p:spPr>
          <a:xfrm>
            <a:off x="1697142" y="887411"/>
            <a:ext cx="1847273" cy="821318"/>
          </a:xfrm>
          <a:prstGeom prst="roundRect">
            <a:avLst>
              <a:gd name="adj"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lnSpc>
                <a:spcPct val="107000"/>
              </a:lnSpc>
              <a:spcAft>
                <a:spcPts val="800"/>
              </a:spcAft>
              <a:defRPr/>
            </a:pPr>
            <a:r>
              <a:rPr lang="tr-TR" sz="1600" b="1" dirty="0" smtClean="0">
                <a:solidFill>
                  <a:srgbClr val="003F6E"/>
                </a:solidFill>
                <a:latin typeface="Calibri" panose="020F0502020204030204" pitchFamily="34" charset="0"/>
                <a:ea typeface="Calibri" panose="020F0502020204030204" pitchFamily="34" charset="0"/>
                <a:cs typeface="Times New Roman" panose="02020603050405020304" pitchFamily="18" charset="0"/>
              </a:rPr>
              <a:t>MEVCUT AAT</a:t>
            </a:r>
          </a:p>
          <a:p>
            <a:pPr lvl="0" algn="ctr" defTabSz="457200">
              <a:lnSpc>
                <a:spcPct val="107000"/>
              </a:lnSpc>
              <a:spcAft>
                <a:spcPts val="800"/>
              </a:spcAft>
              <a:defRPr/>
            </a:pPr>
            <a:r>
              <a:rPr lang="tr-TR" sz="1600" b="1" dirty="0" smtClean="0">
                <a:solidFill>
                  <a:srgbClr val="003F6E"/>
                </a:solidFill>
                <a:latin typeface="Calibri" panose="020F0502020204030204" pitchFamily="34" charset="0"/>
                <a:ea typeface="Calibri" panose="020F0502020204030204" pitchFamily="34" charset="0"/>
                <a:cs typeface="Times New Roman" panose="02020603050405020304" pitchFamily="18" charset="0"/>
              </a:rPr>
              <a:t>ÇÖKELTME HAVUZU</a:t>
            </a:r>
            <a:endParaRPr lang="tr-TR" sz="1600" b="1" dirty="0">
              <a:solidFill>
                <a:srgbClr val="003F6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Yuvarlatılmış Dikdörtgen 23"/>
          <p:cNvSpPr/>
          <p:nvPr/>
        </p:nvSpPr>
        <p:spPr>
          <a:xfrm>
            <a:off x="4006255" y="891041"/>
            <a:ext cx="1864678" cy="821318"/>
          </a:xfrm>
          <a:prstGeom prst="roundRect">
            <a:avLst>
              <a:gd name="adj"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lnSpc>
                <a:spcPct val="107000"/>
              </a:lnSpc>
              <a:spcAft>
                <a:spcPts val="800"/>
              </a:spcAft>
              <a:defRPr/>
            </a:pPr>
            <a:r>
              <a:rPr lang="tr-TR" sz="1600" b="1" dirty="0" smtClean="0">
                <a:solidFill>
                  <a:srgbClr val="003F6E"/>
                </a:solidFill>
                <a:latin typeface="Calibri" panose="020F0502020204030204" pitchFamily="34" charset="0"/>
                <a:ea typeface="Calibri" panose="020F0502020204030204" pitchFamily="34" charset="0"/>
                <a:cs typeface="Times New Roman" panose="02020603050405020304" pitchFamily="18" charset="0"/>
              </a:rPr>
              <a:t>IFAS-FBRR</a:t>
            </a:r>
          </a:p>
          <a:p>
            <a:pPr lvl="0" algn="ctr" defTabSz="457200">
              <a:lnSpc>
                <a:spcPct val="107000"/>
              </a:lnSpc>
              <a:spcAft>
                <a:spcPts val="800"/>
              </a:spcAft>
              <a:defRPr/>
            </a:pPr>
            <a:r>
              <a:rPr lang="tr-TR" sz="1100" b="1" dirty="0" smtClean="0">
                <a:solidFill>
                  <a:srgbClr val="003F6E"/>
                </a:solidFill>
                <a:latin typeface="Calibri" panose="020F0502020204030204" pitchFamily="34" charset="0"/>
                <a:ea typeface="Calibri" panose="020F0502020204030204" pitchFamily="34" charset="0"/>
                <a:cs typeface="Times New Roman" panose="02020603050405020304" pitchFamily="18" charset="0"/>
              </a:rPr>
              <a:t>(Hızlı + Basınçlı Filtre)</a:t>
            </a:r>
            <a:endParaRPr lang="tr-TR" sz="11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Yuvarlatılmış Dikdörtgen 24"/>
          <p:cNvSpPr/>
          <p:nvPr/>
        </p:nvSpPr>
        <p:spPr>
          <a:xfrm>
            <a:off x="6125149" y="887410"/>
            <a:ext cx="1864678" cy="821318"/>
          </a:xfrm>
          <a:prstGeom prst="roundRect">
            <a:avLst>
              <a:gd name="adj"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lnSpc>
                <a:spcPct val="107000"/>
              </a:lnSpc>
              <a:spcAft>
                <a:spcPts val="800"/>
              </a:spcAft>
              <a:defRPr/>
            </a:pPr>
            <a:r>
              <a:rPr lang="tr-TR" sz="1600" b="1" dirty="0" smtClean="0">
                <a:solidFill>
                  <a:srgbClr val="003F6E"/>
                </a:solidFill>
                <a:latin typeface="Calibri" panose="020F0502020204030204" pitchFamily="34" charset="0"/>
                <a:ea typeface="Calibri" panose="020F0502020204030204" pitchFamily="34" charset="0"/>
                <a:cs typeface="Times New Roman" panose="02020603050405020304" pitchFamily="18" charset="0"/>
              </a:rPr>
              <a:t>MBR </a:t>
            </a:r>
          </a:p>
          <a:p>
            <a:pPr lvl="0" algn="ctr" defTabSz="457200">
              <a:lnSpc>
                <a:spcPct val="107000"/>
              </a:lnSpc>
              <a:spcAft>
                <a:spcPts val="800"/>
              </a:spcAft>
              <a:defRPr/>
            </a:pPr>
            <a:r>
              <a:rPr lang="tr-TR" sz="1100" b="1" dirty="0">
                <a:solidFill>
                  <a:srgbClr val="003F6E"/>
                </a:solidFill>
                <a:latin typeface="Calibri" panose="020F0502020204030204" pitchFamily="34" charset="0"/>
                <a:ea typeface="Calibri" panose="020F0502020204030204" pitchFamily="34" charset="0"/>
                <a:cs typeface="Times New Roman" panose="02020603050405020304" pitchFamily="18" charset="0"/>
              </a:rPr>
              <a:t>(</a:t>
            </a:r>
            <a:r>
              <a:rPr lang="tr-TR" sz="1100" b="1" dirty="0" err="1">
                <a:solidFill>
                  <a:srgbClr val="003F6E"/>
                </a:solidFill>
                <a:latin typeface="Calibri" panose="020F0502020204030204" pitchFamily="34" charset="0"/>
                <a:ea typeface="Calibri" panose="020F0502020204030204" pitchFamily="34" charset="0"/>
                <a:cs typeface="Times New Roman" panose="02020603050405020304" pitchFamily="18" charset="0"/>
              </a:rPr>
              <a:t>Membran</a:t>
            </a:r>
            <a:r>
              <a:rPr lang="tr-TR" sz="1100" b="1" dirty="0">
                <a:solidFill>
                  <a:srgbClr val="003F6E"/>
                </a:solidFill>
                <a:latin typeface="Calibri" panose="020F0502020204030204" pitchFamily="34" charset="0"/>
                <a:ea typeface="Calibri" panose="020F0502020204030204" pitchFamily="34" charset="0"/>
                <a:cs typeface="Times New Roman" panose="02020603050405020304" pitchFamily="18" charset="0"/>
              </a:rPr>
              <a:t> </a:t>
            </a:r>
            <a:r>
              <a:rPr lang="tr-TR" sz="1100" b="1" dirty="0" err="1" smtClean="0">
                <a:solidFill>
                  <a:srgbClr val="003F6E"/>
                </a:solidFill>
                <a:latin typeface="Calibri" panose="020F0502020204030204" pitchFamily="34" charset="0"/>
                <a:ea typeface="Calibri" panose="020F0502020204030204" pitchFamily="34" charset="0"/>
                <a:cs typeface="Times New Roman" panose="02020603050405020304" pitchFamily="18" charset="0"/>
              </a:rPr>
              <a:t>Biyoreaktör</a:t>
            </a:r>
            <a:r>
              <a:rPr lang="tr-TR" sz="1100" b="1" dirty="0">
                <a:solidFill>
                  <a:srgbClr val="003F6E"/>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26" name="Yuvarlatılmış Dikdörtgen 25"/>
          <p:cNvSpPr/>
          <p:nvPr/>
        </p:nvSpPr>
        <p:spPr>
          <a:xfrm>
            <a:off x="8295153" y="887410"/>
            <a:ext cx="1864678" cy="821318"/>
          </a:xfrm>
          <a:prstGeom prst="roundRect">
            <a:avLst>
              <a:gd name="adj"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1600" b="1" dirty="0" smtClean="0">
                <a:solidFill>
                  <a:srgbClr val="003F6E"/>
                </a:solidFill>
                <a:latin typeface="Calibri" panose="020F0502020204030204" pitchFamily="34" charset="0"/>
                <a:ea typeface="Calibri" panose="020F0502020204030204" pitchFamily="34" charset="0"/>
                <a:cs typeface="Times New Roman" panose="02020603050405020304" pitchFamily="18" charset="0"/>
              </a:rPr>
              <a:t>RO</a:t>
            </a:r>
          </a:p>
          <a:p>
            <a:pPr lvl="0" algn="ctr">
              <a:defRPr/>
            </a:pPr>
            <a:r>
              <a:rPr lang="tr-TR" sz="1100" b="1" dirty="0" smtClean="0">
                <a:solidFill>
                  <a:srgbClr val="003F6E"/>
                </a:solidFill>
                <a:latin typeface="Calibri" panose="020F0502020204030204" pitchFamily="34" charset="0"/>
                <a:ea typeface="Calibri" panose="020F0502020204030204" pitchFamily="34" charset="0"/>
                <a:cs typeface="Times New Roman" panose="02020603050405020304" pitchFamily="18" charset="0"/>
              </a:rPr>
              <a:t>(</a:t>
            </a:r>
            <a:r>
              <a:rPr lang="tr-TR" sz="1100" b="1" dirty="0" err="1">
                <a:solidFill>
                  <a:srgbClr val="003F6E"/>
                </a:solidFill>
                <a:latin typeface="Calibri" panose="020F0502020204030204" pitchFamily="34" charset="0"/>
                <a:ea typeface="Calibri" panose="020F0502020204030204" pitchFamily="34" charset="0"/>
                <a:cs typeface="Times New Roman" panose="02020603050405020304" pitchFamily="18" charset="0"/>
              </a:rPr>
              <a:t>Reverse</a:t>
            </a:r>
            <a:r>
              <a:rPr lang="tr-TR" sz="1100" b="1" dirty="0">
                <a:solidFill>
                  <a:srgbClr val="003F6E"/>
                </a:solidFill>
                <a:latin typeface="Calibri" panose="020F0502020204030204" pitchFamily="34" charset="0"/>
                <a:ea typeface="Calibri" panose="020F0502020204030204" pitchFamily="34" charset="0"/>
                <a:cs typeface="Times New Roman" panose="02020603050405020304" pitchFamily="18" charset="0"/>
              </a:rPr>
              <a:t> </a:t>
            </a:r>
            <a:r>
              <a:rPr lang="tr-TR" sz="1100" b="1" dirty="0" err="1">
                <a:solidFill>
                  <a:srgbClr val="003F6E"/>
                </a:solidFill>
                <a:latin typeface="Calibri" panose="020F0502020204030204" pitchFamily="34" charset="0"/>
                <a:ea typeface="Calibri" panose="020F0502020204030204" pitchFamily="34" charset="0"/>
                <a:cs typeface="Times New Roman" panose="02020603050405020304" pitchFamily="18" charset="0"/>
              </a:rPr>
              <a:t>Osmos</a:t>
            </a:r>
            <a:r>
              <a:rPr lang="tr-TR" sz="1100" b="1" dirty="0" smtClean="0">
                <a:solidFill>
                  <a:srgbClr val="003F6E"/>
                </a:solidFill>
                <a:latin typeface="Calibri" panose="020F0502020204030204" pitchFamily="34" charset="0"/>
                <a:ea typeface="Calibri" panose="020F0502020204030204" pitchFamily="34" charset="0"/>
                <a:cs typeface="Times New Roman" panose="02020603050405020304" pitchFamily="18" charset="0"/>
              </a:rPr>
              <a:t>)</a:t>
            </a:r>
            <a:endParaRPr lang="tr-TR"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7" name="Metin kutusu 26"/>
          <p:cNvSpPr txBox="1"/>
          <p:nvPr/>
        </p:nvSpPr>
        <p:spPr>
          <a:xfrm>
            <a:off x="4006255" y="1837027"/>
            <a:ext cx="1604613"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dirty="0" smtClean="0">
                <a:solidFill>
                  <a:srgbClr val="003F6E"/>
                </a:solidFill>
                <a:latin typeface="Calibri" panose="020F0502020204030204" pitchFamily="34" charset="0"/>
                <a:ea typeface="Calibri" panose="020F0502020204030204" pitchFamily="34" charset="0"/>
                <a:cs typeface="Times New Roman" panose="02020603050405020304" pitchFamily="18" charset="0"/>
              </a:rPr>
              <a:t>3. </a:t>
            </a:r>
            <a:r>
              <a:rPr lang="tr-TR" sz="1600" b="1" dirty="0">
                <a:solidFill>
                  <a:srgbClr val="003F6E"/>
                </a:solidFill>
                <a:latin typeface="Calibri" panose="020F0502020204030204" pitchFamily="34" charset="0"/>
                <a:ea typeface="Calibri" panose="020F0502020204030204" pitchFamily="34" charset="0"/>
                <a:cs typeface="Times New Roman" panose="02020603050405020304" pitchFamily="18" charset="0"/>
              </a:rPr>
              <a:t>KALİTE SU</a:t>
            </a:r>
          </a:p>
        </p:txBody>
      </p:sp>
      <p:sp>
        <p:nvSpPr>
          <p:cNvPr id="28" name="Metin kutusu 27"/>
          <p:cNvSpPr txBox="1"/>
          <p:nvPr/>
        </p:nvSpPr>
        <p:spPr>
          <a:xfrm>
            <a:off x="6125149" y="1837027"/>
            <a:ext cx="1604613"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dirty="0" smtClean="0">
                <a:solidFill>
                  <a:srgbClr val="003F6E"/>
                </a:solidFill>
                <a:latin typeface="Calibri" panose="020F0502020204030204" pitchFamily="34" charset="0"/>
                <a:ea typeface="Calibri" panose="020F0502020204030204" pitchFamily="34" charset="0"/>
                <a:cs typeface="Times New Roman" panose="02020603050405020304" pitchFamily="18" charset="0"/>
              </a:rPr>
              <a:t>2. </a:t>
            </a:r>
            <a:r>
              <a:rPr lang="tr-TR" sz="1600" b="1" dirty="0">
                <a:solidFill>
                  <a:srgbClr val="003F6E"/>
                </a:solidFill>
                <a:latin typeface="Calibri" panose="020F0502020204030204" pitchFamily="34" charset="0"/>
                <a:ea typeface="Calibri" panose="020F0502020204030204" pitchFamily="34" charset="0"/>
                <a:cs typeface="Times New Roman" panose="02020603050405020304" pitchFamily="18" charset="0"/>
              </a:rPr>
              <a:t>KALİTE SU</a:t>
            </a:r>
          </a:p>
        </p:txBody>
      </p:sp>
      <p:sp>
        <p:nvSpPr>
          <p:cNvPr id="29" name="Metin kutusu 28"/>
          <p:cNvSpPr txBox="1"/>
          <p:nvPr/>
        </p:nvSpPr>
        <p:spPr>
          <a:xfrm>
            <a:off x="8425185" y="1837027"/>
            <a:ext cx="1604613"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dirty="0" smtClean="0">
                <a:solidFill>
                  <a:srgbClr val="003F6E"/>
                </a:solidFill>
                <a:latin typeface="Calibri" panose="020F0502020204030204" pitchFamily="34" charset="0"/>
                <a:ea typeface="Calibri" panose="020F0502020204030204" pitchFamily="34" charset="0"/>
                <a:cs typeface="Times New Roman" panose="02020603050405020304" pitchFamily="18" charset="0"/>
              </a:rPr>
              <a:t>1. </a:t>
            </a:r>
            <a:r>
              <a:rPr lang="tr-TR" sz="1600" b="1" dirty="0">
                <a:solidFill>
                  <a:srgbClr val="003F6E"/>
                </a:solidFill>
                <a:latin typeface="Calibri" panose="020F0502020204030204" pitchFamily="34" charset="0"/>
                <a:ea typeface="Calibri" panose="020F0502020204030204" pitchFamily="34" charset="0"/>
                <a:cs typeface="Times New Roman" panose="02020603050405020304" pitchFamily="18" charset="0"/>
              </a:rPr>
              <a:t>KALİTE SU</a:t>
            </a:r>
          </a:p>
        </p:txBody>
      </p:sp>
      <p:graphicFrame>
        <p:nvGraphicFramePr>
          <p:cNvPr id="3" name="Tablo 2"/>
          <p:cNvGraphicFramePr>
            <a:graphicFrameLocks noGrp="1"/>
          </p:cNvGraphicFramePr>
          <p:nvPr>
            <p:extLst/>
          </p:nvPr>
        </p:nvGraphicFramePr>
        <p:xfrm>
          <a:off x="2173850" y="4323204"/>
          <a:ext cx="1782618" cy="1397462"/>
        </p:xfrm>
        <a:graphic>
          <a:graphicData uri="http://schemas.openxmlformats.org/drawingml/2006/table">
            <a:tbl>
              <a:tblPr firstRow="1" bandRow="1">
                <a:tableStyleId>{5C22544A-7EE6-4342-B048-85BDC9FD1C3A}</a:tableStyleId>
              </a:tblPr>
              <a:tblGrid>
                <a:gridCol w="1287797">
                  <a:extLst>
                    <a:ext uri="{9D8B030D-6E8A-4147-A177-3AD203B41FA5}">
                      <a16:colId xmlns:a16="http://schemas.microsoft.com/office/drawing/2014/main" val="3193004700"/>
                    </a:ext>
                  </a:extLst>
                </a:gridCol>
                <a:gridCol w="494821">
                  <a:extLst>
                    <a:ext uri="{9D8B030D-6E8A-4147-A177-3AD203B41FA5}">
                      <a16:colId xmlns:a16="http://schemas.microsoft.com/office/drawing/2014/main" val="62592097"/>
                    </a:ext>
                  </a:extLst>
                </a:gridCol>
              </a:tblGrid>
              <a:tr h="218758">
                <a:tc>
                  <a:txBody>
                    <a:bodyPr/>
                    <a:lstStyle/>
                    <a:p>
                      <a:r>
                        <a:rPr lang="tr-TR" sz="1000" b="1" dirty="0" smtClean="0">
                          <a:solidFill>
                            <a:schemeClr val="tx1"/>
                          </a:solidFill>
                        </a:rPr>
                        <a:t>KOI (mg/L)</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b="1" dirty="0" smtClean="0">
                          <a:solidFill>
                            <a:schemeClr val="tx1"/>
                          </a:solidFill>
                        </a:rPr>
                        <a:t>&lt;100</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8815613"/>
                  </a:ext>
                </a:extLst>
              </a:tr>
              <a:tr h="218758">
                <a:tc>
                  <a:txBody>
                    <a:bodyPr/>
                    <a:lstStyle/>
                    <a:p>
                      <a:r>
                        <a:rPr lang="tr-TR" sz="1000" b="1" dirty="0" smtClean="0">
                          <a:solidFill>
                            <a:schemeClr val="tx1"/>
                          </a:solidFill>
                        </a:rPr>
                        <a:t>AKM (mg/L)</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b="1" dirty="0" smtClean="0">
                          <a:solidFill>
                            <a:schemeClr val="tx1"/>
                          </a:solidFill>
                        </a:rPr>
                        <a:t>&lt;35</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1949273"/>
                  </a:ext>
                </a:extLst>
              </a:tr>
              <a:tr h="218758">
                <a:tc>
                  <a:txBody>
                    <a:bodyPr/>
                    <a:lstStyle/>
                    <a:p>
                      <a:r>
                        <a:rPr lang="tr-TR" sz="1000" b="1" dirty="0" smtClean="0">
                          <a:solidFill>
                            <a:schemeClr val="tx1"/>
                          </a:solidFill>
                        </a:rPr>
                        <a:t>İletkenlik</a:t>
                      </a:r>
                      <a:r>
                        <a:rPr lang="tr-TR" sz="1000" b="1" baseline="0" dirty="0" smtClean="0">
                          <a:solidFill>
                            <a:schemeClr val="tx1"/>
                          </a:solidFill>
                        </a:rPr>
                        <a:t> (</a:t>
                      </a:r>
                      <a:r>
                        <a:rPr lang="tr-TR" sz="1000" b="1" baseline="0" dirty="0" err="1" smtClean="0">
                          <a:solidFill>
                            <a:schemeClr val="tx1"/>
                          </a:solidFill>
                        </a:rPr>
                        <a:t>Ms</a:t>
                      </a:r>
                      <a:r>
                        <a:rPr lang="tr-TR" sz="1000" b="1" baseline="0" dirty="0" smtClean="0">
                          <a:solidFill>
                            <a:schemeClr val="tx1"/>
                          </a:solidFill>
                        </a:rPr>
                        <a:t>/cm)</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b="1" dirty="0" smtClean="0">
                          <a:solidFill>
                            <a:schemeClr val="tx1"/>
                          </a:solidFill>
                        </a:rPr>
                        <a:t>-</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4669208"/>
                  </a:ext>
                </a:extLst>
              </a:tr>
              <a:tr h="269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b="1" dirty="0" smtClean="0">
                          <a:solidFill>
                            <a:schemeClr val="tx1"/>
                          </a:solidFill>
                        </a:rPr>
                        <a:t>Toplam Azot (mg/L) </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b="1" dirty="0" smtClean="0">
                          <a:solidFill>
                            <a:schemeClr val="tx1"/>
                          </a:solidFill>
                        </a:rPr>
                        <a:t>&lt;10</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0361343"/>
                  </a:ext>
                </a:extLst>
              </a:tr>
              <a:tr h="269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b="1" dirty="0" smtClean="0">
                          <a:solidFill>
                            <a:schemeClr val="tx1"/>
                          </a:solidFill>
                        </a:rPr>
                        <a:t>Toplam Fosfor (mg/L)</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b="1" dirty="0" smtClean="0">
                          <a:solidFill>
                            <a:schemeClr val="tx1"/>
                          </a:solidFill>
                        </a:rPr>
                        <a:t>&lt;1</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914846"/>
                  </a:ext>
                </a:extLst>
              </a:tr>
            </a:tbl>
          </a:graphicData>
        </a:graphic>
      </p:graphicFrame>
      <p:graphicFrame>
        <p:nvGraphicFramePr>
          <p:cNvPr id="31" name="Tablo 30"/>
          <p:cNvGraphicFramePr>
            <a:graphicFrameLocks noGrp="1"/>
          </p:cNvGraphicFramePr>
          <p:nvPr>
            <p:extLst/>
          </p:nvPr>
        </p:nvGraphicFramePr>
        <p:xfrm>
          <a:off x="4088315" y="4323790"/>
          <a:ext cx="1782618" cy="1397462"/>
        </p:xfrm>
        <a:graphic>
          <a:graphicData uri="http://schemas.openxmlformats.org/drawingml/2006/table">
            <a:tbl>
              <a:tblPr firstRow="1" bandRow="1">
                <a:tableStyleId>{5C22544A-7EE6-4342-B048-85BDC9FD1C3A}</a:tableStyleId>
              </a:tblPr>
              <a:tblGrid>
                <a:gridCol w="1287797">
                  <a:extLst>
                    <a:ext uri="{9D8B030D-6E8A-4147-A177-3AD203B41FA5}">
                      <a16:colId xmlns:a16="http://schemas.microsoft.com/office/drawing/2014/main" val="3193004700"/>
                    </a:ext>
                  </a:extLst>
                </a:gridCol>
                <a:gridCol w="494821">
                  <a:extLst>
                    <a:ext uri="{9D8B030D-6E8A-4147-A177-3AD203B41FA5}">
                      <a16:colId xmlns:a16="http://schemas.microsoft.com/office/drawing/2014/main" val="62592097"/>
                    </a:ext>
                  </a:extLst>
                </a:gridCol>
              </a:tblGrid>
              <a:tr h="218758">
                <a:tc>
                  <a:txBody>
                    <a:bodyPr/>
                    <a:lstStyle/>
                    <a:p>
                      <a:r>
                        <a:rPr lang="tr-TR" sz="1000" b="1" dirty="0" smtClean="0">
                          <a:solidFill>
                            <a:schemeClr val="tx1"/>
                          </a:solidFill>
                        </a:rPr>
                        <a:t>KOI (mg/L)</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b="1" dirty="0" smtClean="0">
                          <a:solidFill>
                            <a:schemeClr val="tx1"/>
                          </a:solidFill>
                        </a:rPr>
                        <a:t>11,01</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8815613"/>
                  </a:ext>
                </a:extLst>
              </a:tr>
              <a:tr h="218758">
                <a:tc>
                  <a:txBody>
                    <a:bodyPr/>
                    <a:lstStyle/>
                    <a:p>
                      <a:r>
                        <a:rPr lang="tr-TR" sz="1000" b="1" dirty="0" smtClean="0">
                          <a:solidFill>
                            <a:schemeClr val="tx1"/>
                          </a:solidFill>
                        </a:rPr>
                        <a:t>AKM (mg/L)</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b="1" dirty="0" smtClean="0">
                          <a:solidFill>
                            <a:schemeClr val="tx1"/>
                          </a:solidFill>
                        </a:rPr>
                        <a:t>4,2</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1949273"/>
                  </a:ext>
                </a:extLst>
              </a:tr>
              <a:tr h="218758">
                <a:tc>
                  <a:txBody>
                    <a:bodyPr/>
                    <a:lstStyle/>
                    <a:p>
                      <a:r>
                        <a:rPr lang="tr-TR" sz="1000" b="1" dirty="0" smtClean="0">
                          <a:solidFill>
                            <a:schemeClr val="tx1"/>
                          </a:solidFill>
                        </a:rPr>
                        <a:t>İletkenlik</a:t>
                      </a:r>
                      <a:r>
                        <a:rPr lang="tr-TR" sz="1000" b="1" baseline="0" dirty="0" smtClean="0">
                          <a:solidFill>
                            <a:schemeClr val="tx1"/>
                          </a:solidFill>
                        </a:rPr>
                        <a:t> (</a:t>
                      </a:r>
                      <a:r>
                        <a:rPr lang="tr-TR" sz="1000" b="1" baseline="0" dirty="0" err="1" smtClean="0">
                          <a:solidFill>
                            <a:schemeClr val="tx1"/>
                          </a:solidFill>
                        </a:rPr>
                        <a:t>Ms</a:t>
                      </a:r>
                      <a:r>
                        <a:rPr lang="tr-TR" sz="1000" b="1" baseline="0" dirty="0" smtClean="0">
                          <a:solidFill>
                            <a:schemeClr val="tx1"/>
                          </a:solidFill>
                        </a:rPr>
                        <a:t>/cm)</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b="1" dirty="0" smtClean="0">
                          <a:solidFill>
                            <a:schemeClr val="tx1"/>
                          </a:solidFill>
                        </a:rPr>
                        <a:t>1.205</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4669208"/>
                  </a:ext>
                </a:extLst>
              </a:tr>
              <a:tr h="269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b="1" dirty="0" smtClean="0">
                          <a:solidFill>
                            <a:schemeClr val="tx1"/>
                          </a:solidFill>
                        </a:rPr>
                        <a:t>Toplam Azot (mg/L) </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b="1" dirty="0" smtClean="0">
                          <a:solidFill>
                            <a:schemeClr val="tx1"/>
                          </a:solidFill>
                        </a:rPr>
                        <a:t>6</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0361343"/>
                  </a:ext>
                </a:extLst>
              </a:tr>
              <a:tr h="269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b="1" dirty="0" smtClean="0">
                          <a:solidFill>
                            <a:schemeClr val="tx1"/>
                          </a:solidFill>
                        </a:rPr>
                        <a:t>Toplam Fosfor (mg/L)</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b="1" dirty="0" smtClean="0">
                          <a:solidFill>
                            <a:schemeClr val="tx1"/>
                          </a:solidFill>
                        </a:rPr>
                        <a:t>0,5</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914846"/>
                  </a:ext>
                </a:extLst>
              </a:tr>
            </a:tbl>
          </a:graphicData>
        </a:graphic>
      </p:graphicFrame>
      <p:graphicFrame>
        <p:nvGraphicFramePr>
          <p:cNvPr id="32" name="Tablo 31"/>
          <p:cNvGraphicFramePr>
            <a:graphicFrameLocks noGrp="1"/>
          </p:cNvGraphicFramePr>
          <p:nvPr>
            <p:extLst/>
          </p:nvPr>
        </p:nvGraphicFramePr>
        <p:xfrm>
          <a:off x="6002779" y="4323204"/>
          <a:ext cx="1920238" cy="1397462"/>
        </p:xfrm>
        <a:graphic>
          <a:graphicData uri="http://schemas.openxmlformats.org/drawingml/2006/table">
            <a:tbl>
              <a:tblPr firstRow="1" bandRow="1">
                <a:tableStyleId>{5C22544A-7EE6-4342-B048-85BDC9FD1C3A}</a:tableStyleId>
              </a:tblPr>
              <a:tblGrid>
                <a:gridCol w="1275476">
                  <a:extLst>
                    <a:ext uri="{9D8B030D-6E8A-4147-A177-3AD203B41FA5}">
                      <a16:colId xmlns:a16="http://schemas.microsoft.com/office/drawing/2014/main" val="3193004700"/>
                    </a:ext>
                  </a:extLst>
                </a:gridCol>
                <a:gridCol w="644762">
                  <a:extLst>
                    <a:ext uri="{9D8B030D-6E8A-4147-A177-3AD203B41FA5}">
                      <a16:colId xmlns:a16="http://schemas.microsoft.com/office/drawing/2014/main" val="62592097"/>
                    </a:ext>
                  </a:extLst>
                </a:gridCol>
              </a:tblGrid>
              <a:tr h="218758">
                <a:tc>
                  <a:txBody>
                    <a:bodyPr/>
                    <a:lstStyle/>
                    <a:p>
                      <a:r>
                        <a:rPr lang="tr-TR" sz="1000" b="1" dirty="0" smtClean="0">
                          <a:solidFill>
                            <a:schemeClr val="tx1"/>
                          </a:solidFill>
                        </a:rPr>
                        <a:t>KOI (mg/L)</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b="1" dirty="0" smtClean="0">
                          <a:solidFill>
                            <a:schemeClr val="tx1"/>
                          </a:solidFill>
                        </a:rPr>
                        <a:t>10,57</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8815613"/>
                  </a:ext>
                </a:extLst>
              </a:tr>
              <a:tr h="218758">
                <a:tc>
                  <a:txBody>
                    <a:bodyPr/>
                    <a:lstStyle/>
                    <a:p>
                      <a:r>
                        <a:rPr lang="tr-TR" sz="1000" b="1" dirty="0" smtClean="0">
                          <a:solidFill>
                            <a:schemeClr val="tx1"/>
                          </a:solidFill>
                        </a:rPr>
                        <a:t>AKM (mg/L)</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b="1" dirty="0" smtClean="0">
                          <a:solidFill>
                            <a:schemeClr val="tx1"/>
                          </a:solidFill>
                        </a:rPr>
                        <a:t>&lt;3,02</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1949273"/>
                  </a:ext>
                </a:extLst>
              </a:tr>
              <a:tr h="218758">
                <a:tc>
                  <a:txBody>
                    <a:bodyPr/>
                    <a:lstStyle/>
                    <a:p>
                      <a:r>
                        <a:rPr lang="tr-TR" sz="1000" b="1" dirty="0" smtClean="0">
                          <a:solidFill>
                            <a:schemeClr val="tx1"/>
                          </a:solidFill>
                        </a:rPr>
                        <a:t>İletkenlik</a:t>
                      </a:r>
                      <a:r>
                        <a:rPr lang="tr-TR" sz="1000" b="1" baseline="0" dirty="0" smtClean="0">
                          <a:solidFill>
                            <a:schemeClr val="tx1"/>
                          </a:solidFill>
                        </a:rPr>
                        <a:t> (</a:t>
                      </a:r>
                      <a:r>
                        <a:rPr lang="tr-TR" sz="1000" b="1" baseline="0" dirty="0" err="1" smtClean="0">
                          <a:solidFill>
                            <a:schemeClr val="tx1"/>
                          </a:solidFill>
                        </a:rPr>
                        <a:t>Ms</a:t>
                      </a:r>
                      <a:r>
                        <a:rPr lang="tr-TR" sz="1000" b="1" baseline="0" dirty="0" smtClean="0">
                          <a:solidFill>
                            <a:schemeClr val="tx1"/>
                          </a:solidFill>
                        </a:rPr>
                        <a:t>/cm)</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b="1" dirty="0" smtClean="0">
                          <a:solidFill>
                            <a:schemeClr val="tx1"/>
                          </a:solidFill>
                        </a:rPr>
                        <a:t>1.163,3</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4669208"/>
                  </a:ext>
                </a:extLst>
              </a:tr>
              <a:tr h="269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b="1" dirty="0" smtClean="0">
                          <a:solidFill>
                            <a:schemeClr val="tx1"/>
                          </a:solidFill>
                        </a:rPr>
                        <a:t>Toplam Azot (mg/L) </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b="1" dirty="0" smtClean="0">
                          <a:solidFill>
                            <a:schemeClr val="tx1"/>
                          </a:solidFill>
                        </a:rPr>
                        <a:t>6,4</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0361343"/>
                  </a:ext>
                </a:extLst>
              </a:tr>
              <a:tr h="269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b="1" dirty="0" smtClean="0">
                          <a:solidFill>
                            <a:schemeClr val="tx1"/>
                          </a:solidFill>
                        </a:rPr>
                        <a:t>Toplam Fosfor (mg/L)</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b="1" dirty="0" smtClean="0">
                          <a:solidFill>
                            <a:schemeClr val="tx1"/>
                          </a:solidFill>
                        </a:rPr>
                        <a:t>0,503</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914846"/>
                  </a:ext>
                </a:extLst>
              </a:tr>
            </a:tbl>
          </a:graphicData>
        </a:graphic>
      </p:graphicFrame>
      <p:graphicFrame>
        <p:nvGraphicFramePr>
          <p:cNvPr id="33" name="Tablo 32"/>
          <p:cNvGraphicFramePr>
            <a:graphicFrameLocks noGrp="1"/>
          </p:cNvGraphicFramePr>
          <p:nvPr>
            <p:extLst/>
          </p:nvPr>
        </p:nvGraphicFramePr>
        <p:xfrm>
          <a:off x="8019157" y="4323204"/>
          <a:ext cx="1782618" cy="1549862"/>
        </p:xfrm>
        <a:graphic>
          <a:graphicData uri="http://schemas.openxmlformats.org/drawingml/2006/table">
            <a:tbl>
              <a:tblPr firstRow="1" bandRow="1">
                <a:tableStyleId>{5C22544A-7EE6-4342-B048-85BDC9FD1C3A}</a:tableStyleId>
              </a:tblPr>
              <a:tblGrid>
                <a:gridCol w="1287797">
                  <a:extLst>
                    <a:ext uri="{9D8B030D-6E8A-4147-A177-3AD203B41FA5}">
                      <a16:colId xmlns:a16="http://schemas.microsoft.com/office/drawing/2014/main" val="3193004700"/>
                    </a:ext>
                  </a:extLst>
                </a:gridCol>
                <a:gridCol w="494821">
                  <a:extLst>
                    <a:ext uri="{9D8B030D-6E8A-4147-A177-3AD203B41FA5}">
                      <a16:colId xmlns:a16="http://schemas.microsoft.com/office/drawing/2014/main" val="62592097"/>
                    </a:ext>
                  </a:extLst>
                </a:gridCol>
              </a:tblGrid>
              <a:tr h="218758">
                <a:tc>
                  <a:txBody>
                    <a:bodyPr/>
                    <a:lstStyle/>
                    <a:p>
                      <a:r>
                        <a:rPr lang="tr-TR" sz="1000" b="1" dirty="0" smtClean="0">
                          <a:solidFill>
                            <a:schemeClr val="tx1"/>
                          </a:solidFill>
                        </a:rPr>
                        <a:t>KOI (mg/L)</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b="1" dirty="0" smtClean="0">
                          <a:solidFill>
                            <a:schemeClr val="tx1"/>
                          </a:solidFill>
                        </a:rPr>
                        <a:t>8,37</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8815613"/>
                  </a:ext>
                </a:extLst>
              </a:tr>
              <a:tr h="218758">
                <a:tc>
                  <a:txBody>
                    <a:bodyPr/>
                    <a:lstStyle/>
                    <a:p>
                      <a:r>
                        <a:rPr lang="tr-TR" sz="1000" b="1" dirty="0" smtClean="0">
                          <a:solidFill>
                            <a:schemeClr val="tx1"/>
                          </a:solidFill>
                        </a:rPr>
                        <a:t>AKM (mg/L)</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b="1" dirty="0" smtClean="0">
                          <a:solidFill>
                            <a:schemeClr val="tx1"/>
                          </a:solidFill>
                        </a:rPr>
                        <a:t>&lt;3,02</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1949273"/>
                  </a:ext>
                </a:extLst>
              </a:tr>
              <a:tr h="218758">
                <a:tc>
                  <a:txBody>
                    <a:bodyPr/>
                    <a:lstStyle/>
                    <a:p>
                      <a:r>
                        <a:rPr lang="tr-TR" sz="1000" b="1" dirty="0" smtClean="0">
                          <a:solidFill>
                            <a:schemeClr val="tx1"/>
                          </a:solidFill>
                        </a:rPr>
                        <a:t>İletkenlik</a:t>
                      </a:r>
                      <a:r>
                        <a:rPr lang="tr-TR" sz="1000" b="1" baseline="0" dirty="0" smtClean="0">
                          <a:solidFill>
                            <a:schemeClr val="tx1"/>
                          </a:solidFill>
                        </a:rPr>
                        <a:t> (</a:t>
                      </a:r>
                      <a:r>
                        <a:rPr lang="tr-TR" sz="1000" b="1" baseline="0" dirty="0" err="1" smtClean="0">
                          <a:solidFill>
                            <a:schemeClr val="tx1"/>
                          </a:solidFill>
                        </a:rPr>
                        <a:t>Ms</a:t>
                      </a:r>
                      <a:r>
                        <a:rPr lang="tr-TR" sz="1000" b="1" baseline="0" dirty="0" smtClean="0">
                          <a:solidFill>
                            <a:schemeClr val="tx1"/>
                          </a:solidFill>
                        </a:rPr>
                        <a:t>/cm)</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b="1" dirty="0" smtClean="0">
                          <a:solidFill>
                            <a:schemeClr val="tx1"/>
                          </a:solidFill>
                        </a:rPr>
                        <a:t>77,3</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4669208"/>
                  </a:ext>
                </a:extLst>
              </a:tr>
              <a:tr h="269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b="1" dirty="0" smtClean="0">
                          <a:solidFill>
                            <a:schemeClr val="tx1"/>
                          </a:solidFill>
                        </a:rPr>
                        <a:t>Toplam Azot (mg/L) </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b="1" dirty="0" smtClean="0">
                          <a:solidFill>
                            <a:schemeClr val="tx1"/>
                          </a:solidFill>
                        </a:rPr>
                        <a:t>2,4</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0361343"/>
                  </a:ext>
                </a:extLst>
              </a:tr>
              <a:tr h="269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b="1" dirty="0" smtClean="0">
                          <a:solidFill>
                            <a:schemeClr val="tx1"/>
                          </a:solidFill>
                        </a:rPr>
                        <a:t>Toplam Fosfor (mg/L)</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b="1" dirty="0" smtClean="0">
                          <a:solidFill>
                            <a:schemeClr val="tx1"/>
                          </a:solidFill>
                        </a:rPr>
                        <a:t>0,21</a:t>
                      </a:r>
                      <a:endParaRPr lang="tr-TR"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914846"/>
                  </a:ext>
                </a:extLst>
              </a:tr>
            </a:tbl>
          </a:graphicData>
        </a:graphic>
      </p:graphicFrame>
      <p:sp>
        <p:nvSpPr>
          <p:cNvPr id="16" name="Slayt Numarası Yer Tutucusu 3"/>
          <p:cNvSpPr txBox="1">
            <a:spLocks/>
          </p:cNvSpPr>
          <p:nvPr/>
        </p:nvSpPr>
        <p:spPr>
          <a:xfrm>
            <a:off x="239905" y="6400572"/>
            <a:ext cx="530607" cy="274320"/>
          </a:xfrm>
          <a:prstGeom prst="rect">
            <a:avLst/>
          </a:prstGeom>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2492EE-0472-45F4-8C57-56E7935D3BE3}" type="slidenum">
              <a:rPr lang="tr-TR" sz="1000" smtClean="0">
                <a:solidFill>
                  <a:schemeClr val="bg1"/>
                </a:solidFill>
                <a:latin typeface="Calibri" panose="020F0502020204030204" pitchFamily="34" charset="0"/>
                <a:cs typeface="Calibri" panose="020F0502020204030204" pitchFamily="34" charset="0"/>
              </a:rPr>
              <a:pPr/>
              <a:t>23</a:t>
            </a:fld>
            <a:endParaRPr lang="tr-TR" sz="1000" dirty="0">
              <a:solidFill>
                <a:schemeClr val="bg1"/>
              </a:solidFill>
              <a:latin typeface="Calibri" panose="020F0502020204030204" pitchFamily="34" charset="0"/>
              <a:cs typeface="Calibri" panose="020F0502020204030204" pitchFamily="34" charset="0"/>
            </a:endParaRPr>
          </a:p>
        </p:txBody>
      </p:sp>
      <p:sp>
        <p:nvSpPr>
          <p:cNvPr id="17" name="Dikdörtgen 16"/>
          <p:cNvSpPr/>
          <p:nvPr/>
        </p:nvSpPr>
        <p:spPr>
          <a:xfrm>
            <a:off x="239906" y="185423"/>
            <a:ext cx="11871714" cy="430887"/>
          </a:xfrm>
          <a:prstGeom prst="rect">
            <a:avLst/>
          </a:prstGeom>
          <a:noFill/>
        </p:spPr>
        <p:txBody>
          <a:bodyPr wrap="square" rtlCol="0">
            <a:spAutoFit/>
          </a:bodyPr>
          <a:lstStyle/>
          <a:p>
            <a:r>
              <a:rPr lang="tr-TR" sz="2200" b="1" dirty="0">
                <a:solidFill>
                  <a:srgbClr val="003F6E"/>
                </a:solidFill>
                <a:latin typeface="Bahnschrift" panose="020B0502040204020203" pitchFamily="34" charset="0"/>
              </a:rPr>
              <a:t>DİLOVASI AAT ÇIKIŞ SUYU PROSES YÖNTEMLERİ GERİ KAZANIM SUYU ARGE </a:t>
            </a:r>
            <a:r>
              <a:rPr lang="tr-TR" sz="2200" b="1" dirty="0" smtClean="0">
                <a:solidFill>
                  <a:srgbClr val="003F6E"/>
                </a:solidFill>
                <a:latin typeface="Bahnschrift" panose="020B0502040204020203" pitchFamily="34" charset="0"/>
              </a:rPr>
              <a:t>ÇALIŞMASI</a:t>
            </a:r>
            <a:endParaRPr lang="tr-TR" sz="2200" b="1" dirty="0">
              <a:solidFill>
                <a:srgbClr val="003F6E"/>
              </a:solidFill>
              <a:latin typeface="Bahnschrift" panose="020B0502040204020203" pitchFamily="34" charset="0"/>
            </a:endParaRPr>
          </a:p>
        </p:txBody>
      </p:sp>
    </p:spTree>
    <p:extLst>
      <p:ext uri="{BB962C8B-B14F-4D97-AF65-F5344CB8AC3E}">
        <p14:creationId xmlns:p14="http://schemas.microsoft.com/office/powerpoint/2010/main" val="530057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788125" y="1602126"/>
            <a:ext cx="10607756" cy="2554545"/>
          </a:xfrm>
          <a:prstGeom prst="rect">
            <a:avLst/>
          </a:prstGeom>
        </p:spPr>
        <p:txBody>
          <a:bodyPr wrap="square">
            <a:spAutoFit/>
          </a:bodyPr>
          <a:lstStyle/>
          <a:p>
            <a:r>
              <a:rPr lang="tr-TR" sz="2000" b="1" u="sng" dirty="0">
                <a:latin typeface="Calibri" panose="020F0502020204030204" pitchFamily="34" charset="0"/>
                <a:cs typeface="Calibri" panose="020F0502020204030204" pitchFamily="34" charset="0"/>
              </a:rPr>
              <a:t>Su Kirliliği Kontrolü Yönetmeliği Geçici Madde </a:t>
            </a:r>
            <a:r>
              <a:rPr lang="tr-TR" sz="2000" b="1" u="sng" dirty="0" smtClean="0">
                <a:latin typeface="Calibri" panose="020F0502020204030204" pitchFamily="34" charset="0"/>
                <a:cs typeface="Calibri" panose="020F0502020204030204" pitchFamily="34" charset="0"/>
              </a:rPr>
              <a:t>10;</a:t>
            </a:r>
            <a:r>
              <a:rPr lang="tr-TR" sz="2000" b="1" dirty="0" smtClean="0">
                <a:latin typeface="Calibri" panose="020F0502020204030204" pitchFamily="34" charset="0"/>
                <a:cs typeface="Calibri" panose="020F0502020204030204" pitchFamily="34" charset="0"/>
              </a:rPr>
              <a:t> -</a:t>
            </a:r>
            <a:r>
              <a:rPr lang="tr-TR" sz="2000" b="1"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(Ek:RG-17/12/2022-32046</a:t>
            </a:r>
            <a:r>
              <a:rPr lang="tr-TR" sz="2000" dirty="0" smtClean="0">
                <a:latin typeface="Calibri" panose="020F0502020204030204" pitchFamily="34" charset="0"/>
                <a:cs typeface="Calibri" panose="020F0502020204030204" pitchFamily="34" charset="0"/>
              </a:rPr>
              <a:t>)</a:t>
            </a:r>
          </a:p>
          <a:p>
            <a:pPr algn="just"/>
            <a:r>
              <a:rPr lang="tr-TR" sz="2000" dirty="0" smtClean="0">
                <a:latin typeface="Calibri" panose="020F0502020204030204" pitchFamily="34" charset="0"/>
                <a:cs typeface="Calibri" panose="020F0502020204030204" pitchFamily="34" charset="0"/>
              </a:rPr>
              <a:t>Büyükşehir </a:t>
            </a:r>
            <a:r>
              <a:rPr lang="tr-TR" sz="2000" dirty="0">
                <a:latin typeface="Calibri" panose="020F0502020204030204" pitchFamily="34" charset="0"/>
                <a:cs typeface="Calibri" panose="020F0502020204030204" pitchFamily="34" charset="0"/>
              </a:rPr>
              <a:t>belediyeleri ve il belediyeleri, kentsel </a:t>
            </a:r>
            <a:r>
              <a:rPr lang="tr-TR" sz="2000" dirty="0" err="1">
                <a:latin typeface="Calibri" panose="020F0502020204030204" pitchFamily="34" charset="0"/>
                <a:cs typeface="Calibri" panose="020F0502020204030204" pitchFamily="34" charset="0"/>
              </a:rPr>
              <a:t>atıksu</a:t>
            </a:r>
            <a:r>
              <a:rPr lang="tr-TR" sz="2000" dirty="0">
                <a:latin typeface="Calibri" panose="020F0502020204030204" pitchFamily="34" charset="0"/>
                <a:cs typeface="Calibri" panose="020F0502020204030204" pitchFamily="34" charset="0"/>
              </a:rPr>
              <a:t> arıtma tesislerinde arıtılan toplam </a:t>
            </a:r>
            <a:r>
              <a:rPr lang="tr-TR" sz="2000" b="1" u="sng" dirty="0" smtClean="0">
                <a:latin typeface="Calibri" panose="020F0502020204030204" pitchFamily="34" charset="0"/>
                <a:cs typeface="Calibri" panose="020F0502020204030204" pitchFamily="34" charset="0"/>
              </a:rPr>
              <a:t>atık suyun </a:t>
            </a:r>
            <a:r>
              <a:rPr lang="tr-TR" sz="2000" b="1" u="sng" dirty="0">
                <a:latin typeface="Calibri" panose="020F0502020204030204" pitchFamily="34" charset="0"/>
                <a:cs typeface="Calibri" panose="020F0502020204030204" pitchFamily="34" charset="0"/>
              </a:rPr>
              <a:t>en az %10’unun </a:t>
            </a:r>
            <a:r>
              <a:rPr lang="tr-TR" sz="2000" dirty="0">
                <a:latin typeface="Calibri" panose="020F0502020204030204" pitchFamily="34" charset="0"/>
                <a:cs typeface="Calibri" panose="020F0502020204030204" pitchFamily="34" charset="0"/>
              </a:rPr>
              <a:t>tarımsal sulamada ve </a:t>
            </a:r>
            <a:r>
              <a:rPr lang="tr-TR" sz="2000" dirty="0" err="1">
                <a:latin typeface="Calibri" panose="020F0502020204030204" pitchFamily="34" charset="0"/>
                <a:cs typeface="Calibri" panose="020F0502020204030204" pitchFamily="34" charset="0"/>
              </a:rPr>
              <a:t>rekreasyonel</a:t>
            </a:r>
            <a:r>
              <a:rPr lang="tr-TR" sz="2000" dirty="0">
                <a:latin typeface="Calibri" panose="020F0502020204030204" pitchFamily="34" charset="0"/>
                <a:cs typeface="Calibri" panose="020F0502020204030204" pitchFamily="34" charset="0"/>
              </a:rPr>
              <a:t> amaçla kullanımının yanı sıra endüstriyel, çevresel ve diğer alanlarda yeniden kullanım potansiyelini ve gerekli yatırım ihtiyacını belirlemek amacıyla hazırlayacakları </a:t>
            </a:r>
            <a:r>
              <a:rPr lang="tr-TR" sz="2000" u="sng" dirty="0">
                <a:latin typeface="Calibri" panose="020F0502020204030204" pitchFamily="34" charset="0"/>
                <a:cs typeface="Calibri" panose="020F0502020204030204" pitchFamily="34" charset="0"/>
              </a:rPr>
              <a:t>fizibilite raporlarını bu maddenin yayımı tarihinden itibaren 1 yıl içerisinde Bakanlığa sunar.</a:t>
            </a:r>
            <a:r>
              <a:rPr lang="tr-TR" sz="2000" dirty="0">
                <a:latin typeface="Calibri" panose="020F0502020204030204" pitchFamily="34" charset="0"/>
                <a:cs typeface="Calibri" panose="020F0502020204030204" pitchFamily="34" charset="0"/>
              </a:rPr>
              <a:t> Bakanlık uygun görüşü ile </a:t>
            </a:r>
            <a:r>
              <a:rPr lang="tr-TR" sz="2000" u="sng" dirty="0">
                <a:latin typeface="Calibri" panose="020F0502020204030204" pitchFamily="34" charset="0"/>
                <a:cs typeface="Calibri" panose="020F0502020204030204" pitchFamily="34" charset="0"/>
              </a:rPr>
              <a:t>söz konusu yatırımların yapılması için il belediyelerine 3 yıl, büyükşehir belediyelerine 2 yıl süre verilir</a:t>
            </a:r>
            <a:r>
              <a:rPr lang="tr-TR" sz="2000" u="sng" dirty="0" smtClean="0">
                <a:latin typeface="Calibri" panose="020F0502020204030204" pitchFamily="34" charset="0"/>
                <a:cs typeface="Calibri" panose="020F0502020204030204" pitchFamily="34" charset="0"/>
              </a:rPr>
              <a:t>.</a:t>
            </a:r>
          </a:p>
          <a:p>
            <a:pPr algn="just"/>
            <a:endParaRPr lang="tr-TR" sz="2000" dirty="0">
              <a:latin typeface="Calibri" panose="020F0502020204030204" pitchFamily="34" charset="0"/>
              <a:cs typeface="Calibri" panose="020F0502020204030204" pitchFamily="34" charset="0"/>
            </a:endParaRPr>
          </a:p>
        </p:txBody>
      </p:sp>
      <p:sp>
        <p:nvSpPr>
          <p:cNvPr id="6" name="Metin kutusu 5"/>
          <p:cNvSpPr txBox="1"/>
          <p:nvPr/>
        </p:nvSpPr>
        <p:spPr>
          <a:xfrm>
            <a:off x="788125" y="93462"/>
            <a:ext cx="2165978" cy="646331"/>
          </a:xfrm>
          <a:prstGeom prst="rect">
            <a:avLst/>
          </a:prstGeom>
          <a:noFill/>
        </p:spPr>
        <p:txBody>
          <a:bodyPr wrap="square" rtlCol="0">
            <a:spAutoFit/>
          </a:bodyPr>
          <a:lstStyle>
            <a:defPPr>
              <a:defRPr lang="tr-TR"/>
            </a:defPPr>
            <a:lvl1pPr marR="0" lvl="0" indent="0" fontAlgn="auto">
              <a:lnSpc>
                <a:spcPct val="100000"/>
              </a:lnSpc>
              <a:spcBef>
                <a:spcPts val="0"/>
              </a:spcBef>
              <a:spcAft>
                <a:spcPts val="0"/>
              </a:spcAft>
              <a:buClrTx/>
              <a:buSzTx/>
              <a:buFontTx/>
              <a:buNone/>
              <a:tabLst/>
              <a:defRPr sz="3600" b="1">
                <a:solidFill>
                  <a:srgbClr val="003F6E"/>
                </a:solidFill>
                <a:latin typeface="Bahnschrift" panose="020B0502040204020203" pitchFamily="34" charset="0"/>
              </a:defRPr>
            </a:lvl1pPr>
          </a:lstStyle>
          <a:p>
            <a:r>
              <a:rPr lang="tr-TR" dirty="0"/>
              <a:t>MEVZUAT</a:t>
            </a:r>
          </a:p>
        </p:txBody>
      </p:sp>
      <p:sp>
        <p:nvSpPr>
          <p:cNvPr id="4" name="Slayt Numarası Yer Tutucusu 3"/>
          <p:cNvSpPr txBox="1">
            <a:spLocks/>
          </p:cNvSpPr>
          <p:nvPr/>
        </p:nvSpPr>
        <p:spPr>
          <a:xfrm>
            <a:off x="239905" y="6400572"/>
            <a:ext cx="530607" cy="274320"/>
          </a:xfrm>
          <a:prstGeom prst="rect">
            <a:avLst/>
          </a:prstGeom>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2492EE-0472-45F4-8C57-56E7935D3BE3}" type="slidenum">
              <a:rPr lang="tr-TR" sz="1000" smtClean="0">
                <a:solidFill>
                  <a:schemeClr val="bg1"/>
                </a:solidFill>
                <a:latin typeface="Calibri" panose="020F0502020204030204" pitchFamily="34" charset="0"/>
                <a:cs typeface="Calibri" panose="020F0502020204030204" pitchFamily="34" charset="0"/>
              </a:rPr>
              <a:pPr/>
              <a:t>24</a:t>
            </a:fld>
            <a:endParaRPr lang="tr-TR" sz="1000" dirty="0">
              <a:solidFill>
                <a:schemeClr val="bg1"/>
              </a:solidFill>
              <a:latin typeface="Calibri" panose="020F0502020204030204" pitchFamily="34" charset="0"/>
              <a:cs typeface="Calibri" panose="020F0502020204030204" pitchFamily="34" charset="0"/>
            </a:endParaRPr>
          </a:p>
        </p:txBody>
      </p:sp>
      <p:sp>
        <p:nvSpPr>
          <p:cNvPr id="7" name="Dikdörtgen 6"/>
          <p:cNvSpPr/>
          <p:nvPr/>
        </p:nvSpPr>
        <p:spPr>
          <a:xfrm>
            <a:off x="770394" y="747543"/>
            <a:ext cx="10590143" cy="707886"/>
          </a:xfrm>
          <a:prstGeom prst="rect">
            <a:avLst/>
          </a:prstGeom>
        </p:spPr>
        <p:txBody>
          <a:bodyPr wrap="square">
            <a:spAutoFit/>
          </a:bodyPr>
          <a:lstStyle/>
          <a:p>
            <a:pPr algn="just"/>
            <a:r>
              <a:rPr lang="tr-TR" sz="2000" dirty="0">
                <a:ln w="0"/>
                <a:latin typeface="Calibri" panose="020F0502020204030204" pitchFamily="34" charset="0"/>
                <a:cs typeface="Calibri" panose="020F0502020204030204" pitchFamily="34" charset="0"/>
              </a:rPr>
              <a:t>2011 yılından bu yana </a:t>
            </a:r>
            <a:r>
              <a:rPr lang="tr-TR" sz="2000" dirty="0" err="1">
                <a:ln w="0"/>
                <a:latin typeface="Calibri" panose="020F0502020204030204" pitchFamily="34" charset="0"/>
                <a:cs typeface="Calibri" panose="020F0502020204030204" pitchFamily="34" charset="0"/>
              </a:rPr>
              <a:t>Atıksu</a:t>
            </a:r>
            <a:r>
              <a:rPr lang="tr-TR" sz="2000" dirty="0">
                <a:ln w="0"/>
                <a:latin typeface="Calibri" panose="020F0502020204030204" pitchFamily="34" charset="0"/>
                <a:cs typeface="Calibri" panose="020F0502020204030204" pitchFamily="34" charset="0"/>
              </a:rPr>
              <a:t> Arıtma Tesislerimizde kullanılan elektrik </a:t>
            </a:r>
            <a:r>
              <a:rPr lang="tr-TR" sz="2000" dirty="0" smtClean="0">
                <a:ln w="0"/>
                <a:latin typeface="Calibri" panose="020F0502020204030204" pitchFamily="34" charset="0"/>
                <a:cs typeface="Calibri" panose="020F0502020204030204" pitchFamily="34" charset="0"/>
              </a:rPr>
              <a:t>tüketiminin </a:t>
            </a:r>
            <a:r>
              <a:rPr lang="tr-TR" sz="2000" b="1" u="sng" dirty="0" smtClean="0">
                <a:ln w="0"/>
                <a:latin typeface="Calibri" panose="020F0502020204030204" pitchFamily="34" charset="0"/>
                <a:cs typeface="Calibri" panose="020F0502020204030204" pitchFamily="34" charset="0"/>
              </a:rPr>
              <a:t>% </a:t>
            </a:r>
            <a:r>
              <a:rPr lang="tr-TR" sz="2000" b="1" u="sng" dirty="0">
                <a:ln w="0"/>
                <a:latin typeface="Calibri" panose="020F0502020204030204" pitchFamily="34" charset="0"/>
                <a:cs typeface="Calibri" panose="020F0502020204030204" pitchFamily="34" charset="0"/>
              </a:rPr>
              <a:t>50’si enerji teşvik bedeli </a:t>
            </a:r>
            <a:r>
              <a:rPr lang="tr-TR" sz="2000" dirty="0">
                <a:ln w="0"/>
                <a:latin typeface="Calibri" panose="020F0502020204030204" pitchFamily="34" charset="0"/>
                <a:cs typeface="Calibri" panose="020F0502020204030204" pitchFamily="34" charset="0"/>
              </a:rPr>
              <a:t>olarak geri </a:t>
            </a:r>
            <a:r>
              <a:rPr lang="tr-TR" sz="2000" dirty="0" smtClean="0">
                <a:ln w="0"/>
                <a:latin typeface="Calibri" panose="020F0502020204030204" pitchFamily="34" charset="0"/>
                <a:cs typeface="Calibri" panose="020F0502020204030204" pitchFamily="34" charset="0"/>
              </a:rPr>
              <a:t>alınmaktadır. </a:t>
            </a:r>
            <a:endParaRPr lang="tr-TR" sz="2000" dirty="0">
              <a:latin typeface="Calibri" panose="020F0502020204030204" pitchFamily="34" charset="0"/>
              <a:cs typeface="Calibri" panose="020F0502020204030204" pitchFamily="34" charset="0"/>
            </a:endParaRPr>
          </a:p>
        </p:txBody>
      </p:sp>
      <p:sp>
        <p:nvSpPr>
          <p:cNvPr id="9" name="Dikdörtgen 8"/>
          <p:cNvSpPr/>
          <p:nvPr/>
        </p:nvSpPr>
        <p:spPr>
          <a:xfrm>
            <a:off x="796931" y="4054143"/>
            <a:ext cx="10590143" cy="2308324"/>
          </a:xfrm>
          <a:prstGeom prst="rect">
            <a:avLst/>
          </a:prstGeom>
        </p:spPr>
        <p:txBody>
          <a:bodyPr wrap="square">
            <a:spAutoFit/>
          </a:bodyPr>
          <a:lstStyle/>
          <a:p>
            <a:pPr algn="just">
              <a:lnSpc>
                <a:spcPct val="120000"/>
              </a:lnSpc>
              <a:buClr>
                <a:schemeClr val="accent1"/>
              </a:buClr>
              <a:buSzPct val="100000"/>
            </a:pPr>
            <a:r>
              <a:rPr lang="tr-TR" sz="2000" b="1" u="sng" dirty="0">
                <a:latin typeface="Calibri" panose="020F0502020204030204" pitchFamily="34" charset="0"/>
                <a:cs typeface="Calibri" panose="020F0502020204030204" pitchFamily="34" charset="0"/>
              </a:rPr>
              <a:t>2872 sayılı Çevre Kanunun 29. </a:t>
            </a:r>
            <a:r>
              <a:rPr lang="tr-TR" sz="2000" b="1" u="sng" dirty="0" smtClean="0">
                <a:latin typeface="Calibri" panose="020F0502020204030204" pitchFamily="34" charset="0"/>
                <a:cs typeface="Calibri" panose="020F0502020204030204" pitchFamily="34" charset="0"/>
              </a:rPr>
              <a:t>maddesi</a:t>
            </a:r>
            <a:r>
              <a:rPr lang="tr-TR" sz="2000" b="1" u="sng" dirty="0">
                <a:latin typeface="Calibri" panose="020F0502020204030204" pitchFamily="34" charset="0"/>
                <a:cs typeface="Calibri" panose="020F0502020204030204" pitchFamily="34" charset="0"/>
              </a:rPr>
              <a:t>;</a:t>
            </a:r>
            <a:r>
              <a:rPr lang="tr-TR" sz="2000" b="1"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a:t>
            </a:r>
            <a:r>
              <a:rPr lang="tr-TR" sz="2000" b="1" dirty="0" smtClean="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10/6/2022 tarihli ve 7410 sayılı Kanunun 6 </a:t>
            </a:r>
            <a:r>
              <a:rPr lang="tr-TR" dirty="0" err="1">
                <a:latin typeface="Calibri" panose="020F0502020204030204" pitchFamily="34" charset="0"/>
                <a:cs typeface="Calibri" panose="020F0502020204030204" pitchFamily="34" charset="0"/>
              </a:rPr>
              <a:t>ncı</a:t>
            </a:r>
            <a:r>
              <a:rPr lang="tr-TR" dirty="0">
                <a:latin typeface="Calibri" panose="020F0502020204030204" pitchFamily="34" charset="0"/>
                <a:cs typeface="Calibri" panose="020F0502020204030204" pitchFamily="34" charset="0"/>
              </a:rPr>
              <a:t> </a:t>
            </a:r>
            <a:r>
              <a:rPr lang="tr-TR" dirty="0" smtClean="0">
                <a:latin typeface="Calibri" panose="020F0502020204030204" pitchFamily="34" charset="0"/>
                <a:cs typeface="Calibri" panose="020F0502020204030204" pitchFamily="34" charset="0"/>
              </a:rPr>
              <a:t>maddesiyle </a:t>
            </a:r>
            <a:r>
              <a:rPr lang="tr-TR" dirty="0" smtClean="0"/>
              <a:t>)</a:t>
            </a:r>
          </a:p>
          <a:p>
            <a:pPr algn="just">
              <a:lnSpc>
                <a:spcPct val="120000"/>
              </a:lnSpc>
              <a:buClr>
                <a:schemeClr val="accent1"/>
              </a:buClr>
              <a:buSzPct val="100000"/>
            </a:pPr>
            <a:r>
              <a:rPr lang="tr-TR" sz="2000" dirty="0" smtClean="0">
                <a:ln w="0"/>
                <a:latin typeface="Calibri" panose="020F0502020204030204" pitchFamily="34" charset="0"/>
                <a:cs typeface="Calibri" panose="020F0502020204030204" pitchFamily="34" charset="0"/>
              </a:rPr>
              <a:t>Arıtma </a:t>
            </a:r>
            <a:r>
              <a:rPr lang="tr-TR" sz="2000" dirty="0">
                <a:ln w="0"/>
                <a:latin typeface="Calibri" panose="020F0502020204030204" pitchFamily="34" charset="0"/>
                <a:cs typeface="Calibri" panose="020F0502020204030204" pitchFamily="34" charset="0"/>
              </a:rPr>
              <a:t>tesisi kuran, işleten ve yönetmeliklerde belirtilen yükümlülükleri yerine getiren kuruluşların arıtma tesislerinde kullandıkları elektrik enerjisi tarifesinin, sanayi tesislerinde kullanılan enerji tarifesinin </a:t>
            </a:r>
            <a:r>
              <a:rPr lang="tr-TR" sz="2000" dirty="0" smtClean="0">
                <a:ln w="0"/>
                <a:latin typeface="Calibri" panose="020F0502020204030204" pitchFamily="34" charset="0"/>
                <a:cs typeface="Calibri" panose="020F0502020204030204" pitchFamily="34" charset="0"/>
              </a:rPr>
              <a:t>%50’sine </a:t>
            </a:r>
            <a:r>
              <a:rPr lang="tr-TR" sz="2000" dirty="0">
                <a:ln w="0"/>
                <a:latin typeface="Calibri" panose="020F0502020204030204" pitchFamily="34" charset="0"/>
                <a:cs typeface="Calibri" panose="020F0502020204030204" pitchFamily="34" charset="0"/>
              </a:rPr>
              <a:t>kadar indirim uygulamaya ve </a:t>
            </a:r>
            <a:r>
              <a:rPr lang="tr-TR" sz="2000" b="1" u="sng" dirty="0">
                <a:ln w="0"/>
                <a:latin typeface="Calibri" panose="020F0502020204030204" pitchFamily="34" charset="0"/>
                <a:cs typeface="Calibri" panose="020F0502020204030204" pitchFamily="34" charset="0"/>
              </a:rPr>
              <a:t>ileri arıtma teknikleri ile arıtılmış </a:t>
            </a:r>
            <a:r>
              <a:rPr lang="tr-TR" sz="2000" b="1" u="sng" dirty="0" err="1">
                <a:ln w="0"/>
                <a:latin typeface="Calibri" panose="020F0502020204030204" pitchFamily="34" charset="0"/>
                <a:cs typeface="Calibri" panose="020F0502020204030204" pitchFamily="34" charset="0"/>
              </a:rPr>
              <a:t>atıksuyu</a:t>
            </a:r>
            <a:r>
              <a:rPr lang="tr-TR" sz="2000" b="1" u="sng" dirty="0">
                <a:ln w="0"/>
                <a:latin typeface="Calibri" panose="020F0502020204030204" pitchFamily="34" charset="0"/>
                <a:cs typeface="Calibri" panose="020F0502020204030204" pitchFamily="34" charset="0"/>
              </a:rPr>
              <a:t> yeniden kullanan kuruluşlara, yeniden kullanım oranına göre bu oranı yüzde yüze kadar artırmaya </a:t>
            </a:r>
            <a:r>
              <a:rPr lang="tr-TR" sz="2000" dirty="0">
                <a:ln w="0"/>
                <a:latin typeface="Calibri" panose="020F0502020204030204" pitchFamily="34" charset="0"/>
                <a:cs typeface="Calibri" panose="020F0502020204030204" pitchFamily="34" charset="0"/>
              </a:rPr>
              <a:t>Cumhurbaşkanı yetkilidir.</a:t>
            </a:r>
          </a:p>
        </p:txBody>
      </p:sp>
    </p:spTree>
    <p:extLst>
      <p:ext uri="{BB962C8B-B14F-4D97-AF65-F5344CB8AC3E}">
        <p14:creationId xmlns:p14="http://schemas.microsoft.com/office/powerpoint/2010/main" val="32364099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8666" y="82708"/>
            <a:ext cx="11703333" cy="1045876"/>
          </a:xfrm>
        </p:spPr>
        <p:txBody>
          <a:bodyPr>
            <a:noAutofit/>
          </a:bodyPr>
          <a:lstStyle/>
          <a:p>
            <a:r>
              <a:rPr lang="tr-TR" sz="2400" dirty="0"/>
              <a:t>YENİDEN KULLANILAN ATIKSU ORANI </a:t>
            </a:r>
          </a:p>
        </p:txBody>
      </p:sp>
      <p:sp>
        <p:nvSpPr>
          <p:cNvPr id="4" name="Slayt Numarası Yer Tutucusu 3"/>
          <p:cNvSpPr>
            <a:spLocks noGrp="1"/>
          </p:cNvSpPr>
          <p:nvPr>
            <p:ph type="sldNum" sz="quarter" idx="12"/>
          </p:nvPr>
        </p:nvSpPr>
        <p:spPr/>
        <p:txBody>
          <a:bodyPr/>
          <a:lstStyle/>
          <a:p>
            <a:fld id="{A62492EE-0472-45F4-8C57-56E7935D3BE3}" type="slidenum">
              <a:rPr lang="tr-TR" smtClean="0"/>
              <a:pPr/>
              <a:t>25</a:t>
            </a:fld>
            <a:endParaRPr lang="tr-TR" dirty="0"/>
          </a:p>
        </p:txBody>
      </p:sp>
      <p:sp>
        <p:nvSpPr>
          <p:cNvPr id="5" name="Dikdörtgen 4"/>
          <p:cNvSpPr/>
          <p:nvPr/>
        </p:nvSpPr>
        <p:spPr>
          <a:xfrm>
            <a:off x="640079" y="1106495"/>
            <a:ext cx="10829109" cy="2046714"/>
          </a:xfrm>
          <a:prstGeom prst="rect">
            <a:avLst/>
          </a:prstGeom>
        </p:spPr>
        <p:txBody>
          <a:bodyPr wrap="square">
            <a:spAutoFit/>
          </a:bodyPr>
          <a:lstStyle/>
          <a:p>
            <a:pPr algn="just">
              <a:defRPr/>
            </a:pPr>
            <a:r>
              <a:rPr lang="tr-TR" sz="2000" dirty="0">
                <a:solidFill>
                  <a:prstClr val="black"/>
                </a:solidFill>
                <a:latin typeface="Calibri" panose="020F0502020204030204" pitchFamily="34" charset="0"/>
                <a:cs typeface="Calibri" panose="020F0502020204030204" pitchFamily="34" charset="0"/>
              </a:rPr>
              <a:t>Sürdürülebilirlik kapsamında en önemli unsurlardan biri yeniden kullanılan atık su miktarı olduğu için, idarelerin çevresel performanslarını değerlendirmede en temel göstergelerden biri olarak yeniden kullanılan atık su oranı sorgulanmıştır</a:t>
            </a:r>
            <a:r>
              <a:rPr lang="tr-TR" sz="2000" dirty="0" smtClean="0">
                <a:solidFill>
                  <a:prstClr val="black"/>
                </a:solidFill>
                <a:latin typeface="Calibri" panose="020F0502020204030204" pitchFamily="34" charset="0"/>
                <a:cs typeface="Calibri" panose="020F0502020204030204" pitchFamily="34" charset="0"/>
              </a:rPr>
              <a:t>.</a:t>
            </a:r>
          </a:p>
          <a:p>
            <a:pPr algn="just">
              <a:defRPr/>
            </a:pPr>
            <a:endParaRPr lang="tr-TR" sz="700" dirty="0" smtClean="0">
              <a:solidFill>
                <a:prstClr val="black"/>
              </a:solidFill>
              <a:latin typeface="Calibri" panose="020F0502020204030204" pitchFamily="34" charset="0"/>
              <a:cs typeface="Calibri" panose="020F0502020204030204" pitchFamily="34" charset="0"/>
            </a:endParaRPr>
          </a:p>
          <a:p>
            <a:pPr algn="just">
              <a:defRPr/>
            </a:pPr>
            <a:r>
              <a:rPr lang="tr-TR" sz="2000" dirty="0">
                <a:solidFill>
                  <a:prstClr val="black"/>
                </a:solidFill>
                <a:latin typeface="Calibri" panose="020F0502020204030204" pitchFamily="34" charset="0"/>
                <a:cs typeface="Calibri" panose="020F0502020204030204" pitchFamily="34" charset="0"/>
              </a:rPr>
              <a:t>Çevre, Şehircilik ve İklim Değişikliği Bakanlığı tarafından yapılan yoğun çalışmalar </a:t>
            </a:r>
            <a:r>
              <a:rPr lang="tr-TR" sz="2000" dirty="0" smtClean="0">
                <a:solidFill>
                  <a:prstClr val="black"/>
                </a:solidFill>
                <a:latin typeface="Calibri" panose="020F0502020204030204" pitchFamily="34" charset="0"/>
                <a:cs typeface="Calibri" panose="020F0502020204030204" pitchFamily="34" charset="0"/>
              </a:rPr>
              <a:t>neticesinde, </a:t>
            </a:r>
            <a:r>
              <a:rPr lang="tr-TR" sz="2000" dirty="0">
                <a:solidFill>
                  <a:prstClr val="black"/>
                </a:solidFill>
                <a:latin typeface="Calibri" panose="020F0502020204030204" pitchFamily="34" charset="0"/>
                <a:cs typeface="Calibri" panose="020F0502020204030204" pitchFamily="34" charset="0"/>
              </a:rPr>
              <a:t>2023 yılı sonu arıtılmış atık suların yeniden kullanım </a:t>
            </a:r>
            <a:r>
              <a:rPr lang="tr-TR" sz="2000" dirty="0" smtClean="0">
                <a:solidFill>
                  <a:prstClr val="black"/>
                </a:solidFill>
                <a:latin typeface="Calibri" panose="020F0502020204030204" pitchFamily="34" charset="0"/>
                <a:cs typeface="Calibri" panose="020F0502020204030204" pitchFamily="34" charset="0"/>
              </a:rPr>
              <a:t>oranı % 5,30 olarak gerçekleşmiş , </a:t>
            </a:r>
            <a:r>
              <a:rPr lang="tr-TR" sz="2000" dirty="0">
                <a:solidFill>
                  <a:prstClr val="black"/>
                </a:solidFill>
                <a:latin typeface="Calibri" panose="020F0502020204030204" pitchFamily="34" charset="0"/>
                <a:cs typeface="Calibri" panose="020F0502020204030204" pitchFamily="34" charset="0"/>
              </a:rPr>
              <a:t>2030 yılında ise yüzde 15’e çıkarılması amaçlanmaktadır</a:t>
            </a:r>
            <a:r>
              <a:rPr lang="tr-TR" sz="2000" dirty="0" smtClean="0">
                <a:solidFill>
                  <a:prstClr val="black"/>
                </a:solidFill>
                <a:latin typeface="Calibri" panose="020F0502020204030204" pitchFamily="34" charset="0"/>
                <a:cs typeface="Calibri" panose="020F0502020204030204" pitchFamily="34" charset="0"/>
              </a:rPr>
              <a:t>.</a:t>
            </a:r>
            <a:endParaRPr lang="tr-TR" sz="2000" dirty="0">
              <a:solidFill>
                <a:prstClr val="black"/>
              </a:solidFill>
              <a:latin typeface="Calibri" panose="020F0502020204030204" pitchFamily="34" charset="0"/>
              <a:cs typeface="Calibri" panose="020F0502020204030204"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val="1727901069"/>
              </p:ext>
            </p:extLst>
          </p:nvPr>
        </p:nvGraphicFramePr>
        <p:xfrm>
          <a:off x="1293921" y="3849790"/>
          <a:ext cx="9510262" cy="1854200"/>
        </p:xfrm>
        <a:graphic>
          <a:graphicData uri="http://schemas.openxmlformats.org/drawingml/2006/table">
            <a:tbl>
              <a:tblPr firstRow="1" bandRow="1">
                <a:tableStyleId>{9D7B26C5-4107-4FEC-AEDC-1716B250A1EF}</a:tableStyleId>
              </a:tblPr>
              <a:tblGrid>
                <a:gridCol w="7795606">
                  <a:extLst>
                    <a:ext uri="{9D8B030D-6E8A-4147-A177-3AD203B41FA5}">
                      <a16:colId xmlns:a16="http://schemas.microsoft.com/office/drawing/2014/main" val="3512492775"/>
                    </a:ext>
                  </a:extLst>
                </a:gridCol>
                <a:gridCol w="1714656">
                  <a:extLst>
                    <a:ext uri="{9D8B030D-6E8A-4147-A177-3AD203B41FA5}">
                      <a16:colId xmlns:a16="http://schemas.microsoft.com/office/drawing/2014/main" val="2739207129"/>
                    </a:ext>
                  </a:extLst>
                </a:gridCol>
              </a:tblGrid>
              <a:tr h="370840">
                <a:tc>
                  <a:txBody>
                    <a:bodyPr/>
                    <a:lstStyle/>
                    <a:p>
                      <a:r>
                        <a:rPr lang="tr-TR" b="0" u="none" dirty="0" smtClean="0">
                          <a:solidFill>
                            <a:schemeClr val="tx1"/>
                          </a:solidFill>
                          <a:latin typeface="Calibri" panose="020F0502020204030204" pitchFamily="34" charset="0"/>
                          <a:cs typeface="Calibri" panose="020F0502020204030204" pitchFamily="34" charset="0"/>
                        </a:rPr>
                        <a:t>Türkiye 2023 Yılı Arıtılmış </a:t>
                      </a:r>
                      <a:r>
                        <a:rPr lang="tr-TR" b="0" u="none" dirty="0" err="1" smtClean="0">
                          <a:solidFill>
                            <a:schemeClr val="tx1"/>
                          </a:solidFill>
                          <a:latin typeface="Calibri" panose="020F0502020204030204" pitchFamily="34" charset="0"/>
                          <a:cs typeface="Calibri" panose="020F0502020204030204" pitchFamily="34" charset="0"/>
                        </a:rPr>
                        <a:t>Atıksuların</a:t>
                      </a:r>
                      <a:r>
                        <a:rPr lang="tr-TR" b="0" u="none" dirty="0" smtClean="0">
                          <a:solidFill>
                            <a:schemeClr val="tx1"/>
                          </a:solidFill>
                          <a:latin typeface="Calibri" panose="020F0502020204030204" pitchFamily="34" charset="0"/>
                          <a:cs typeface="Calibri" panose="020F0502020204030204" pitchFamily="34" charset="0"/>
                        </a:rPr>
                        <a:t> Yeniden Kullanım Oranı Hedefi</a:t>
                      </a:r>
                      <a:endParaRPr lang="tr-TR" b="0" u="none"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b="0" dirty="0" smtClean="0">
                          <a:latin typeface="Calibri" panose="020F0502020204030204" pitchFamily="34" charset="0"/>
                          <a:cs typeface="Calibri" panose="020F0502020204030204" pitchFamily="34" charset="0"/>
                        </a:rPr>
                        <a:t>%5,00 </a:t>
                      </a:r>
                      <a:endParaRPr lang="tr-TR" b="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72207656"/>
                  </a:ext>
                </a:extLst>
              </a:tr>
              <a:tr h="370840">
                <a:tc>
                  <a:txBody>
                    <a:bodyPr/>
                    <a:lstStyle/>
                    <a:p>
                      <a:r>
                        <a:rPr lang="tr-TR" b="0" u="none" dirty="0" smtClean="0">
                          <a:solidFill>
                            <a:schemeClr val="tx1"/>
                          </a:solidFill>
                          <a:latin typeface="Calibri" panose="020F0502020204030204" pitchFamily="34" charset="0"/>
                          <a:cs typeface="Calibri" panose="020F0502020204030204" pitchFamily="34" charset="0"/>
                        </a:rPr>
                        <a:t>Türkiye 2023 Yılı Arıtılmış </a:t>
                      </a:r>
                      <a:r>
                        <a:rPr lang="tr-TR" b="0" u="none" dirty="0" err="1" smtClean="0">
                          <a:solidFill>
                            <a:schemeClr val="tx1"/>
                          </a:solidFill>
                          <a:latin typeface="Calibri" panose="020F0502020204030204" pitchFamily="34" charset="0"/>
                          <a:cs typeface="Calibri" panose="020F0502020204030204" pitchFamily="34" charset="0"/>
                        </a:rPr>
                        <a:t>Atıksuların</a:t>
                      </a:r>
                      <a:r>
                        <a:rPr lang="tr-TR" b="0" u="none" dirty="0" smtClean="0">
                          <a:solidFill>
                            <a:schemeClr val="tx1"/>
                          </a:solidFill>
                          <a:latin typeface="Calibri" panose="020F0502020204030204" pitchFamily="34" charset="0"/>
                          <a:cs typeface="Calibri" panose="020F0502020204030204" pitchFamily="34" charset="0"/>
                        </a:rPr>
                        <a:t> Yeniden Kullanım Gerçekleşme Oranı</a:t>
                      </a:r>
                      <a:endParaRPr lang="tr-TR" b="0" u="none"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dirty="0" smtClean="0">
                          <a:latin typeface="Calibri" panose="020F0502020204030204" pitchFamily="34" charset="0"/>
                          <a:cs typeface="Calibri" panose="020F0502020204030204" pitchFamily="34" charset="0"/>
                        </a:rPr>
                        <a:t>%5,30 </a:t>
                      </a:r>
                      <a:endParaRPr lang="tr-TR"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67875591"/>
                  </a:ext>
                </a:extLst>
              </a:tr>
              <a:tr h="370840">
                <a:tc>
                  <a:txBody>
                    <a:bodyPr/>
                    <a:lstStyle/>
                    <a:p>
                      <a:r>
                        <a:rPr lang="tr-TR" b="0" u="none" dirty="0" smtClean="0">
                          <a:solidFill>
                            <a:schemeClr val="tx1"/>
                          </a:solidFill>
                          <a:latin typeface="Calibri" panose="020F0502020204030204" pitchFamily="34" charset="0"/>
                          <a:cs typeface="Calibri" panose="020F0502020204030204" pitchFamily="34" charset="0"/>
                        </a:rPr>
                        <a:t>Kocaeli 2023 Yılı Arıtılmış </a:t>
                      </a:r>
                      <a:r>
                        <a:rPr lang="tr-TR" b="0" u="none" dirty="0" err="1" smtClean="0">
                          <a:solidFill>
                            <a:schemeClr val="tx1"/>
                          </a:solidFill>
                          <a:latin typeface="Calibri" panose="020F0502020204030204" pitchFamily="34" charset="0"/>
                          <a:cs typeface="Calibri" panose="020F0502020204030204" pitchFamily="34" charset="0"/>
                        </a:rPr>
                        <a:t>Atıksuların</a:t>
                      </a:r>
                      <a:r>
                        <a:rPr lang="tr-TR" b="0" u="none" dirty="0" smtClean="0">
                          <a:solidFill>
                            <a:schemeClr val="tx1"/>
                          </a:solidFill>
                          <a:latin typeface="Calibri" panose="020F0502020204030204" pitchFamily="34" charset="0"/>
                          <a:cs typeface="Calibri" panose="020F0502020204030204" pitchFamily="34" charset="0"/>
                        </a:rPr>
                        <a:t> Yeniden Kullanımı Gerçekleşme Oranı</a:t>
                      </a:r>
                      <a:endParaRPr lang="tr-TR" b="0" u="none"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dirty="0" smtClean="0">
                          <a:latin typeface="Calibri" panose="020F0502020204030204" pitchFamily="34" charset="0"/>
                          <a:cs typeface="Calibri" panose="020F0502020204030204" pitchFamily="34" charset="0"/>
                        </a:rPr>
                        <a:t>%9,00 </a:t>
                      </a:r>
                      <a:endParaRPr lang="tr-TR"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08505467"/>
                  </a:ext>
                </a:extLst>
              </a:tr>
              <a:tr h="370840">
                <a:tc>
                  <a:txBody>
                    <a:bodyPr/>
                    <a:lstStyle/>
                    <a:p>
                      <a:r>
                        <a:rPr lang="tr-TR" b="0" u="none" dirty="0" smtClean="0">
                          <a:solidFill>
                            <a:schemeClr val="tx1"/>
                          </a:solidFill>
                          <a:latin typeface="Calibri" panose="020F0502020204030204" pitchFamily="34" charset="0"/>
                          <a:cs typeface="Calibri" panose="020F0502020204030204" pitchFamily="34" charset="0"/>
                        </a:rPr>
                        <a:t>Türkiye 2030 Yılı Arıtılmış </a:t>
                      </a:r>
                      <a:r>
                        <a:rPr lang="tr-TR" b="0" u="none" dirty="0" err="1" smtClean="0">
                          <a:solidFill>
                            <a:schemeClr val="tx1"/>
                          </a:solidFill>
                          <a:latin typeface="Calibri" panose="020F0502020204030204" pitchFamily="34" charset="0"/>
                          <a:cs typeface="Calibri" panose="020F0502020204030204" pitchFamily="34" charset="0"/>
                        </a:rPr>
                        <a:t>Atıksuların</a:t>
                      </a:r>
                      <a:r>
                        <a:rPr lang="tr-TR" b="0" u="none" dirty="0" smtClean="0">
                          <a:solidFill>
                            <a:schemeClr val="tx1"/>
                          </a:solidFill>
                          <a:latin typeface="Calibri" panose="020F0502020204030204" pitchFamily="34" charset="0"/>
                          <a:cs typeface="Calibri" panose="020F0502020204030204" pitchFamily="34" charset="0"/>
                        </a:rPr>
                        <a:t> Yeniden Kullanım </a:t>
                      </a:r>
                      <a:r>
                        <a:rPr lang="tr-TR" b="0" u="none" dirty="0" smtClean="0">
                          <a:solidFill>
                            <a:schemeClr val="tx1"/>
                          </a:solidFill>
                          <a:latin typeface="Calibri" panose="020F0502020204030204" pitchFamily="34" charset="0"/>
                          <a:cs typeface="Calibri" panose="020F0502020204030204" pitchFamily="34" charset="0"/>
                        </a:rPr>
                        <a:t>Hedefi</a:t>
                      </a:r>
                      <a:endParaRPr lang="tr-TR" b="0" u="none"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dirty="0" smtClean="0">
                          <a:latin typeface="Calibri" panose="020F0502020204030204" pitchFamily="34" charset="0"/>
                          <a:cs typeface="Calibri" panose="020F0502020204030204" pitchFamily="34" charset="0"/>
                        </a:rPr>
                        <a:t>%15,00 </a:t>
                      </a:r>
                      <a:endParaRPr lang="tr-TR"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95484825"/>
                  </a:ext>
                </a:extLst>
              </a:tr>
              <a:tr h="370840">
                <a:tc>
                  <a:txBody>
                    <a:bodyPr/>
                    <a:lstStyle/>
                    <a:p>
                      <a:r>
                        <a:rPr lang="tr-TR" b="0" u="none" dirty="0" smtClean="0">
                          <a:solidFill>
                            <a:schemeClr val="tx1"/>
                          </a:solidFill>
                          <a:latin typeface="Calibri" panose="020F0502020204030204" pitchFamily="34" charset="0"/>
                          <a:cs typeface="Calibri" panose="020F0502020204030204" pitchFamily="34" charset="0"/>
                        </a:rPr>
                        <a:t>Kocaeli 2023 Geri Kazanım Suyu Arıtma Kapasitesi / Arıtılan Atık Su Miktarı</a:t>
                      </a:r>
                      <a:endParaRPr lang="tr-TR" b="0" u="none"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dirty="0" smtClean="0">
                          <a:latin typeface="Calibri" panose="020F0502020204030204" pitchFamily="34" charset="0"/>
                          <a:cs typeface="Calibri" panose="020F0502020204030204" pitchFamily="34" charset="0"/>
                        </a:rPr>
                        <a:t>%28,20 </a:t>
                      </a:r>
                      <a:endParaRPr lang="tr-TR"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29523864"/>
                  </a:ext>
                </a:extLst>
              </a:tr>
            </a:tbl>
          </a:graphicData>
        </a:graphic>
      </p:graphicFrame>
    </p:spTree>
    <p:extLst>
      <p:ext uri="{BB962C8B-B14F-4D97-AF65-F5344CB8AC3E}">
        <p14:creationId xmlns:p14="http://schemas.microsoft.com/office/powerpoint/2010/main" val="1820780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8666" y="82708"/>
            <a:ext cx="11703333" cy="1045876"/>
          </a:xfrm>
        </p:spPr>
        <p:txBody>
          <a:bodyPr>
            <a:noAutofit/>
          </a:bodyPr>
          <a:lstStyle/>
          <a:p>
            <a:r>
              <a:rPr lang="tr-TR" sz="2400" dirty="0" smtClean="0"/>
              <a:t>SONUÇ</a:t>
            </a:r>
            <a:endParaRPr lang="tr-TR" sz="2400" dirty="0"/>
          </a:p>
        </p:txBody>
      </p:sp>
      <p:sp>
        <p:nvSpPr>
          <p:cNvPr id="4" name="Slayt Numarası Yer Tutucusu 3"/>
          <p:cNvSpPr>
            <a:spLocks noGrp="1"/>
          </p:cNvSpPr>
          <p:nvPr>
            <p:ph type="sldNum" sz="quarter" idx="12"/>
          </p:nvPr>
        </p:nvSpPr>
        <p:spPr/>
        <p:txBody>
          <a:bodyPr/>
          <a:lstStyle/>
          <a:p>
            <a:fld id="{A62492EE-0472-45F4-8C57-56E7935D3BE3}" type="slidenum">
              <a:rPr lang="tr-TR" smtClean="0"/>
              <a:pPr/>
              <a:t>26</a:t>
            </a:fld>
            <a:endParaRPr lang="tr-TR" dirty="0"/>
          </a:p>
        </p:txBody>
      </p:sp>
      <p:sp>
        <p:nvSpPr>
          <p:cNvPr id="5" name="Dikdörtgen 4"/>
          <p:cNvSpPr/>
          <p:nvPr/>
        </p:nvSpPr>
        <p:spPr>
          <a:xfrm>
            <a:off x="505207" y="1224479"/>
            <a:ext cx="11490058" cy="4524315"/>
          </a:xfrm>
          <a:prstGeom prst="rect">
            <a:avLst/>
          </a:prstGeom>
        </p:spPr>
        <p:txBody>
          <a:bodyPr wrap="square">
            <a:spAutoFit/>
          </a:bodyPr>
          <a:lstStyle/>
          <a:p>
            <a:endParaRPr lang="tr-TR" sz="2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tr-TR" sz="2400" dirty="0">
                <a:latin typeface="Calibri" panose="020F0502020204030204" pitchFamily="34" charset="0"/>
                <a:cs typeface="Calibri" panose="020F0502020204030204" pitchFamily="34" charset="0"/>
              </a:rPr>
              <a:t>S</a:t>
            </a:r>
            <a:r>
              <a:rPr lang="tr-TR" sz="2400" dirty="0" smtClean="0">
                <a:latin typeface="Calibri" panose="020F0502020204030204" pitchFamily="34" charset="0"/>
                <a:cs typeface="Calibri" panose="020F0502020204030204" pitchFamily="34" charset="0"/>
              </a:rPr>
              <a:t>ürdürülebilir </a:t>
            </a:r>
            <a:r>
              <a:rPr lang="tr-TR" sz="2400" dirty="0">
                <a:latin typeface="Calibri" panose="020F0502020204030204" pitchFamily="34" charset="0"/>
                <a:cs typeface="Calibri" panose="020F0502020204030204" pitchFamily="34" charset="0"/>
              </a:rPr>
              <a:t>su yönetimi stratejileri oluşturarak, </a:t>
            </a:r>
            <a:endParaRPr lang="tr-TR" sz="24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tr-TR" sz="2400" dirty="0" smtClean="0">
                <a:latin typeface="Calibri" panose="020F0502020204030204" pitchFamily="34" charset="0"/>
                <a:cs typeface="Calibri" panose="020F0502020204030204" pitchFamily="34" charset="0"/>
              </a:rPr>
              <a:t>Su </a:t>
            </a:r>
            <a:r>
              <a:rPr lang="tr-TR" sz="2400" dirty="0">
                <a:latin typeface="Calibri" panose="020F0502020204030204" pitchFamily="34" charset="0"/>
                <a:cs typeface="Calibri" panose="020F0502020204030204" pitchFamily="34" charset="0"/>
              </a:rPr>
              <a:t>kaynaklarını koruyarak, </a:t>
            </a:r>
          </a:p>
          <a:p>
            <a:pPr marL="285750" indent="-285750">
              <a:buFont typeface="Wingdings" panose="05000000000000000000" pitchFamily="2" charset="2"/>
              <a:buChar char="§"/>
            </a:pPr>
            <a:r>
              <a:rPr lang="tr-TR" sz="2400" dirty="0" smtClean="0">
                <a:latin typeface="Calibri" panose="020F0502020204030204" pitchFamily="34" charset="0"/>
                <a:cs typeface="Calibri" panose="020F0502020204030204" pitchFamily="34" charset="0"/>
              </a:rPr>
              <a:t>Su </a:t>
            </a:r>
            <a:r>
              <a:rPr lang="tr-TR" sz="2400" dirty="0">
                <a:latin typeface="Calibri" panose="020F0502020204030204" pitchFamily="34" charset="0"/>
                <a:cs typeface="Calibri" panose="020F0502020204030204" pitchFamily="34" charset="0"/>
              </a:rPr>
              <a:t>tasarrufunu teşvik </a:t>
            </a:r>
            <a:r>
              <a:rPr lang="tr-TR" sz="2400" dirty="0" smtClean="0">
                <a:latin typeface="Calibri" panose="020F0502020204030204" pitchFamily="34" charset="0"/>
                <a:cs typeface="Calibri" panose="020F0502020204030204" pitchFamily="34" charset="0"/>
              </a:rPr>
              <a:t>ederek,</a:t>
            </a:r>
          </a:p>
          <a:p>
            <a:pPr marL="285750" indent="-285750">
              <a:buFont typeface="Wingdings" panose="05000000000000000000" pitchFamily="2" charset="2"/>
              <a:buChar char="§"/>
            </a:pPr>
            <a:r>
              <a:rPr lang="tr-TR" sz="2400" dirty="0" smtClean="0">
                <a:latin typeface="Calibri" panose="020F0502020204030204" pitchFamily="34" charset="0"/>
                <a:cs typeface="Calibri" panose="020F0502020204030204" pitchFamily="34" charset="0"/>
              </a:rPr>
              <a:t>Teknolojiyi iyi kullanarak,</a:t>
            </a:r>
          </a:p>
          <a:p>
            <a:pPr marL="285750" indent="-285750">
              <a:buFont typeface="Wingdings" panose="05000000000000000000" pitchFamily="2" charset="2"/>
              <a:buChar char="§"/>
            </a:pPr>
            <a:r>
              <a:rPr lang="tr-TR" sz="2400" dirty="0" smtClean="0">
                <a:latin typeface="Calibri" panose="020F0502020204030204" pitchFamily="34" charset="0"/>
                <a:cs typeface="Calibri" panose="020F0502020204030204" pitchFamily="34" charset="0"/>
              </a:rPr>
              <a:t>Ulusal ve Uluslararası işbirlikleri yaparak,</a:t>
            </a:r>
          </a:p>
          <a:p>
            <a:pPr marL="285750" indent="-285750">
              <a:buFont typeface="Wingdings" panose="05000000000000000000" pitchFamily="2" charset="2"/>
              <a:buChar char="§"/>
            </a:pPr>
            <a:r>
              <a:rPr lang="tr-TR" sz="2400" dirty="0">
                <a:latin typeface="Calibri" panose="020F0502020204030204" pitchFamily="34" charset="0"/>
                <a:cs typeface="Calibri" panose="020F0502020204030204" pitchFamily="34" charset="0"/>
              </a:rPr>
              <a:t>S</a:t>
            </a:r>
            <a:r>
              <a:rPr lang="tr-TR" sz="2400" dirty="0" smtClean="0">
                <a:latin typeface="Calibri" panose="020F0502020204030204" pitchFamily="34" charset="0"/>
                <a:cs typeface="Calibri" panose="020F0502020204030204" pitchFamily="34" charset="0"/>
              </a:rPr>
              <a:t>u </a:t>
            </a:r>
            <a:r>
              <a:rPr lang="tr-TR" sz="2400" dirty="0">
                <a:latin typeface="Calibri" panose="020F0502020204030204" pitchFamily="34" charset="0"/>
                <a:cs typeface="Calibri" panose="020F0502020204030204" pitchFamily="34" charset="0"/>
              </a:rPr>
              <a:t>kriziyle mücadele için etkili politikalar </a:t>
            </a:r>
            <a:r>
              <a:rPr lang="tr-TR" sz="2400" dirty="0" smtClean="0">
                <a:latin typeface="Calibri" panose="020F0502020204030204" pitchFamily="34" charset="0"/>
                <a:cs typeface="Calibri" panose="020F0502020204030204" pitchFamily="34" charset="0"/>
              </a:rPr>
              <a:t>uygulayarak, </a:t>
            </a:r>
          </a:p>
          <a:p>
            <a:endParaRPr lang="tr-TR" sz="2400" dirty="0">
              <a:latin typeface="Calibri" panose="020F0502020204030204" pitchFamily="34" charset="0"/>
              <a:cs typeface="Calibri" panose="020F0502020204030204" pitchFamily="34" charset="0"/>
            </a:endParaRPr>
          </a:p>
          <a:p>
            <a:r>
              <a:rPr lang="tr-TR" sz="2400" dirty="0" smtClean="0">
                <a:latin typeface="Calibri" panose="020F0502020204030204" pitchFamily="34" charset="0"/>
                <a:cs typeface="Calibri" panose="020F0502020204030204" pitchFamily="34" charset="0"/>
              </a:rPr>
              <a:t>gelecek </a:t>
            </a:r>
            <a:r>
              <a:rPr lang="tr-TR" sz="2400" dirty="0">
                <a:latin typeface="Calibri" panose="020F0502020204030204" pitchFamily="34" charset="0"/>
                <a:cs typeface="Calibri" panose="020F0502020204030204" pitchFamily="34" charset="0"/>
              </a:rPr>
              <a:t>nesillere temiz içme suyu sağlama sorumluluğunu </a:t>
            </a:r>
            <a:r>
              <a:rPr lang="tr-TR" sz="2400" dirty="0" smtClean="0">
                <a:latin typeface="Calibri" panose="020F0502020204030204" pitchFamily="34" charset="0"/>
                <a:cs typeface="Calibri" panose="020F0502020204030204" pitchFamily="34" charset="0"/>
              </a:rPr>
              <a:t>taşımalıyız. </a:t>
            </a:r>
          </a:p>
          <a:p>
            <a:endParaRPr lang="tr-TR" sz="2400" dirty="0">
              <a:latin typeface="Calibri" panose="020F0502020204030204" pitchFamily="34" charset="0"/>
              <a:cs typeface="Calibri" panose="020F0502020204030204" pitchFamily="34" charset="0"/>
            </a:endParaRPr>
          </a:p>
          <a:p>
            <a:endParaRPr lang="tr-TR" sz="24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9993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12000" y="0"/>
            <a:ext cx="12204000" cy="6913597"/>
          </a:xfrm>
          <a:prstGeom prst="rect">
            <a:avLst/>
          </a:prstGeom>
          <a:solidFill>
            <a:schemeClr val="accent2">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 name="Unvan 1"/>
          <p:cNvSpPr txBox="1">
            <a:spLocks/>
          </p:cNvSpPr>
          <p:nvPr/>
        </p:nvSpPr>
        <p:spPr>
          <a:xfrm>
            <a:off x="-257175" y="2945893"/>
            <a:ext cx="12811125" cy="1846240"/>
          </a:xfrm>
          <a:prstGeom prst="roundRect">
            <a:avLst/>
          </a:prstGeom>
          <a:solidFill>
            <a:srgbClr val="003F6E">
              <a:alpha val="70000"/>
            </a:srgbClr>
          </a:solidFill>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5000" b="1" kern="1200" cap="all" spc="100" baseline="0">
                <a:solidFill>
                  <a:srgbClr val="003F6E"/>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tr-TR" sz="5000" b="1" i="0" u="none" strike="noStrike" kern="1200" cap="all" spc="100" normalizeH="0" baseline="0" noProof="0" dirty="0">
              <a:ln>
                <a:noFill/>
              </a:ln>
              <a:solidFill>
                <a:prstClr val="white"/>
              </a:solidFill>
              <a:effectLst/>
              <a:uLnTx/>
              <a:uFillTx/>
              <a:latin typeface="Tw Cen MT" panose="020B0602020104020603"/>
              <a:ea typeface="+mj-ea"/>
              <a:cs typeface="Calibri" panose="020F0502020204030204" pitchFamily="34"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 y="440013"/>
            <a:ext cx="12192000" cy="6858000"/>
          </a:xfrm>
          <a:prstGeom prst="rect">
            <a:avLst/>
          </a:prstGeom>
        </p:spPr>
      </p:pic>
    </p:spTree>
    <p:extLst>
      <p:ext uri="{BB962C8B-B14F-4D97-AF65-F5344CB8AC3E}">
        <p14:creationId xmlns:p14="http://schemas.microsoft.com/office/powerpoint/2010/main" val="3080015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202466" y="59241"/>
            <a:ext cx="6603283" cy="646331"/>
          </a:xfrm>
          <a:prstGeom prst="rect">
            <a:avLst/>
          </a:prstGeom>
          <a:noFill/>
          <a:extLst/>
        </p:spPr>
        <p:txBody>
          <a:bodyPr wrap="square" rtlCol="0">
            <a:spAutoFit/>
          </a:bodyPr>
          <a:lstStyle/>
          <a:p>
            <a:r>
              <a:rPr lang="tr-TR" altLang="tr-TR" sz="3600" b="1" dirty="0" smtClean="0">
                <a:solidFill>
                  <a:srgbClr val="003F6E"/>
                </a:solidFill>
                <a:latin typeface="Bahnschrift" panose="020B0502040204020203" pitchFamily="34" charset="0"/>
              </a:rPr>
              <a:t>Geri </a:t>
            </a:r>
            <a:r>
              <a:rPr lang="tr-TR" altLang="tr-TR" sz="3600" b="1" dirty="0">
                <a:solidFill>
                  <a:srgbClr val="003F6E"/>
                </a:solidFill>
                <a:latin typeface="Bahnschrift" panose="020B0502040204020203" pitchFamily="34" charset="0"/>
              </a:rPr>
              <a:t>Kazanım Suyu Tesisleri</a:t>
            </a:r>
          </a:p>
        </p:txBody>
      </p:sp>
      <p:sp>
        <p:nvSpPr>
          <p:cNvPr id="7" name="Dikdörtgen 6"/>
          <p:cNvSpPr/>
          <p:nvPr/>
        </p:nvSpPr>
        <p:spPr>
          <a:xfrm>
            <a:off x="2811540" y="1171289"/>
            <a:ext cx="204364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effectLst/>
                <a:uLnTx/>
                <a:uFillTx/>
                <a:latin typeface="Calibri"/>
                <a:ea typeface="+mn-ea"/>
                <a:cs typeface="+mn-cs"/>
              </a:rPr>
              <a:t>AAT TESİS </a:t>
            </a:r>
            <a:r>
              <a:rPr kumimoji="0" lang="tr-TR" sz="1400" b="1" i="0" u="none" strike="noStrike" kern="1200" cap="none" spc="0" normalizeH="0" baseline="0" noProof="0" dirty="0" smtClean="0">
                <a:ln>
                  <a:noFill/>
                </a:ln>
                <a:effectLst/>
                <a:uLnTx/>
                <a:uFillTx/>
                <a:latin typeface="Calibri"/>
                <a:ea typeface="+mn-ea"/>
                <a:cs typeface="+mn-cs"/>
              </a:rPr>
              <a:t>KAPASİTELERİ</a:t>
            </a:r>
            <a:endParaRPr kumimoji="0" lang="tr-TR" sz="1400" b="0" i="0" u="none" strike="noStrike" kern="1200" cap="none" spc="0" normalizeH="0" baseline="0" noProof="0" dirty="0">
              <a:ln>
                <a:noFill/>
              </a:ln>
              <a:effectLst/>
              <a:uLnTx/>
              <a:uFillTx/>
              <a:latin typeface="Calibri"/>
              <a:ea typeface="+mn-ea"/>
              <a:cs typeface="+mn-cs"/>
            </a:endParaRPr>
          </a:p>
        </p:txBody>
      </p:sp>
      <p:graphicFrame>
        <p:nvGraphicFramePr>
          <p:cNvPr id="8" name="Tablo 7"/>
          <p:cNvGraphicFramePr>
            <a:graphicFrameLocks noGrp="1"/>
          </p:cNvGraphicFramePr>
          <p:nvPr>
            <p:extLst/>
          </p:nvPr>
        </p:nvGraphicFramePr>
        <p:xfrm>
          <a:off x="1711235" y="1528355"/>
          <a:ext cx="3580640" cy="4453156"/>
        </p:xfrm>
        <a:graphic>
          <a:graphicData uri="http://schemas.openxmlformats.org/drawingml/2006/table">
            <a:tbl>
              <a:tblPr firstRow="1" firstCol="1" bandRow="1">
                <a:tableStyleId>{5C22544A-7EE6-4342-B048-85BDC9FD1C3A}</a:tableStyleId>
              </a:tblPr>
              <a:tblGrid>
                <a:gridCol w="1741116">
                  <a:extLst>
                    <a:ext uri="{9D8B030D-6E8A-4147-A177-3AD203B41FA5}">
                      <a16:colId xmlns:a16="http://schemas.microsoft.com/office/drawing/2014/main" val="20000"/>
                    </a:ext>
                  </a:extLst>
                </a:gridCol>
                <a:gridCol w="1839524">
                  <a:extLst>
                    <a:ext uri="{9D8B030D-6E8A-4147-A177-3AD203B41FA5}">
                      <a16:colId xmlns:a16="http://schemas.microsoft.com/office/drawing/2014/main" val="20001"/>
                    </a:ext>
                  </a:extLst>
                </a:gridCol>
              </a:tblGrid>
              <a:tr h="298285">
                <a:tc>
                  <a:txBody>
                    <a:bodyPr/>
                    <a:lstStyle/>
                    <a:p>
                      <a:pPr algn="ctr">
                        <a:lnSpc>
                          <a:spcPct val="107000"/>
                        </a:lnSpc>
                        <a:spcAft>
                          <a:spcPts val="0"/>
                        </a:spcAft>
                      </a:pPr>
                      <a:r>
                        <a:rPr lang="tr-TR" sz="1200" b="1" dirty="0">
                          <a:solidFill>
                            <a:schemeClr val="tx1"/>
                          </a:solidFill>
                          <a:effectLst/>
                          <a:latin typeface="+mn-lt"/>
                        </a:rPr>
                        <a:t>Tesis</a:t>
                      </a:r>
                      <a:endParaRPr lang="tr-TR" sz="1200" b="1" dirty="0">
                        <a:solidFill>
                          <a:schemeClr val="tx1"/>
                        </a:solidFill>
                        <a:effectLst/>
                        <a:latin typeface="+mn-lt"/>
                        <a:ea typeface="Calibri"/>
                        <a:cs typeface="Times New Roman"/>
                      </a:endParaRPr>
                    </a:p>
                  </a:txBody>
                  <a:tcPr marL="68580" marR="68580" marT="0" marB="0" anchor="ctr">
                    <a:solidFill>
                      <a:schemeClr val="bg2">
                        <a:lumMod val="90000"/>
                      </a:schemeClr>
                    </a:solidFill>
                  </a:tcPr>
                </a:tc>
                <a:tc>
                  <a:txBody>
                    <a:bodyPr/>
                    <a:lstStyle/>
                    <a:p>
                      <a:pPr algn="ctr">
                        <a:lnSpc>
                          <a:spcPct val="107000"/>
                        </a:lnSpc>
                        <a:spcAft>
                          <a:spcPts val="0"/>
                        </a:spcAft>
                      </a:pPr>
                      <a:r>
                        <a:rPr lang="tr-TR" sz="1200" b="1" dirty="0">
                          <a:solidFill>
                            <a:schemeClr val="tx1"/>
                          </a:solidFill>
                          <a:effectLst/>
                          <a:latin typeface="+mn-lt"/>
                        </a:rPr>
                        <a:t>Kapasite</a:t>
                      </a:r>
                      <a:endParaRPr lang="tr-TR" sz="1200" b="1" dirty="0">
                        <a:solidFill>
                          <a:schemeClr val="tx1"/>
                        </a:solidFill>
                        <a:effectLst/>
                        <a:latin typeface="+mn-lt"/>
                        <a:ea typeface="Calibri"/>
                        <a:cs typeface="Times New Roman"/>
                      </a:endParaRPr>
                    </a:p>
                  </a:txBody>
                  <a:tcPr marL="68580" marR="68580" marT="0" marB="0" anchor="ctr">
                    <a:solidFill>
                      <a:schemeClr val="bg2">
                        <a:lumMod val="90000"/>
                      </a:schemeClr>
                    </a:solidFill>
                  </a:tcPr>
                </a:tc>
                <a:extLst>
                  <a:ext uri="{0D108BD9-81ED-4DB2-BD59-A6C34878D82A}">
                    <a16:rowId xmlns:a16="http://schemas.microsoft.com/office/drawing/2014/main" val="10000"/>
                  </a:ext>
                </a:extLst>
              </a:tr>
              <a:tr h="318898">
                <a:tc>
                  <a:txBody>
                    <a:bodyPr/>
                    <a:lstStyle/>
                    <a:p>
                      <a:pPr algn="ctr">
                        <a:lnSpc>
                          <a:spcPct val="107000"/>
                        </a:lnSpc>
                        <a:spcAft>
                          <a:spcPts val="0"/>
                        </a:spcAft>
                      </a:pPr>
                      <a:r>
                        <a:rPr lang="tr-TR" sz="1300" b="1" dirty="0">
                          <a:solidFill>
                            <a:schemeClr val="tx1"/>
                          </a:solidFill>
                          <a:effectLst/>
                          <a:latin typeface="+mn-lt"/>
                        </a:rPr>
                        <a:t>Körfez AAT</a:t>
                      </a:r>
                      <a:endParaRPr lang="tr-TR" sz="1300" b="1" dirty="0">
                        <a:solidFill>
                          <a:schemeClr val="tx1"/>
                        </a:solidFill>
                        <a:effectLst/>
                        <a:latin typeface="+mn-lt"/>
                        <a:ea typeface="Calibri"/>
                        <a:cs typeface="Times New Roman"/>
                      </a:endParaRPr>
                    </a:p>
                  </a:txBody>
                  <a:tcPr marL="68580" marR="68580" marT="0" marB="0" anchor="ctr">
                    <a:noFill/>
                  </a:tcPr>
                </a:tc>
                <a:tc>
                  <a:txBody>
                    <a:bodyPr/>
                    <a:lstStyle/>
                    <a:p>
                      <a:pPr algn="ctr">
                        <a:lnSpc>
                          <a:spcPct val="107000"/>
                        </a:lnSpc>
                        <a:spcAft>
                          <a:spcPts val="0"/>
                        </a:spcAft>
                      </a:pPr>
                      <a:r>
                        <a:rPr lang="tr-TR" sz="1300" b="1" dirty="0" smtClean="0">
                          <a:solidFill>
                            <a:schemeClr val="tx1"/>
                          </a:solidFill>
                          <a:effectLst/>
                          <a:latin typeface="+mn-lt"/>
                        </a:rPr>
                        <a:t>23,36 </a:t>
                      </a:r>
                      <a:r>
                        <a:rPr lang="tr-TR" sz="1300" b="1" dirty="0">
                          <a:solidFill>
                            <a:schemeClr val="tx1"/>
                          </a:solidFill>
                          <a:effectLst/>
                          <a:latin typeface="+mn-lt"/>
                        </a:rPr>
                        <a:t>milyon m</a:t>
                      </a:r>
                      <a:r>
                        <a:rPr lang="tr-TR" sz="1300" b="1" baseline="30000" dirty="0">
                          <a:solidFill>
                            <a:schemeClr val="tx1"/>
                          </a:solidFill>
                          <a:effectLst/>
                          <a:latin typeface="+mn-lt"/>
                        </a:rPr>
                        <a:t>3</a:t>
                      </a:r>
                      <a:r>
                        <a:rPr lang="tr-TR" sz="1300" b="1" dirty="0">
                          <a:solidFill>
                            <a:schemeClr val="tx1"/>
                          </a:solidFill>
                          <a:effectLst/>
                          <a:latin typeface="+mn-lt"/>
                        </a:rPr>
                        <a:t>/yıl</a:t>
                      </a:r>
                      <a:endParaRPr lang="tr-TR" sz="1300" b="1" dirty="0">
                        <a:solidFill>
                          <a:schemeClr val="tx1"/>
                        </a:solidFill>
                        <a:effectLst/>
                        <a:latin typeface="+mn-lt"/>
                        <a:ea typeface="Calibri"/>
                        <a:cs typeface="Times New Roman"/>
                      </a:endParaRPr>
                    </a:p>
                  </a:txBody>
                  <a:tcPr marL="68580" marR="68580" marT="0" marB="0" anchor="ctr">
                    <a:noFill/>
                  </a:tcPr>
                </a:tc>
                <a:extLst>
                  <a:ext uri="{0D108BD9-81ED-4DB2-BD59-A6C34878D82A}">
                    <a16:rowId xmlns:a16="http://schemas.microsoft.com/office/drawing/2014/main" val="10001"/>
                  </a:ext>
                </a:extLst>
              </a:tr>
              <a:tr h="318898">
                <a:tc>
                  <a:txBody>
                    <a:bodyPr/>
                    <a:lstStyle/>
                    <a:p>
                      <a:pPr algn="ctr">
                        <a:lnSpc>
                          <a:spcPct val="107000"/>
                        </a:lnSpc>
                        <a:spcAft>
                          <a:spcPts val="0"/>
                        </a:spcAft>
                      </a:pPr>
                      <a:r>
                        <a:rPr lang="tr-TR" sz="1300" b="1" dirty="0">
                          <a:solidFill>
                            <a:schemeClr val="tx1"/>
                          </a:solidFill>
                          <a:effectLst/>
                          <a:latin typeface="+mn-lt"/>
                        </a:rPr>
                        <a:t>Dilovası AAT</a:t>
                      </a:r>
                      <a:endParaRPr lang="tr-TR" sz="1300" b="1" dirty="0">
                        <a:solidFill>
                          <a:schemeClr val="tx1"/>
                        </a:solidFill>
                        <a:effectLst/>
                        <a:latin typeface="+mn-lt"/>
                        <a:ea typeface="Calibri"/>
                        <a:cs typeface="Times New Roman"/>
                      </a:endParaRPr>
                    </a:p>
                  </a:txBody>
                  <a:tcPr marL="68580" marR="68580" marT="0" marB="0" anchor="ctr">
                    <a:noFill/>
                  </a:tcPr>
                </a:tc>
                <a:tc>
                  <a:txBody>
                    <a:bodyPr/>
                    <a:lstStyle/>
                    <a:p>
                      <a:pPr algn="ctr">
                        <a:lnSpc>
                          <a:spcPct val="107000"/>
                        </a:lnSpc>
                        <a:spcAft>
                          <a:spcPts val="0"/>
                        </a:spcAft>
                      </a:pPr>
                      <a:r>
                        <a:rPr lang="tr-TR" sz="1300" b="1" dirty="0">
                          <a:solidFill>
                            <a:schemeClr val="tx1"/>
                          </a:solidFill>
                          <a:effectLst/>
                          <a:latin typeface="+mn-lt"/>
                        </a:rPr>
                        <a:t>7,3 milyon m</a:t>
                      </a:r>
                      <a:r>
                        <a:rPr lang="tr-TR" sz="1300" b="1" baseline="30000" dirty="0">
                          <a:solidFill>
                            <a:schemeClr val="tx1"/>
                          </a:solidFill>
                          <a:effectLst/>
                          <a:latin typeface="+mn-lt"/>
                        </a:rPr>
                        <a:t>3</a:t>
                      </a:r>
                      <a:r>
                        <a:rPr lang="tr-TR" sz="1300" b="1" dirty="0">
                          <a:solidFill>
                            <a:schemeClr val="tx1"/>
                          </a:solidFill>
                          <a:effectLst/>
                          <a:latin typeface="+mn-lt"/>
                        </a:rPr>
                        <a:t>/yıl</a:t>
                      </a:r>
                      <a:endParaRPr lang="tr-TR" sz="1300" b="1" dirty="0">
                        <a:solidFill>
                          <a:schemeClr val="tx1"/>
                        </a:solidFill>
                        <a:effectLst/>
                        <a:latin typeface="+mn-lt"/>
                        <a:ea typeface="Calibri"/>
                        <a:cs typeface="Times New Roman"/>
                      </a:endParaRPr>
                    </a:p>
                  </a:txBody>
                  <a:tcPr marL="68580" marR="68580" marT="0" marB="0" anchor="ctr">
                    <a:noFill/>
                  </a:tcPr>
                </a:tc>
                <a:extLst>
                  <a:ext uri="{0D108BD9-81ED-4DB2-BD59-A6C34878D82A}">
                    <a16:rowId xmlns:a16="http://schemas.microsoft.com/office/drawing/2014/main" val="10002"/>
                  </a:ext>
                </a:extLst>
              </a:tr>
              <a:tr h="318898">
                <a:tc>
                  <a:txBody>
                    <a:bodyPr/>
                    <a:lstStyle/>
                    <a:p>
                      <a:pPr algn="ctr">
                        <a:lnSpc>
                          <a:spcPct val="107000"/>
                        </a:lnSpc>
                        <a:spcAft>
                          <a:spcPts val="0"/>
                        </a:spcAft>
                      </a:pPr>
                      <a:r>
                        <a:rPr lang="tr-TR" sz="1300" b="1" dirty="0">
                          <a:solidFill>
                            <a:schemeClr val="tx1"/>
                          </a:solidFill>
                          <a:effectLst/>
                          <a:latin typeface="+mn-lt"/>
                        </a:rPr>
                        <a:t>Kullar AAT</a:t>
                      </a:r>
                      <a:endParaRPr lang="tr-TR" sz="1300" b="1" dirty="0">
                        <a:solidFill>
                          <a:schemeClr val="tx1"/>
                        </a:solidFill>
                        <a:effectLst/>
                        <a:latin typeface="+mn-lt"/>
                        <a:ea typeface="Calibri"/>
                        <a:cs typeface="Times New Roman"/>
                      </a:endParaRPr>
                    </a:p>
                  </a:txBody>
                  <a:tcPr marL="68580" marR="68580" marT="0" marB="0" anchor="ctr">
                    <a:noFill/>
                  </a:tcPr>
                </a:tc>
                <a:tc>
                  <a:txBody>
                    <a:bodyPr/>
                    <a:lstStyle/>
                    <a:p>
                      <a:pPr algn="ctr">
                        <a:lnSpc>
                          <a:spcPct val="107000"/>
                        </a:lnSpc>
                        <a:spcAft>
                          <a:spcPts val="0"/>
                        </a:spcAft>
                      </a:pPr>
                      <a:r>
                        <a:rPr lang="tr-TR" sz="1300" b="1" dirty="0">
                          <a:solidFill>
                            <a:schemeClr val="tx1"/>
                          </a:solidFill>
                          <a:effectLst/>
                          <a:latin typeface="+mn-lt"/>
                        </a:rPr>
                        <a:t>6,21 milyon m</a:t>
                      </a:r>
                      <a:r>
                        <a:rPr lang="tr-TR" sz="1300" b="1" baseline="30000" dirty="0">
                          <a:solidFill>
                            <a:schemeClr val="tx1"/>
                          </a:solidFill>
                          <a:effectLst/>
                          <a:latin typeface="+mn-lt"/>
                        </a:rPr>
                        <a:t>3</a:t>
                      </a:r>
                      <a:r>
                        <a:rPr lang="tr-TR" sz="1300" b="1" dirty="0">
                          <a:solidFill>
                            <a:schemeClr val="tx1"/>
                          </a:solidFill>
                          <a:effectLst/>
                          <a:latin typeface="+mn-lt"/>
                        </a:rPr>
                        <a:t>/yıl</a:t>
                      </a:r>
                      <a:endParaRPr lang="tr-TR" sz="1300" b="1" dirty="0">
                        <a:solidFill>
                          <a:schemeClr val="tx1"/>
                        </a:solidFill>
                        <a:effectLst/>
                        <a:latin typeface="+mn-lt"/>
                        <a:ea typeface="Calibri"/>
                        <a:cs typeface="Times New Roman"/>
                      </a:endParaRPr>
                    </a:p>
                  </a:txBody>
                  <a:tcPr marL="68580" marR="68580" marT="0" marB="0" anchor="ctr">
                    <a:noFill/>
                  </a:tcPr>
                </a:tc>
                <a:extLst>
                  <a:ext uri="{0D108BD9-81ED-4DB2-BD59-A6C34878D82A}">
                    <a16:rowId xmlns:a16="http://schemas.microsoft.com/office/drawing/2014/main" val="10003"/>
                  </a:ext>
                </a:extLst>
              </a:tr>
              <a:tr h="318898">
                <a:tc>
                  <a:txBody>
                    <a:bodyPr/>
                    <a:lstStyle/>
                    <a:p>
                      <a:pPr algn="ctr">
                        <a:lnSpc>
                          <a:spcPct val="107000"/>
                        </a:lnSpc>
                        <a:spcAft>
                          <a:spcPts val="0"/>
                        </a:spcAft>
                      </a:pPr>
                      <a:r>
                        <a:rPr lang="tr-TR" sz="1300" b="1" dirty="0" err="1">
                          <a:solidFill>
                            <a:schemeClr val="tx1"/>
                          </a:solidFill>
                          <a:effectLst/>
                          <a:latin typeface="+mn-lt"/>
                        </a:rPr>
                        <a:t>Plajyolu</a:t>
                      </a:r>
                      <a:r>
                        <a:rPr lang="tr-TR" sz="1300" b="1" dirty="0">
                          <a:solidFill>
                            <a:schemeClr val="tx1"/>
                          </a:solidFill>
                          <a:effectLst/>
                          <a:latin typeface="+mn-lt"/>
                        </a:rPr>
                        <a:t> AAT</a:t>
                      </a:r>
                      <a:endParaRPr lang="tr-TR" sz="1300" b="1" dirty="0">
                        <a:solidFill>
                          <a:schemeClr val="tx1"/>
                        </a:solidFill>
                        <a:effectLst/>
                        <a:latin typeface="+mn-lt"/>
                        <a:ea typeface="Calibri"/>
                        <a:cs typeface="Times New Roman"/>
                      </a:endParaRPr>
                    </a:p>
                  </a:txBody>
                  <a:tcPr marL="68580" marR="68580" marT="0" marB="0" anchor="ctr">
                    <a:noFill/>
                  </a:tcPr>
                </a:tc>
                <a:tc>
                  <a:txBody>
                    <a:bodyPr/>
                    <a:lstStyle/>
                    <a:p>
                      <a:pPr algn="ctr">
                        <a:lnSpc>
                          <a:spcPct val="107000"/>
                        </a:lnSpc>
                        <a:spcAft>
                          <a:spcPts val="0"/>
                        </a:spcAft>
                      </a:pPr>
                      <a:r>
                        <a:rPr lang="tr-TR" sz="1300" b="1" dirty="0">
                          <a:solidFill>
                            <a:schemeClr val="tx1"/>
                          </a:solidFill>
                          <a:effectLst/>
                          <a:latin typeface="+mn-lt"/>
                        </a:rPr>
                        <a:t>3,65 milyon m</a:t>
                      </a:r>
                      <a:r>
                        <a:rPr lang="tr-TR" sz="1300" b="1" baseline="30000" dirty="0">
                          <a:solidFill>
                            <a:schemeClr val="tx1"/>
                          </a:solidFill>
                          <a:effectLst/>
                          <a:latin typeface="+mn-lt"/>
                        </a:rPr>
                        <a:t>3</a:t>
                      </a:r>
                      <a:r>
                        <a:rPr lang="tr-TR" sz="1300" b="1" dirty="0">
                          <a:solidFill>
                            <a:schemeClr val="tx1"/>
                          </a:solidFill>
                          <a:effectLst/>
                          <a:latin typeface="+mn-lt"/>
                        </a:rPr>
                        <a:t>/yıl</a:t>
                      </a:r>
                      <a:endParaRPr lang="tr-TR" sz="1300" b="1" dirty="0">
                        <a:solidFill>
                          <a:schemeClr val="tx1"/>
                        </a:solidFill>
                        <a:effectLst/>
                        <a:latin typeface="+mn-lt"/>
                        <a:ea typeface="Calibri"/>
                        <a:cs typeface="Times New Roman"/>
                      </a:endParaRPr>
                    </a:p>
                  </a:txBody>
                  <a:tcPr marL="68580" marR="68580" marT="0" marB="0" anchor="ctr">
                    <a:noFill/>
                  </a:tcPr>
                </a:tc>
                <a:extLst>
                  <a:ext uri="{0D108BD9-81ED-4DB2-BD59-A6C34878D82A}">
                    <a16:rowId xmlns:a16="http://schemas.microsoft.com/office/drawing/2014/main" val="10004"/>
                  </a:ext>
                </a:extLst>
              </a:tr>
              <a:tr h="318898">
                <a:tc>
                  <a:txBody>
                    <a:bodyPr/>
                    <a:lstStyle/>
                    <a:p>
                      <a:pPr algn="ctr">
                        <a:lnSpc>
                          <a:spcPct val="107000"/>
                        </a:lnSpc>
                        <a:spcAft>
                          <a:spcPts val="0"/>
                        </a:spcAft>
                      </a:pPr>
                      <a:r>
                        <a:rPr lang="tr-TR" sz="1300" b="1" dirty="0">
                          <a:solidFill>
                            <a:schemeClr val="tx1"/>
                          </a:solidFill>
                          <a:effectLst/>
                          <a:latin typeface="+mn-lt"/>
                        </a:rPr>
                        <a:t>Cebeci AAT</a:t>
                      </a:r>
                      <a:endParaRPr lang="tr-TR" sz="1300" b="1" dirty="0">
                        <a:solidFill>
                          <a:schemeClr val="tx1"/>
                        </a:solidFill>
                        <a:effectLst/>
                        <a:latin typeface="+mn-lt"/>
                        <a:ea typeface="Calibri"/>
                        <a:cs typeface="Times New Roman"/>
                      </a:endParaRPr>
                    </a:p>
                  </a:txBody>
                  <a:tcPr marL="68580" marR="68580" marT="0" marB="0" anchor="ctr">
                    <a:noFill/>
                  </a:tcPr>
                </a:tc>
                <a:tc>
                  <a:txBody>
                    <a:bodyPr/>
                    <a:lstStyle/>
                    <a:p>
                      <a:pPr algn="ctr">
                        <a:lnSpc>
                          <a:spcPct val="107000"/>
                        </a:lnSpc>
                        <a:spcAft>
                          <a:spcPts val="0"/>
                        </a:spcAft>
                      </a:pPr>
                      <a:r>
                        <a:rPr lang="tr-TR" sz="1300" b="1" dirty="0">
                          <a:solidFill>
                            <a:schemeClr val="tx1"/>
                          </a:solidFill>
                          <a:effectLst/>
                          <a:latin typeface="+mn-lt"/>
                        </a:rPr>
                        <a:t>3,29 milyon m</a:t>
                      </a:r>
                      <a:r>
                        <a:rPr lang="tr-TR" sz="1300" b="1" baseline="30000" dirty="0">
                          <a:solidFill>
                            <a:schemeClr val="tx1"/>
                          </a:solidFill>
                          <a:effectLst/>
                          <a:latin typeface="+mn-lt"/>
                        </a:rPr>
                        <a:t>3</a:t>
                      </a:r>
                      <a:r>
                        <a:rPr lang="tr-TR" sz="1300" b="1" dirty="0">
                          <a:solidFill>
                            <a:schemeClr val="tx1"/>
                          </a:solidFill>
                          <a:effectLst/>
                          <a:latin typeface="+mn-lt"/>
                        </a:rPr>
                        <a:t>/yıl</a:t>
                      </a:r>
                      <a:endParaRPr lang="tr-TR" sz="1300" b="1" dirty="0">
                        <a:solidFill>
                          <a:schemeClr val="tx1"/>
                        </a:solidFill>
                        <a:effectLst/>
                        <a:latin typeface="+mn-lt"/>
                        <a:ea typeface="Calibri"/>
                        <a:cs typeface="Times New Roman"/>
                      </a:endParaRPr>
                    </a:p>
                  </a:txBody>
                  <a:tcPr marL="68580" marR="68580" marT="0" marB="0" anchor="ctr">
                    <a:noFill/>
                  </a:tcPr>
                </a:tc>
                <a:extLst>
                  <a:ext uri="{0D108BD9-81ED-4DB2-BD59-A6C34878D82A}">
                    <a16:rowId xmlns:a16="http://schemas.microsoft.com/office/drawing/2014/main" val="10005"/>
                  </a:ext>
                </a:extLst>
              </a:tr>
              <a:tr h="318898">
                <a:tc>
                  <a:txBody>
                    <a:bodyPr/>
                    <a:lstStyle/>
                    <a:p>
                      <a:pPr algn="ctr">
                        <a:lnSpc>
                          <a:spcPct val="107000"/>
                        </a:lnSpc>
                        <a:spcAft>
                          <a:spcPts val="0"/>
                        </a:spcAft>
                      </a:pPr>
                      <a:r>
                        <a:rPr lang="tr-TR" sz="1300" b="1" dirty="0">
                          <a:solidFill>
                            <a:schemeClr val="tx1"/>
                          </a:solidFill>
                          <a:effectLst/>
                          <a:latin typeface="+mn-lt"/>
                        </a:rPr>
                        <a:t>Kandıra AAT</a:t>
                      </a:r>
                      <a:endParaRPr lang="tr-TR" sz="1300" b="1" dirty="0">
                        <a:solidFill>
                          <a:schemeClr val="tx1"/>
                        </a:solidFill>
                        <a:effectLst/>
                        <a:latin typeface="+mn-lt"/>
                        <a:ea typeface="Calibri"/>
                        <a:cs typeface="Times New Roman"/>
                      </a:endParaRPr>
                    </a:p>
                  </a:txBody>
                  <a:tcPr marL="68580" marR="68580" marT="0" marB="0" anchor="ctr">
                    <a:noFill/>
                  </a:tcPr>
                </a:tc>
                <a:tc>
                  <a:txBody>
                    <a:bodyPr/>
                    <a:lstStyle/>
                    <a:p>
                      <a:pPr algn="ctr">
                        <a:lnSpc>
                          <a:spcPct val="107000"/>
                        </a:lnSpc>
                        <a:spcAft>
                          <a:spcPts val="0"/>
                        </a:spcAft>
                      </a:pPr>
                      <a:r>
                        <a:rPr lang="tr-TR" sz="1300" b="1" dirty="0">
                          <a:solidFill>
                            <a:schemeClr val="tx1"/>
                          </a:solidFill>
                          <a:effectLst/>
                          <a:latin typeface="+mn-lt"/>
                        </a:rPr>
                        <a:t>2,19 milyon m</a:t>
                      </a:r>
                      <a:r>
                        <a:rPr lang="tr-TR" sz="1300" b="1" baseline="30000" dirty="0">
                          <a:solidFill>
                            <a:schemeClr val="tx1"/>
                          </a:solidFill>
                          <a:effectLst/>
                          <a:latin typeface="+mn-lt"/>
                        </a:rPr>
                        <a:t>3</a:t>
                      </a:r>
                      <a:r>
                        <a:rPr lang="tr-TR" sz="1300" b="1" dirty="0">
                          <a:solidFill>
                            <a:schemeClr val="tx1"/>
                          </a:solidFill>
                          <a:effectLst/>
                          <a:latin typeface="+mn-lt"/>
                        </a:rPr>
                        <a:t>/yıl</a:t>
                      </a:r>
                      <a:endParaRPr lang="tr-TR" sz="1300" b="1" dirty="0">
                        <a:solidFill>
                          <a:schemeClr val="tx1"/>
                        </a:solidFill>
                        <a:effectLst/>
                        <a:latin typeface="+mn-lt"/>
                        <a:ea typeface="Calibri"/>
                        <a:cs typeface="Times New Roman"/>
                      </a:endParaRPr>
                    </a:p>
                  </a:txBody>
                  <a:tcPr marL="68580" marR="68580" marT="0" marB="0" anchor="ctr">
                    <a:noFill/>
                  </a:tcPr>
                </a:tc>
                <a:extLst>
                  <a:ext uri="{0D108BD9-81ED-4DB2-BD59-A6C34878D82A}">
                    <a16:rowId xmlns:a16="http://schemas.microsoft.com/office/drawing/2014/main" val="10006"/>
                  </a:ext>
                </a:extLst>
              </a:tr>
              <a:tr h="318898">
                <a:tc>
                  <a:txBody>
                    <a:bodyPr/>
                    <a:lstStyle/>
                    <a:p>
                      <a:pPr algn="ctr">
                        <a:lnSpc>
                          <a:spcPct val="107000"/>
                        </a:lnSpc>
                        <a:spcAft>
                          <a:spcPts val="0"/>
                        </a:spcAft>
                      </a:pPr>
                      <a:r>
                        <a:rPr lang="tr-TR" sz="1300" b="1" dirty="0">
                          <a:solidFill>
                            <a:schemeClr val="tx1"/>
                          </a:solidFill>
                          <a:effectLst/>
                          <a:latin typeface="+mn-lt"/>
                        </a:rPr>
                        <a:t>Gebze AAT</a:t>
                      </a:r>
                      <a:endParaRPr lang="tr-TR" sz="1300" b="1" dirty="0">
                        <a:solidFill>
                          <a:schemeClr val="tx1"/>
                        </a:solidFill>
                        <a:effectLst/>
                        <a:latin typeface="+mn-lt"/>
                        <a:ea typeface="Calibri"/>
                        <a:cs typeface="Times New Roman"/>
                      </a:endParaRPr>
                    </a:p>
                  </a:txBody>
                  <a:tcPr marL="68580" marR="68580" marT="0" marB="0" anchor="ctr">
                    <a:noFill/>
                  </a:tcPr>
                </a:tc>
                <a:tc>
                  <a:txBody>
                    <a:bodyPr/>
                    <a:lstStyle/>
                    <a:p>
                      <a:pPr algn="ctr">
                        <a:lnSpc>
                          <a:spcPct val="107000"/>
                        </a:lnSpc>
                        <a:spcAft>
                          <a:spcPts val="0"/>
                        </a:spcAft>
                      </a:pPr>
                      <a:r>
                        <a:rPr lang="tr-TR" sz="1300" b="1" dirty="0">
                          <a:solidFill>
                            <a:schemeClr val="tx1"/>
                          </a:solidFill>
                          <a:effectLst/>
                          <a:latin typeface="+mn-lt"/>
                        </a:rPr>
                        <a:t>438 bin m</a:t>
                      </a:r>
                      <a:r>
                        <a:rPr lang="tr-TR" sz="1300" b="1" baseline="30000" dirty="0">
                          <a:solidFill>
                            <a:schemeClr val="tx1"/>
                          </a:solidFill>
                          <a:effectLst/>
                          <a:latin typeface="+mn-lt"/>
                        </a:rPr>
                        <a:t>3</a:t>
                      </a:r>
                      <a:r>
                        <a:rPr lang="tr-TR" sz="1300" b="1" dirty="0">
                          <a:solidFill>
                            <a:schemeClr val="tx1"/>
                          </a:solidFill>
                          <a:effectLst/>
                          <a:latin typeface="+mn-lt"/>
                        </a:rPr>
                        <a:t>/yıl</a:t>
                      </a:r>
                      <a:endParaRPr lang="tr-TR" sz="1300" b="1" dirty="0">
                        <a:solidFill>
                          <a:schemeClr val="tx1"/>
                        </a:solidFill>
                        <a:effectLst/>
                        <a:latin typeface="+mn-lt"/>
                        <a:ea typeface="Calibri"/>
                        <a:cs typeface="Times New Roman"/>
                      </a:endParaRPr>
                    </a:p>
                  </a:txBody>
                  <a:tcPr marL="68580" marR="68580" marT="0" marB="0" anchor="ctr">
                    <a:noFill/>
                  </a:tcPr>
                </a:tc>
                <a:extLst>
                  <a:ext uri="{0D108BD9-81ED-4DB2-BD59-A6C34878D82A}">
                    <a16:rowId xmlns:a16="http://schemas.microsoft.com/office/drawing/2014/main" val="10007"/>
                  </a:ext>
                </a:extLst>
              </a:tr>
              <a:tr h="318898">
                <a:tc>
                  <a:txBody>
                    <a:bodyPr/>
                    <a:lstStyle/>
                    <a:p>
                      <a:pPr algn="ctr">
                        <a:lnSpc>
                          <a:spcPct val="107000"/>
                        </a:lnSpc>
                        <a:spcAft>
                          <a:spcPts val="0"/>
                        </a:spcAft>
                      </a:pPr>
                      <a:r>
                        <a:rPr lang="tr-TR" sz="1300" b="1" dirty="0" err="1">
                          <a:solidFill>
                            <a:schemeClr val="tx1"/>
                          </a:solidFill>
                          <a:effectLst/>
                          <a:latin typeface="+mn-lt"/>
                        </a:rPr>
                        <a:t>Umuttepe</a:t>
                      </a:r>
                      <a:r>
                        <a:rPr lang="tr-TR" sz="1300" b="1" dirty="0">
                          <a:solidFill>
                            <a:schemeClr val="tx1"/>
                          </a:solidFill>
                          <a:effectLst/>
                          <a:latin typeface="+mn-lt"/>
                        </a:rPr>
                        <a:t> MAAT</a:t>
                      </a:r>
                      <a:endParaRPr lang="tr-TR" sz="1300" b="1" dirty="0">
                        <a:solidFill>
                          <a:schemeClr val="tx1"/>
                        </a:solidFill>
                        <a:effectLst/>
                        <a:latin typeface="+mn-lt"/>
                        <a:ea typeface="Calibri"/>
                        <a:cs typeface="Times New Roman"/>
                      </a:endParaRPr>
                    </a:p>
                  </a:txBody>
                  <a:tcPr marL="68580" marR="68580" marT="0" marB="0" anchor="ctr">
                    <a:noFill/>
                  </a:tcPr>
                </a:tc>
                <a:tc>
                  <a:txBody>
                    <a:bodyPr/>
                    <a:lstStyle/>
                    <a:p>
                      <a:pPr algn="ctr">
                        <a:lnSpc>
                          <a:spcPct val="107000"/>
                        </a:lnSpc>
                        <a:spcAft>
                          <a:spcPts val="0"/>
                        </a:spcAft>
                      </a:pPr>
                      <a:r>
                        <a:rPr lang="tr-TR" sz="1300" b="1" dirty="0">
                          <a:solidFill>
                            <a:schemeClr val="tx1"/>
                          </a:solidFill>
                          <a:effectLst/>
                          <a:latin typeface="+mn-lt"/>
                        </a:rPr>
                        <a:t>365 bin m</a:t>
                      </a:r>
                      <a:r>
                        <a:rPr lang="tr-TR" sz="1300" b="1" baseline="30000" dirty="0">
                          <a:solidFill>
                            <a:schemeClr val="tx1"/>
                          </a:solidFill>
                          <a:effectLst/>
                          <a:latin typeface="+mn-lt"/>
                        </a:rPr>
                        <a:t>3</a:t>
                      </a:r>
                      <a:r>
                        <a:rPr lang="tr-TR" sz="1300" b="1" dirty="0">
                          <a:solidFill>
                            <a:schemeClr val="tx1"/>
                          </a:solidFill>
                          <a:effectLst/>
                          <a:latin typeface="+mn-lt"/>
                        </a:rPr>
                        <a:t>/yıl</a:t>
                      </a:r>
                      <a:endParaRPr lang="tr-TR" sz="1300" b="1" dirty="0">
                        <a:solidFill>
                          <a:schemeClr val="tx1"/>
                        </a:solidFill>
                        <a:effectLst/>
                        <a:latin typeface="+mn-lt"/>
                        <a:ea typeface="Calibri"/>
                        <a:cs typeface="Times New Roman"/>
                      </a:endParaRPr>
                    </a:p>
                  </a:txBody>
                  <a:tcPr marL="68580" marR="68580" marT="0" marB="0" anchor="ctr">
                    <a:noFill/>
                  </a:tcPr>
                </a:tc>
                <a:extLst>
                  <a:ext uri="{0D108BD9-81ED-4DB2-BD59-A6C34878D82A}">
                    <a16:rowId xmlns:a16="http://schemas.microsoft.com/office/drawing/2014/main" val="10008"/>
                  </a:ext>
                </a:extLst>
              </a:tr>
              <a:tr h="318898">
                <a:tc>
                  <a:txBody>
                    <a:bodyPr/>
                    <a:lstStyle/>
                    <a:p>
                      <a:pPr algn="ctr">
                        <a:lnSpc>
                          <a:spcPct val="107000"/>
                        </a:lnSpc>
                        <a:spcAft>
                          <a:spcPts val="0"/>
                        </a:spcAft>
                      </a:pPr>
                      <a:r>
                        <a:rPr lang="tr-TR" sz="1300" b="1" dirty="0" err="1">
                          <a:solidFill>
                            <a:schemeClr val="tx1"/>
                          </a:solidFill>
                          <a:effectLst/>
                          <a:latin typeface="+mn-lt"/>
                        </a:rPr>
                        <a:t>Cumaköy</a:t>
                      </a:r>
                      <a:r>
                        <a:rPr lang="tr-TR" sz="1300" b="1" dirty="0">
                          <a:solidFill>
                            <a:schemeClr val="tx1"/>
                          </a:solidFill>
                          <a:effectLst/>
                          <a:latin typeface="+mn-lt"/>
                        </a:rPr>
                        <a:t> MAAT</a:t>
                      </a:r>
                      <a:endParaRPr lang="tr-TR" sz="1300" b="1" dirty="0">
                        <a:solidFill>
                          <a:schemeClr val="tx1"/>
                        </a:solidFill>
                        <a:effectLst/>
                        <a:latin typeface="+mn-lt"/>
                        <a:ea typeface="Calibri"/>
                        <a:cs typeface="Times New Roman"/>
                      </a:endParaRPr>
                    </a:p>
                  </a:txBody>
                  <a:tcPr marL="68580" marR="68580" marT="0" marB="0" anchor="ctr">
                    <a:noFill/>
                  </a:tcPr>
                </a:tc>
                <a:tc>
                  <a:txBody>
                    <a:bodyPr/>
                    <a:lstStyle/>
                    <a:p>
                      <a:pPr algn="ctr">
                        <a:lnSpc>
                          <a:spcPct val="107000"/>
                        </a:lnSpc>
                        <a:spcAft>
                          <a:spcPts val="0"/>
                        </a:spcAft>
                      </a:pPr>
                      <a:r>
                        <a:rPr lang="tr-TR" sz="1300" b="1" dirty="0">
                          <a:solidFill>
                            <a:schemeClr val="tx1"/>
                          </a:solidFill>
                          <a:effectLst/>
                          <a:latin typeface="+mn-lt"/>
                        </a:rPr>
                        <a:t>365 bin m</a:t>
                      </a:r>
                      <a:r>
                        <a:rPr lang="tr-TR" sz="1300" b="1" baseline="30000" dirty="0">
                          <a:solidFill>
                            <a:schemeClr val="tx1"/>
                          </a:solidFill>
                          <a:effectLst/>
                          <a:latin typeface="+mn-lt"/>
                        </a:rPr>
                        <a:t>3</a:t>
                      </a:r>
                      <a:r>
                        <a:rPr lang="tr-TR" sz="1300" b="1" dirty="0">
                          <a:solidFill>
                            <a:schemeClr val="tx1"/>
                          </a:solidFill>
                          <a:effectLst/>
                          <a:latin typeface="+mn-lt"/>
                        </a:rPr>
                        <a:t>/yıl</a:t>
                      </a:r>
                      <a:endParaRPr lang="tr-TR" sz="1300" b="1" dirty="0">
                        <a:solidFill>
                          <a:schemeClr val="tx1"/>
                        </a:solidFill>
                        <a:effectLst/>
                        <a:latin typeface="+mn-lt"/>
                        <a:ea typeface="Calibri"/>
                        <a:cs typeface="Times New Roman"/>
                      </a:endParaRPr>
                    </a:p>
                  </a:txBody>
                  <a:tcPr marL="68580" marR="68580" marT="0" marB="0" anchor="ctr">
                    <a:noFill/>
                  </a:tcPr>
                </a:tc>
                <a:extLst>
                  <a:ext uri="{0D108BD9-81ED-4DB2-BD59-A6C34878D82A}">
                    <a16:rowId xmlns:a16="http://schemas.microsoft.com/office/drawing/2014/main" val="10009"/>
                  </a:ext>
                </a:extLst>
              </a:tr>
              <a:tr h="318898">
                <a:tc>
                  <a:txBody>
                    <a:bodyPr/>
                    <a:lstStyle/>
                    <a:p>
                      <a:pPr algn="ctr">
                        <a:lnSpc>
                          <a:spcPct val="107000"/>
                        </a:lnSpc>
                        <a:spcAft>
                          <a:spcPts val="0"/>
                        </a:spcAft>
                      </a:pPr>
                      <a:r>
                        <a:rPr lang="tr-TR" sz="1300" b="1" dirty="0" err="1">
                          <a:solidFill>
                            <a:schemeClr val="tx1"/>
                          </a:solidFill>
                          <a:effectLst/>
                          <a:latin typeface="+mn-lt"/>
                        </a:rPr>
                        <a:t>Sucuali</a:t>
                      </a:r>
                      <a:r>
                        <a:rPr lang="tr-TR" sz="1300" b="1" dirty="0">
                          <a:solidFill>
                            <a:schemeClr val="tx1"/>
                          </a:solidFill>
                          <a:effectLst/>
                          <a:latin typeface="+mn-lt"/>
                        </a:rPr>
                        <a:t> MAAT</a:t>
                      </a:r>
                      <a:endParaRPr lang="tr-TR" sz="1300" b="1" dirty="0">
                        <a:solidFill>
                          <a:schemeClr val="tx1"/>
                        </a:solidFill>
                        <a:effectLst/>
                        <a:latin typeface="+mn-lt"/>
                        <a:ea typeface="Calibri"/>
                        <a:cs typeface="Times New Roman"/>
                      </a:endParaRPr>
                    </a:p>
                  </a:txBody>
                  <a:tcPr marL="68580" marR="68580" marT="0" marB="0" anchor="ctr">
                    <a:noFill/>
                  </a:tcPr>
                </a:tc>
                <a:tc>
                  <a:txBody>
                    <a:bodyPr/>
                    <a:lstStyle/>
                    <a:p>
                      <a:pPr algn="ctr">
                        <a:lnSpc>
                          <a:spcPct val="107000"/>
                        </a:lnSpc>
                        <a:spcAft>
                          <a:spcPts val="0"/>
                        </a:spcAft>
                      </a:pPr>
                      <a:r>
                        <a:rPr lang="tr-TR" sz="1300" b="1" dirty="0">
                          <a:solidFill>
                            <a:schemeClr val="tx1"/>
                          </a:solidFill>
                          <a:effectLst/>
                          <a:latin typeface="+mn-lt"/>
                        </a:rPr>
                        <a:t>219 bin m</a:t>
                      </a:r>
                      <a:r>
                        <a:rPr lang="tr-TR" sz="1300" b="1" baseline="30000" dirty="0">
                          <a:solidFill>
                            <a:schemeClr val="tx1"/>
                          </a:solidFill>
                          <a:effectLst/>
                          <a:latin typeface="+mn-lt"/>
                        </a:rPr>
                        <a:t>3</a:t>
                      </a:r>
                      <a:r>
                        <a:rPr lang="tr-TR" sz="1300" b="1" dirty="0">
                          <a:solidFill>
                            <a:schemeClr val="tx1"/>
                          </a:solidFill>
                          <a:effectLst/>
                          <a:latin typeface="+mn-lt"/>
                        </a:rPr>
                        <a:t>/yıl</a:t>
                      </a:r>
                      <a:endParaRPr lang="tr-TR" sz="1300" b="1" dirty="0">
                        <a:solidFill>
                          <a:schemeClr val="tx1"/>
                        </a:solidFill>
                        <a:effectLst/>
                        <a:latin typeface="+mn-lt"/>
                        <a:ea typeface="Calibri"/>
                        <a:cs typeface="Times New Roman"/>
                      </a:endParaRPr>
                    </a:p>
                  </a:txBody>
                  <a:tcPr marL="68580" marR="68580" marT="0" marB="0" anchor="ctr">
                    <a:noFill/>
                  </a:tcPr>
                </a:tc>
                <a:extLst>
                  <a:ext uri="{0D108BD9-81ED-4DB2-BD59-A6C34878D82A}">
                    <a16:rowId xmlns:a16="http://schemas.microsoft.com/office/drawing/2014/main" val="10010"/>
                  </a:ext>
                </a:extLst>
              </a:tr>
              <a:tr h="318898">
                <a:tc>
                  <a:txBody>
                    <a:bodyPr/>
                    <a:lstStyle/>
                    <a:p>
                      <a:pPr algn="ctr">
                        <a:lnSpc>
                          <a:spcPct val="107000"/>
                        </a:lnSpc>
                        <a:spcAft>
                          <a:spcPts val="0"/>
                        </a:spcAft>
                      </a:pPr>
                      <a:r>
                        <a:rPr lang="tr-TR" sz="1300" b="1" dirty="0">
                          <a:solidFill>
                            <a:schemeClr val="tx1"/>
                          </a:solidFill>
                          <a:effectLst/>
                          <a:latin typeface="+mn-lt"/>
                        </a:rPr>
                        <a:t>Seyrek MAAT</a:t>
                      </a:r>
                      <a:endParaRPr lang="tr-TR" sz="1300" b="1" dirty="0">
                        <a:solidFill>
                          <a:schemeClr val="tx1"/>
                        </a:solidFill>
                        <a:effectLst/>
                        <a:latin typeface="+mn-lt"/>
                        <a:ea typeface="Calibri"/>
                        <a:cs typeface="Times New Roman"/>
                      </a:endParaRPr>
                    </a:p>
                  </a:txBody>
                  <a:tcPr marL="68580" marR="68580" marT="0" marB="0" anchor="ctr">
                    <a:noFill/>
                  </a:tcPr>
                </a:tc>
                <a:tc>
                  <a:txBody>
                    <a:bodyPr/>
                    <a:lstStyle/>
                    <a:p>
                      <a:pPr algn="ctr">
                        <a:lnSpc>
                          <a:spcPct val="107000"/>
                        </a:lnSpc>
                        <a:spcAft>
                          <a:spcPts val="0"/>
                        </a:spcAft>
                      </a:pPr>
                      <a:r>
                        <a:rPr lang="tr-TR" sz="1300" b="1" dirty="0">
                          <a:solidFill>
                            <a:schemeClr val="tx1"/>
                          </a:solidFill>
                          <a:effectLst/>
                          <a:latin typeface="+mn-lt"/>
                        </a:rPr>
                        <a:t>219 bin m</a:t>
                      </a:r>
                      <a:r>
                        <a:rPr lang="tr-TR" sz="1300" b="1" baseline="30000" dirty="0">
                          <a:solidFill>
                            <a:schemeClr val="tx1"/>
                          </a:solidFill>
                          <a:effectLst/>
                          <a:latin typeface="+mn-lt"/>
                        </a:rPr>
                        <a:t>3</a:t>
                      </a:r>
                      <a:r>
                        <a:rPr lang="tr-TR" sz="1300" b="1" dirty="0">
                          <a:solidFill>
                            <a:schemeClr val="tx1"/>
                          </a:solidFill>
                          <a:effectLst/>
                          <a:latin typeface="+mn-lt"/>
                        </a:rPr>
                        <a:t>/yıl</a:t>
                      </a:r>
                      <a:endParaRPr lang="tr-TR" sz="1300" b="1" dirty="0">
                        <a:solidFill>
                          <a:schemeClr val="tx1"/>
                        </a:solidFill>
                        <a:effectLst/>
                        <a:latin typeface="+mn-lt"/>
                        <a:ea typeface="Calibri"/>
                        <a:cs typeface="Times New Roman"/>
                      </a:endParaRPr>
                    </a:p>
                  </a:txBody>
                  <a:tcPr marL="68580" marR="68580" marT="0" marB="0" anchor="ctr">
                    <a:noFill/>
                  </a:tcPr>
                </a:tc>
                <a:extLst>
                  <a:ext uri="{0D108BD9-81ED-4DB2-BD59-A6C34878D82A}">
                    <a16:rowId xmlns:a16="http://schemas.microsoft.com/office/drawing/2014/main" val="10011"/>
                  </a:ext>
                </a:extLst>
              </a:tr>
              <a:tr h="318898">
                <a:tc>
                  <a:txBody>
                    <a:bodyPr/>
                    <a:lstStyle/>
                    <a:p>
                      <a:pPr algn="ctr">
                        <a:lnSpc>
                          <a:spcPct val="107000"/>
                        </a:lnSpc>
                        <a:spcAft>
                          <a:spcPts val="0"/>
                        </a:spcAft>
                      </a:pPr>
                      <a:r>
                        <a:rPr lang="tr-TR" sz="1300" b="1" dirty="0">
                          <a:solidFill>
                            <a:schemeClr val="tx1"/>
                          </a:solidFill>
                          <a:effectLst/>
                          <a:latin typeface="+mn-lt"/>
                        </a:rPr>
                        <a:t>Köseler MAAT</a:t>
                      </a:r>
                      <a:endParaRPr lang="tr-TR" sz="1300" b="1" dirty="0">
                        <a:solidFill>
                          <a:schemeClr val="tx1"/>
                        </a:solidFill>
                        <a:effectLst/>
                        <a:latin typeface="+mn-lt"/>
                        <a:ea typeface="Calibri"/>
                        <a:cs typeface="Times New Roman"/>
                      </a:endParaRPr>
                    </a:p>
                  </a:txBody>
                  <a:tcPr marL="68580" marR="68580" marT="0" marB="0" anchor="ctr">
                    <a:noFill/>
                  </a:tcPr>
                </a:tc>
                <a:tc>
                  <a:txBody>
                    <a:bodyPr/>
                    <a:lstStyle/>
                    <a:p>
                      <a:pPr algn="ctr">
                        <a:lnSpc>
                          <a:spcPct val="107000"/>
                        </a:lnSpc>
                        <a:spcAft>
                          <a:spcPts val="0"/>
                        </a:spcAft>
                      </a:pPr>
                      <a:r>
                        <a:rPr lang="tr-TR" sz="1300" b="1" dirty="0">
                          <a:solidFill>
                            <a:schemeClr val="tx1"/>
                          </a:solidFill>
                          <a:effectLst/>
                          <a:latin typeface="+mn-lt"/>
                        </a:rPr>
                        <a:t>365 bin m</a:t>
                      </a:r>
                      <a:r>
                        <a:rPr lang="tr-TR" sz="1300" b="1" baseline="30000" dirty="0">
                          <a:solidFill>
                            <a:schemeClr val="tx1"/>
                          </a:solidFill>
                          <a:effectLst/>
                          <a:latin typeface="+mn-lt"/>
                        </a:rPr>
                        <a:t>3</a:t>
                      </a:r>
                      <a:r>
                        <a:rPr lang="tr-TR" sz="1300" b="1" dirty="0">
                          <a:solidFill>
                            <a:schemeClr val="tx1"/>
                          </a:solidFill>
                          <a:effectLst/>
                          <a:latin typeface="+mn-lt"/>
                        </a:rPr>
                        <a:t>/yıl</a:t>
                      </a:r>
                      <a:endParaRPr lang="tr-TR" sz="1300" b="1" dirty="0">
                        <a:solidFill>
                          <a:schemeClr val="tx1"/>
                        </a:solidFill>
                        <a:effectLst/>
                        <a:latin typeface="+mn-lt"/>
                        <a:ea typeface="Calibri"/>
                        <a:cs typeface="Times New Roman"/>
                      </a:endParaRPr>
                    </a:p>
                  </a:txBody>
                  <a:tcPr marL="68580" marR="68580" marT="0" marB="0" anchor="ctr">
                    <a:noFill/>
                  </a:tcPr>
                </a:tc>
                <a:extLst>
                  <a:ext uri="{0D108BD9-81ED-4DB2-BD59-A6C34878D82A}">
                    <a16:rowId xmlns:a16="http://schemas.microsoft.com/office/drawing/2014/main" val="10012"/>
                  </a:ext>
                </a:extLst>
              </a:tr>
              <a:tr h="328095">
                <a:tc>
                  <a:txBody>
                    <a:bodyPr/>
                    <a:lstStyle/>
                    <a:p>
                      <a:pPr algn="ctr">
                        <a:lnSpc>
                          <a:spcPct val="107000"/>
                        </a:lnSpc>
                        <a:spcAft>
                          <a:spcPts val="0"/>
                        </a:spcAft>
                      </a:pPr>
                      <a:r>
                        <a:rPr lang="tr-TR" sz="1300" b="1" dirty="0">
                          <a:solidFill>
                            <a:schemeClr val="tx1"/>
                          </a:solidFill>
                          <a:effectLst/>
                          <a:latin typeface="+mn-lt"/>
                        </a:rPr>
                        <a:t>TOPLAM (12 Adet)</a:t>
                      </a:r>
                      <a:endParaRPr lang="tr-TR" sz="1300" b="1" dirty="0">
                        <a:solidFill>
                          <a:schemeClr val="tx1"/>
                        </a:solidFill>
                        <a:effectLst/>
                        <a:latin typeface="+mn-lt"/>
                        <a:ea typeface="Calibri"/>
                        <a:cs typeface="Times New Roman"/>
                      </a:endParaRPr>
                    </a:p>
                  </a:txBody>
                  <a:tcPr marL="68580" marR="68580" marT="0" marB="0" anchor="ctr">
                    <a:solidFill>
                      <a:schemeClr val="bg2">
                        <a:lumMod val="90000"/>
                      </a:schemeClr>
                    </a:solidFill>
                  </a:tcPr>
                </a:tc>
                <a:tc>
                  <a:txBody>
                    <a:bodyPr/>
                    <a:lstStyle/>
                    <a:p>
                      <a:pPr algn="ctr">
                        <a:lnSpc>
                          <a:spcPct val="107000"/>
                        </a:lnSpc>
                        <a:spcAft>
                          <a:spcPts val="0"/>
                        </a:spcAft>
                      </a:pPr>
                      <a:r>
                        <a:rPr lang="tr-TR" sz="1300" b="1" dirty="0" smtClean="0">
                          <a:solidFill>
                            <a:schemeClr val="tx1"/>
                          </a:solidFill>
                          <a:effectLst/>
                          <a:latin typeface="+mn-lt"/>
                        </a:rPr>
                        <a:t>48 </a:t>
                      </a:r>
                      <a:r>
                        <a:rPr lang="tr-TR" sz="1300" b="1" dirty="0">
                          <a:solidFill>
                            <a:schemeClr val="tx1"/>
                          </a:solidFill>
                          <a:effectLst/>
                          <a:latin typeface="+mn-lt"/>
                        </a:rPr>
                        <a:t>milyon m</a:t>
                      </a:r>
                      <a:r>
                        <a:rPr lang="tr-TR" sz="1300" b="1" baseline="30000" dirty="0">
                          <a:solidFill>
                            <a:schemeClr val="tx1"/>
                          </a:solidFill>
                          <a:effectLst/>
                          <a:latin typeface="+mn-lt"/>
                        </a:rPr>
                        <a:t>3</a:t>
                      </a:r>
                      <a:r>
                        <a:rPr lang="tr-TR" sz="1300" b="1" dirty="0">
                          <a:solidFill>
                            <a:schemeClr val="tx1"/>
                          </a:solidFill>
                          <a:effectLst/>
                          <a:latin typeface="+mn-lt"/>
                        </a:rPr>
                        <a:t>/yıl</a:t>
                      </a:r>
                      <a:endParaRPr lang="tr-TR" sz="1300" b="1" dirty="0">
                        <a:solidFill>
                          <a:schemeClr val="tx1"/>
                        </a:solidFill>
                        <a:effectLst/>
                        <a:latin typeface="+mn-lt"/>
                        <a:ea typeface="Calibri"/>
                        <a:cs typeface="Times New Roman"/>
                      </a:endParaRPr>
                    </a:p>
                  </a:txBody>
                  <a:tcPr marL="68580" marR="68580" marT="0" marB="0" anchor="ctr">
                    <a:solidFill>
                      <a:schemeClr val="bg2">
                        <a:lumMod val="90000"/>
                      </a:schemeClr>
                    </a:solidFill>
                  </a:tcPr>
                </a:tc>
                <a:extLst>
                  <a:ext uri="{0D108BD9-81ED-4DB2-BD59-A6C34878D82A}">
                    <a16:rowId xmlns:a16="http://schemas.microsoft.com/office/drawing/2014/main" val="10013"/>
                  </a:ext>
                </a:extLst>
              </a:tr>
            </a:tbl>
          </a:graphicData>
        </a:graphic>
      </p:graphicFrame>
      <p:sp>
        <p:nvSpPr>
          <p:cNvPr id="9" name="Dikdörtgen 8"/>
          <p:cNvSpPr/>
          <p:nvPr/>
        </p:nvSpPr>
        <p:spPr>
          <a:xfrm>
            <a:off x="6420915" y="1024378"/>
            <a:ext cx="279303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effectLst/>
                <a:uLnTx/>
                <a:uFillTx/>
                <a:latin typeface="Calibri"/>
                <a:ea typeface="+mn-ea"/>
                <a:cs typeface="+mn-cs"/>
              </a:rPr>
              <a:t>Geri Kazanım </a:t>
            </a:r>
            <a:r>
              <a:rPr lang="tr-TR" sz="1400" b="1" dirty="0">
                <a:latin typeface="Calibri"/>
              </a:rPr>
              <a:t>S</a:t>
            </a:r>
            <a:r>
              <a:rPr kumimoji="0" lang="tr-TR" sz="1400" b="1" i="0" u="none" strike="noStrike" kern="1200" cap="none" spc="0" normalizeH="0" baseline="0" noProof="0" dirty="0" smtClean="0">
                <a:ln>
                  <a:noFill/>
                </a:ln>
                <a:effectLst/>
                <a:uLnTx/>
                <a:uFillTx/>
                <a:latin typeface="Calibri"/>
                <a:ea typeface="+mn-ea"/>
                <a:cs typeface="+mn-cs"/>
              </a:rPr>
              <a:t>uyu </a:t>
            </a:r>
            <a:r>
              <a:rPr lang="tr-TR" sz="1400" b="1" dirty="0">
                <a:latin typeface="Calibri"/>
              </a:rPr>
              <a:t>K</a:t>
            </a:r>
            <a:r>
              <a:rPr kumimoji="0" lang="tr-TR" sz="1400" b="1" i="0" u="none" strike="noStrike" kern="1200" cap="none" spc="0" normalizeH="0" baseline="0" noProof="0" dirty="0" err="1" smtClean="0">
                <a:ln>
                  <a:noFill/>
                </a:ln>
                <a:effectLst/>
                <a:uLnTx/>
                <a:uFillTx/>
                <a:latin typeface="Calibri"/>
                <a:ea typeface="+mn-ea"/>
                <a:cs typeface="+mn-cs"/>
              </a:rPr>
              <a:t>ullanan</a:t>
            </a:r>
            <a:r>
              <a:rPr kumimoji="0" lang="tr-TR" sz="1400" b="1" i="0" u="none" strike="noStrike" kern="1200" cap="none" spc="0" normalizeH="0" baseline="0" noProof="0" dirty="0" smtClean="0">
                <a:ln>
                  <a:noFill/>
                </a:ln>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effectLst/>
                <a:uLnTx/>
                <a:uFillTx/>
                <a:latin typeface="Calibri"/>
                <a:ea typeface="+mn-ea"/>
                <a:cs typeface="+mn-cs"/>
              </a:rPr>
              <a:t>Firmaların İsim Listesi </a:t>
            </a:r>
            <a:endParaRPr kumimoji="0" lang="tr-TR" sz="1400" b="0" i="0" u="none" strike="noStrike" kern="1200" cap="none" spc="0" normalizeH="0" baseline="0" noProof="0" dirty="0">
              <a:ln>
                <a:noFill/>
              </a:ln>
              <a:effectLst/>
              <a:uLnTx/>
              <a:uFillTx/>
              <a:latin typeface="Calibri"/>
              <a:ea typeface="+mn-ea"/>
              <a:cs typeface="+mn-cs"/>
            </a:endParaRPr>
          </a:p>
        </p:txBody>
      </p:sp>
      <p:graphicFrame>
        <p:nvGraphicFramePr>
          <p:cNvPr id="11" name="Tablo 10"/>
          <p:cNvGraphicFramePr>
            <a:graphicFrameLocks noGrp="1"/>
          </p:cNvGraphicFramePr>
          <p:nvPr>
            <p:extLst/>
          </p:nvPr>
        </p:nvGraphicFramePr>
        <p:xfrm>
          <a:off x="6518144" y="1547598"/>
          <a:ext cx="2598579" cy="4567460"/>
        </p:xfrm>
        <a:graphic>
          <a:graphicData uri="http://schemas.openxmlformats.org/drawingml/2006/table">
            <a:tbl>
              <a:tblPr firstRow="1" firstCol="1" bandRow="1">
                <a:tableStyleId>{5C22544A-7EE6-4342-B048-85BDC9FD1C3A}</a:tableStyleId>
              </a:tblPr>
              <a:tblGrid>
                <a:gridCol w="2598579">
                  <a:extLst>
                    <a:ext uri="{9D8B030D-6E8A-4147-A177-3AD203B41FA5}">
                      <a16:colId xmlns:a16="http://schemas.microsoft.com/office/drawing/2014/main" val="20000"/>
                    </a:ext>
                  </a:extLst>
                </a:gridCol>
              </a:tblGrid>
              <a:tr h="255620">
                <a:tc>
                  <a:txBody>
                    <a:bodyPr/>
                    <a:lstStyle/>
                    <a:p>
                      <a:pPr algn="l">
                        <a:lnSpc>
                          <a:spcPct val="107000"/>
                        </a:lnSpc>
                        <a:spcAft>
                          <a:spcPts val="0"/>
                        </a:spcAft>
                      </a:pPr>
                      <a:r>
                        <a:rPr lang="tr-TR" sz="1200" b="1" dirty="0" smtClean="0">
                          <a:solidFill>
                            <a:schemeClr val="tx1"/>
                          </a:solidFill>
                          <a:effectLst/>
                          <a:latin typeface="+mn-lt"/>
                        </a:rPr>
                        <a:t>     Abone </a:t>
                      </a:r>
                      <a:r>
                        <a:rPr lang="tr-TR" sz="1200" b="1" dirty="0">
                          <a:solidFill>
                            <a:schemeClr val="tx1"/>
                          </a:solidFill>
                          <a:effectLst/>
                          <a:latin typeface="+mn-lt"/>
                        </a:rPr>
                        <a:t>Adı</a:t>
                      </a:r>
                      <a:endParaRPr lang="tr-TR" sz="1200" b="1" dirty="0">
                        <a:solidFill>
                          <a:schemeClr val="tx1"/>
                        </a:solidFill>
                        <a:effectLst/>
                        <a:latin typeface="+mn-lt"/>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0"/>
                  </a:ext>
                </a:extLst>
              </a:tr>
              <a:tr h="236790">
                <a:tc>
                  <a:txBody>
                    <a:bodyPr/>
                    <a:lstStyle/>
                    <a:p>
                      <a:pPr marL="171450" indent="-171450">
                        <a:lnSpc>
                          <a:spcPct val="107000"/>
                        </a:lnSpc>
                        <a:spcAft>
                          <a:spcPts val="0"/>
                        </a:spcAft>
                        <a:buFont typeface="Arial" panose="020B0604020202020204" pitchFamily="34" charset="0"/>
                        <a:buChar char="•"/>
                      </a:pPr>
                      <a:r>
                        <a:rPr lang="tr-TR" sz="1300" b="1" dirty="0" err="1" smtClean="0">
                          <a:solidFill>
                            <a:schemeClr val="tx1"/>
                          </a:solidFill>
                          <a:effectLst/>
                          <a:latin typeface="+mn-lt"/>
                        </a:rPr>
                        <a:t>Tüpraş</a:t>
                      </a:r>
                      <a:endParaRPr lang="tr-TR" sz="1300" b="1" dirty="0">
                        <a:solidFill>
                          <a:schemeClr val="tx1"/>
                        </a:solidFill>
                        <a:effectLst/>
                        <a:latin typeface="+mn-lt"/>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6790">
                <a:tc>
                  <a:txBody>
                    <a:bodyPr/>
                    <a:lstStyle/>
                    <a:p>
                      <a:pPr marL="171450" indent="-171450">
                        <a:lnSpc>
                          <a:spcPct val="107000"/>
                        </a:lnSpc>
                        <a:spcAft>
                          <a:spcPts val="0"/>
                        </a:spcAft>
                        <a:buFont typeface="Arial" panose="020B0604020202020204" pitchFamily="34" charset="0"/>
                        <a:buChar char="•"/>
                      </a:pPr>
                      <a:r>
                        <a:rPr lang="tr-TR" sz="1300" b="1" dirty="0" err="1" smtClean="0">
                          <a:solidFill>
                            <a:schemeClr val="tx1"/>
                          </a:solidFill>
                          <a:effectLst/>
                          <a:latin typeface="+mn-lt"/>
                        </a:rPr>
                        <a:t>Habaş</a:t>
                      </a:r>
                      <a:endParaRPr lang="tr-TR" sz="1300" b="1" dirty="0">
                        <a:solidFill>
                          <a:schemeClr val="tx1"/>
                        </a:solidFill>
                        <a:effectLst/>
                        <a:latin typeface="+mn-lt"/>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6790">
                <a:tc>
                  <a:txBody>
                    <a:bodyPr/>
                    <a:lstStyle/>
                    <a:p>
                      <a:pPr marL="171450" indent="-171450">
                        <a:lnSpc>
                          <a:spcPct val="107000"/>
                        </a:lnSpc>
                        <a:spcAft>
                          <a:spcPts val="0"/>
                        </a:spcAft>
                        <a:buFont typeface="Arial" panose="020B0604020202020204" pitchFamily="34" charset="0"/>
                        <a:buChar char="•"/>
                      </a:pPr>
                      <a:r>
                        <a:rPr lang="tr-TR" sz="1300" b="1" dirty="0" err="1" smtClean="0">
                          <a:solidFill>
                            <a:schemeClr val="tx1"/>
                          </a:solidFill>
                          <a:effectLst/>
                          <a:latin typeface="+mn-lt"/>
                        </a:rPr>
                        <a:t>Entek</a:t>
                      </a:r>
                      <a:endParaRPr lang="tr-TR" sz="1300" b="1" dirty="0">
                        <a:solidFill>
                          <a:schemeClr val="tx1"/>
                        </a:solidFill>
                        <a:effectLst/>
                        <a:latin typeface="+mn-lt"/>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6790">
                <a:tc>
                  <a:txBody>
                    <a:bodyPr/>
                    <a:lstStyle/>
                    <a:p>
                      <a:pPr marL="171450" indent="-171450">
                        <a:lnSpc>
                          <a:spcPct val="107000"/>
                        </a:lnSpc>
                        <a:spcAft>
                          <a:spcPts val="0"/>
                        </a:spcAft>
                        <a:buFont typeface="Arial" panose="020B0604020202020204" pitchFamily="34" charset="0"/>
                        <a:buChar char="•"/>
                      </a:pPr>
                      <a:r>
                        <a:rPr lang="tr-TR" sz="1300" b="1" dirty="0" err="1" smtClean="0">
                          <a:solidFill>
                            <a:schemeClr val="tx1"/>
                          </a:solidFill>
                          <a:effectLst/>
                          <a:latin typeface="+mn-lt"/>
                        </a:rPr>
                        <a:t>Alikahya</a:t>
                      </a:r>
                      <a:r>
                        <a:rPr lang="tr-TR" sz="1300" b="1" baseline="0" dirty="0" smtClean="0">
                          <a:solidFill>
                            <a:schemeClr val="tx1"/>
                          </a:solidFill>
                          <a:effectLst/>
                          <a:latin typeface="+mn-lt"/>
                        </a:rPr>
                        <a:t> </a:t>
                      </a:r>
                      <a:r>
                        <a:rPr lang="tr-TR" sz="1300" b="1" dirty="0" smtClean="0">
                          <a:solidFill>
                            <a:schemeClr val="tx1"/>
                          </a:solidFill>
                          <a:effectLst/>
                          <a:latin typeface="+mn-lt"/>
                        </a:rPr>
                        <a:t>OSB</a:t>
                      </a:r>
                      <a:endParaRPr lang="tr-TR" sz="1300" b="1" dirty="0">
                        <a:solidFill>
                          <a:schemeClr val="tx1"/>
                        </a:solidFill>
                        <a:effectLst/>
                        <a:latin typeface="+mn-lt"/>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6790">
                <a:tc>
                  <a:txBody>
                    <a:bodyPr/>
                    <a:lstStyle/>
                    <a:p>
                      <a:pPr marL="171450" indent="-171450">
                        <a:lnSpc>
                          <a:spcPct val="107000"/>
                        </a:lnSpc>
                        <a:spcAft>
                          <a:spcPts val="0"/>
                        </a:spcAft>
                        <a:buFont typeface="Arial" panose="020B0604020202020204" pitchFamily="34" charset="0"/>
                        <a:buChar char="•"/>
                      </a:pPr>
                      <a:r>
                        <a:rPr lang="tr-TR" sz="1300" b="1" dirty="0" err="1" smtClean="0">
                          <a:solidFill>
                            <a:schemeClr val="tx1"/>
                          </a:solidFill>
                          <a:effectLst/>
                          <a:latin typeface="+mn-lt"/>
                        </a:rPr>
                        <a:t>Asımkibar</a:t>
                      </a:r>
                      <a:r>
                        <a:rPr lang="tr-TR" sz="1300" b="1" dirty="0" smtClean="0">
                          <a:solidFill>
                            <a:schemeClr val="tx1"/>
                          </a:solidFill>
                          <a:effectLst/>
                          <a:latin typeface="+mn-lt"/>
                        </a:rPr>
                        <a:t> </a:t>
                      </a:r>
                      <a:r>
                        <a:rPr lang="tr-TR" sz="1300" b="1" dirty="0">
                          <a:solidFill>
                            <a:schemeClr val="tx1"/>
                          </a:solidFill>
                          <a:effectLst/>
                          <a:latin typeface="+mn-lt"/>
                        </a:rPr>
                        <a:t>OSB</a:t>
                      </a:r>
                      <a:endParaRPr lang="tr-TR" sz="1300" b="1" dirty="0">
                        <a:solidFill>
                          <a:schemeClr val="tx1"/>
                        </a:solidFill>
                        <a:effectLst/>
                        <a:latin typeface="+mn-lt"/>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6790">
                <a:tc>
                  <a:txBody>
                    <a:bodyPr/>
                    <a:lstStyle/>
                    <a:p>
                      <a:pPr marL="171450" indent="-171450">
                        <a:lnSpc>
                          <a:spcPct val="107000"/>
                        </a:lnSpc>
                        <a:spcAft>
                          <a:spcPts val="0"/>
                        </a:spcAft>
                        <a:buFont typeface="Arial" panose="020B0604020202020204" pitchFamily="34" charset="0"/>
                        <a:buChar char="•"/>
                      </a:pPr>
                      <a:r>
                        <a:rPr lang="tr-TR" sz="1300" b="1" dirty="0" smtClean="0">
                          <a:solidFill>
                            <a:schemeClr val="tx1"/>
                          </a:solidFill>
                          <a:effectLst/>
                          <a:latin typeface="+mn-lt"/>
                        </a:rPr>
                        <a:t>Federal </a:t>
                      </a:r>
                      <a:r>
                        <a:rPr lang="tr-TR" sz="1300" b="1" dirty="0" err="1" smtClean="0">
                          <a:solidFill>
                            <a:schemeClr val="tx1"/>
                          </a:solidFill>
                          <a:effectLst/>
                          <a:latin typeface="+mn-lt"/>
                        </a:rPr>
                        <a:t>Mogul</a:t>
                      </a:r>
                      <a:endParaRPr lang="tr-TR" sz="1300" b="1" dirty="0">
                        <a:solidFill>
                          <a:schemeClr val="tx1"/>
                        </a:solidFill>
                        <a:effectLst/>
                        <a:latin typeface="+mn-lt"/>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6790">
                <a:tc>
                  <a:txBody>
                    <a:bodyPr/>
                    <a:lstStyle/>
                    <a:p>
                      <a:pPr marL="171450" indent="-171450">
                        <a:lnSpc>
                          <a:spcPct val="107000"/>
                        </a:lnSpc>
                        <a:spcAft>
                          <a:spcPts val="0"/>
                        </a:spcAft>
                        <a:buFont typeface="Arial" panose="020B0604020202020204" pitchFamily="34" charset="0"/>
                        <a:buChar char="•"/>
                      </a:pPr>
                      <a:r>
                        <a:rPr lang="tr-TR" sz="1300" b="1" dirty="0" err="1" smtClean="0">
                          <a:solidFill>
                            <a:schemeClr val="tx1"/>
                          </a:solidFill>
                          <a:effectLst/>
                          <a:latin typeface="+mn-lt"/>
                        </a:rPr>
                        <a:t>Shel</a:t>
                      </a:r>
                      <a:r>
                        <a:rPr lang="tr-TR" sz="1300" b="1" dirty="0" smtClean="0">
                          <a:solidFill>
                            <a:schemeClr val="tx1"/>
                          </a:solidFill>
                          <a:effectLst/>
                          <a:latin typeface="+mn-lt"/>
                        </a:rPr>
                        <a:t> </a:t>
                      </a:r>
                      <a:r>
                        <a:rPr lang="tr-TR" sz="1300" b="1" dirty="0" err="1" smtClean="0">
                          <a:solidFill>
                            <a:schemeClr val="tx1"/>
                          </a:solidFill>
                          <a:effectLst/>
                          <a:latin typeface="+mn-lt"/>
                        </a:rPr>
                        <a:t>Turcas</a:t>
                      </a:r>
                      <a:endParaRPr lang="tr-TR" sz="1300" b="1" dirty="0">
                        <a:solidFill>
                          <a:schemeClr val="tx1"/>
                        </a:solidFill>
                        <a:effectLst/>
                        <a:latin typeface="+mn-lt"/>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6790">
                <a:tc>
                  <a:txBody>
                    <a:bodyPr/>
                    <a:lstStyle/>
                    <a:p>
                      <a:pPr marL="171450" indent="-171450">
                        <a:lnSpc>
                          <a:spcPct val="107000"/>
                        </a:lnSpc>
                        <a:spcAft>
                          <a:spcPts val="0"/>
                        </a:spcAft>
                        <a:buFont typeface="Arial" panose="020B0604020202020204" pitchFamily="34" charset="0"/>
                        <a:buChar char="•"/>
                      </a:pPr>
                      <a:r>
                        <a:rPr lang="tr-TR" sz="1300" b="1" dirty="0" smtClean="0">
                          <a:solidFill>
                            <a:schemeClr val="tx1"/>
                          </a:solidFill>
                          <a:effectLst/>
                          <a:latin typeface="+mn-lt"/>
                        </a:rPr>
                        <a:t>Koruma Klor</a:t>
                      </a:r>
                      <a:endParaRPr lang="tr-TR" sz="1300" b="1" dirty="0">
                        <a:solidFill>
                          <a:schemeClr val="tx1"/>
                        </a:solidFill>
                        <a:effectLst/>
                        <a:latin typeface="+mn-lt"/>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6790">
                <a:tc>
                  <a:txBody>
                    <a:bodyPr/>
                    <a:lstStyle/>
                    <a:p>
                      <a:pPr marL="171450" indent="-171450">
                        <a:lnSpc>
                          <a:spcPct val="107000"/>
                        </a:lnSpc>
                        <a:spcAft>
                          <a:spcPts val="0"/>
                        </a:spcAft>
                        <a:buFont typeface="Arial" panose="020B0604020202020204" pitchFamily="34" charset="0"/>
                        <a:buChar char="•"/>
                      </a:pPr>
                      <a:r>
                        <a:rPr lang="tr-TR" sz="1300" b="1" dirty="0" err="1" smtClean="0">
                          <a:solidFill>
                            <a:schemeClr val="tx1"/>
                          </a:solidFill>
                          <a:effectLst/>
                          <a:latin typeface="+mn-lt"/>
                        </a:rPr>
                        <a:t>Goodyear</a:t>
                      </a:r>
                      <a:endParaRPr lang="tr-TR" sz="1300" b="1" dirty="0">
                        <a:solidFill>
                          <a:schemeClr val="tx1"/>
                        </a:solidFill>
                        <a:effectLst/>
                        <a:latin typeface="+mn-lt"/>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36790">
                <a:tc>
                  <a:txBody>
                    <a:bodyPr/>
                    <a:lstStyle/>
                    <a:p>
                      <a:pPr marL="171450" indent="-171450">
                        <a:lnSpc>
                          <a:spcPct val="107000"/>
                        </a:lnSpc>
                        <a:spcAft>
                          <a:spcPts val="0"/>
                        </a:spcAft>
                        <a:buFont typeface="Arial" panose="020B0604020202020204" pitchFamily="34" charset="0"/>
                        <a:buChar char="•"/>
                      </a:pPr>
                      <a:r>
                        <a:rPr lang="tr-TR" sz="1300" b="1" dirty="0" smtClean="0">
                          <a:solidFill>
                            <a:schemeClr val="tx1"/>
                          </a:solidFill>
                          <a:effectLst/>
                          <a:latin typeface="+mn-lt"/>
                        </a:rPr>
                        <a:t>Gebze Belediyesi</a:t>
                      </a:r>
                      <a:endParaRPr lang="tr-TR" sz="1300" b="1" dirty="0">
                        <a:solidFill>
                          <a:schemeClr val="tx1"/>
                        </a:solidFill>
                        <a:effectLst/>
                        <a:latin typeface="+mn-lt"/>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36790">
                <a:tc>
                  <a:txBody>
                    <a:bodyPr/>
                    <a:lstStyle/>
                    <a:p>
                      <a:pPr marL="171450" indent="-171450">
                        <a:lnSpc>
                          <a:spcPct val="107000"/>
                        </a:lnSpc>
                        <a:spcAft>
                          <a:spcPts val="0"/>
                        </a:spcAft>
                        <a:buFont typeface="Arial" panose="020B0604020202020204" pitchFamily="34" charset="0"/>
                        <a:buChar char="•"/>
                      </a:pPr>
                      <a:r>
                        <a:rPr lang="tr-TR" sz="1300" b="1" dirty="0" smtClean="0">
                          <a:solidFill>
                            <a:schemeClr val="tx1"/>
                          </a:solidFill>
                          <a:effectLst/>
                          <a:latin typeface="+mn-lt"/>
                        </a:rPr>
                        <a:t>Yurt Mühendislik Dilovası </a:t>
                      </a:r>
                      <a:r>
                        <a:rPr lang="tr-TR" sz="1300" b="1" dirty="0">
                          <a:solidFill>
                            <a:schemeClr val="tx1"/>
                          </a:solidFill>
                          <a:effectLst/>
                          <a:latin typeface="+mn-lt"/>
                        </a:rPr>
                        <a:t>ATT</a:t>
                      </a:r>
                      <a:endParaRPr lang="tr-TR" sz="1300" b="1" dirty="0">
                        <a:solidFill>
                          <a:schemeClr val="tx1"/>
                        </a:solidFill>
                        <a:effectLst/>
                        <a:latin typeface="+mn-lt"/>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8172061"/>
                  </a:ext>
                </a:extLst>
              </a:tr>
              <a:tr h="236790">
                <a:tc>
                  <a:txBody>
                    <a:bodyPr/>
                    <a:lstStyle/>
                    <a:p>
                      <a:pPr marL="171450" indent="-171450">
                        <a:lnSpc>
                          <a:spcPct val="107000"/>
                        </a:lnSpc>
                        <a:spcAft>
                          <a:spcPts val="0"/>
                        </a:spcAft>
                        <a:buFont typeface="Arial" panose="020B0604020202020204" pitchFamily="34" charset="0"/>
                        <a:buChar char="•"/>
                      </a:pPr>
                      <a:r>
                        <a:rPr lang="tr-TR" sz="1300" b="1" dirty="0" smtClean="0">
                          <a:solidFill>
                            <a:schemeClr val="tx1"/>
                          </a:solidFill>
                          <a:effectLst/>
                          <a:latin typeface="+mn-lt"/>
                        </a:rPr>
                        <a:t>Yurt Mühendislik Körfez </a:t>
                      </a:r>
                      <a:r>
                        <a:rPr lang="tr-TR" sz="1300" b="1" dirty="0">
                          <a:solidFill>
                            <a:schemeClr val="tx1"/>
                          </a:solidFill>
                          <a:effectLst/>
                          <a:latin typeface="+mn-lt"/>
                        </a:rPr>
                        <a:t>ATT</a:t>
                      </a:r>
                      <a:endParaRPr lang="tr-TR" sz="1300" b="1" dirty="0">
                        <a:solidFill>
                          <a:schemeClr val="tx1"/>
                        </a:solidFill>
                        <a:effectLst/>
                        <a:latin typeface="+mn-lt"/>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0886718"/>
                  </a:ext>
                </a:extLst>
              </a:tr>
              <a:tr h="236790">
                <a:tc>
                  <a:txBody>
                    <a:bodyPr/>
                    <a:lstStyle/>
                    <a:p>
                      <a:pPr marL="171450" indent="-171450">
                        <a:lnSpc>
                          <a:spcPct val="107000"/>
                        </a:lnSpc>
                        <a:spcAft>
                          <a:spcPts val="0"/>
                        </a:spcAft>
                        <a:buFont typeface="Arial" panose="020B0604020202020204" pitchFamily="34" charset="0"/>
                        <a:buChar char="•"/>
                      </a:pPr>
                      <a:r>
                        <a:rPr lang="tr-TR" sz="1300" b="1" dirty="0" smtClean="0">
                          <a:solidFill>
                            <a:schemeClr val="tx1"/>
                          </a:solidFill>
                          <a:effectLst/>
                          <a:latin typeface="+mn-lt"/>
                        </a:rPr>
                        <a:t>Yurt Mühendislik Gebze </a:t>
                      </a:r>
                      <a:r>
                        <a:rPr lang="tr-TR" sz="1300" b="1" dirty="0">
                          <a:solidFill>
                            <a:schemeClr val="tx1"/>
                          </a:solidFill>
                          <a:effectLst/>
                          <a:latin typeface="+mn-lt"/>
                        </a:rPr>
                        <a:t>ATT</a:t>
                      </a:r>
                      <a:endParaRPr lang="tr-TR" sz="1300" b="1" dirty="0">
                        <a:solidFill>
                          <a:schemeClr val="tx1"/>
                        </a:solidFill>
                        <a:effectLst/>
                        <a:latin typeface="+mn-lt"/>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5667130"/>
                  </a:ext>
                </a:extLst>
              </a:tr>
              <a:tr h="236790">
                <a:tc>
                  <a:txBody>
                    <a:bodyPr/>
                    <a:lstStyle/>
                    <a:p>
                      <a:pPr marL="171450" indent="-171450">
                        <a:lnSpc>
                          <a:spcPct val="107000"/>
                        </a:lnSpc>
                        <a:spcAft>
                          <a:spcPts val="0"/>
                        </a:spcAft>
                        <a:buFont typeface="Arial" panose="020B0604020202020204" pitchFamily="34" charset="0"/>
                        <a:buChar char="•"/>
                      </a:pPr>
                      <a:r>
                        <a:rPr lang="tr-TR" sz="1300" b="1" dirty="0" smtClean="0">
                          <a:solidFill>
                            <a:schemeClr val="tx1"/>
                          </a:solidFill>
                          <a:effectLst/>
                          <a:latin typeface="+mn-lt"/>
                        </a:rPr>
                        <a:t>Yurt Mühendislik Kullar </a:t>
                      </a:r>
                      <a:r>
                        <a:rPr lang="tr-TR" sz="1300" b="1" dirty="0">
                          <a:solidFill>
                            <a:schemeClr val="tx1"/>
                          </a:solidFill>
                          <a:effectLst/>
                          <a:latin typeface="+mn-lt"/>
                        </a:rPr>
                        <a:t>ATT</a:t>
                      </a:r>
                      <a:endParaRPr lang="tr-TR" sz="1300" b="1" dirty="0">
                        <a:solidFill>
                          <a:schemeClr val="tx1"/>
                        </a:solidFill>
                        <a:effectLst/>
                        <a:latin typeface="+mn-lt"/>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106450"/>
                  </a:ext>
                </a:extLst>
              </a:tr>
              <a:tr h="236790">
                <a:tc>
                  <a:txBody>
                    <a:bodyPr/>
                    <a:lstStyle/>
                    <a:p>
                      <a:pPr marL="171450" indent="-171450">
                        <a:lnSpc>
                          <a:spcPct val="107000"/>
                        </a:lnSpc>
                        <a:spcAft>
                          <a:spcPts val="0"/>
                        </a:spcAft>
                        <a:buFont typeface="Arial" panose="020B0604020202020204" pitchFamily="34" charset="0"/>
                        <a:buChar char="•"/>
                      </a:pPr>
                      <a:r>
                        <a:rPr lang="tr-TR" sz="1300" b="1" dirty="0" smtClean="0">
                          <a:solidFill>
                            <a:schemeClr val="tx1"/>
                          </a:solidFill>
                          <a:effectLst/>
                          <a:latin typeface="+mn-lt"/>
                        </a:rPr>
                        <a:t>Yurt Mühendislik </a:t>
                      </a:r>
                      <a:r>
                        <a:rPr lang="tr-TR" sz="1300" b="1" dirty="0" err="1" smtClean="0">
                          <a:solidFill>
                            <a:schemeClr val="tx1"/>
                          </a:solidFill>
                          <a:effectLst/>
                          <a:latin typeface="+mn-lt"/>
                        </a:rPr>
                        <a:t>Plajyolu</a:t>
                      </a:r>
                      <a:r>
                        <a:rPr lang="tr-TR" sz="1300" b="1" dirty="0" smtClean="0">
                          <a:solidFill>
                            <a:schemeClr val="tx1"/>
                          </a:solidFill>
                          <a:effectLst/>
                          <a:latin typeface="+mn-lt"/>
                        </a:rPr>
                        <a:t> </a:t>
                      </a:r>
                      <a:r>
                        <a:rPr lang="tr-TR" sz="1300" b="1" dirty="0">
                          <a:solidFill>
                            <a:schemeClr val="tx1"/>
                          </a:solidFill>
                          <a:effectLst/>
                          <a:latin typeface="+mn-lt"/>
                        </a:rPr>
                        <a:t>ATT</a:t>
                      </a:r>
                      <a:endParaRPr lang="tr-TR" sz="1300" b="1" dirty="0">
                        <a:solidFill>
                          <a:schemeClr val="tx1"/>
                        </a:solidFill>
                        <a:effectLst/>
                        <a:latin typeface="+mn-lt"/>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2157622"/>
                  </a:ext>
                </a:extLst>
              </a:tr>
              <a:tr h="236790">
                <a:tc>
                  <a:txBody>
                    <a:bodyPr/>
                    <a:lstStyle/>
                    <a:p>
                      <a:pPr marL="171450" indent="-171450">
                        <a:lnSpc>
                          <a:spcPct val="107000"/>
                        </a:lnSpc>
                        <a:spcAft>
                          <a:spcPts val="0"/>
                        </a:spcAft>
                        <a:buFont typeface="Arial" panose="020B0604020202020204" pitchFamily="34" charset="0"/>
                        <a:buChar char="•"/>
                      </a:pPr>
                      <a:r>
                        <a:rPr lang="tr-TR" sz="1300" b="1" dirty="0">
                          <a:solidFill>
                            <a:schemeClr val="tx1"/>
                          </a:solidFill>
                          <a:effectLst/>
                          <a:latin typeface="+mn-lt"/>
                        </a:rPr>
                        <a:t>KBB </a:t>
                      </a:r>
                      <a:r>
                        <a:rPr lang="tr-TR" sz="1300" b="1" dirty="0" smtClean="0">
                          <a:solidFill>
                            <a:schemeClr val="tx1"/>
                          </a:solidFill>
                          <a:effectLst/>
                          <a:latin typeface="+mn-lt"/>
                        </a:rPr>
                        <a:t>Park Bahçe Yeşil Alan Cebeci</a:t>
                      </a:r>
                      <a:endParaRPr lang="tr-TR" sz="1300" b="1" dirty="0">
                        <a:solidFill>
                          <a:schemeClr val="tx1"/>
                        </a:solidFill>
                        <a:effectLst/>
                        <a:latin typeface="+mn-lt"/>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177531"/>
                  </a:ext>
                </a:extLst>
              </a:tr>
              <a:tr h="304570">
                <a:tc>
                  <a:txBody>
                    <a:bodyPr/>
                    <a:lstStyle/>
                    <a:p>
                      <a:pPr marL="171450" indent="-171450">
                        <a:lnSpc>
                          <a:spcPct val="107000"/>
                        </a:lnSpc>
                        <a:spcAft>
                          <a:spcPts val="0"/>
                        </a:spcAft>
                        <a:buFont typeface="Arial" panose="020B0604020202020204" pitchFamily="34" charset="0"/>
                        <a:buChar char="•"/>
                      </a:pPr>
                      <a:r>
                        <a:rPr lang="tr-TR" sz="1300" b="1" dirty="0" smtClean="0">
                          <a:solidFill>
                            <a:schemeClr val="tx1"/>
                          </a:solidFill>
                          <a:effectLst/>
                          <a:latin typeface="+mn-lt"/>
                          <a:ea typeface="Calibri"/>
                          <a:cs typeface="Times New Roman"/>
                        </a:rPr>
                        <a:t>Brisa</a:t>
                      </a:r>
                      <a:endParaRPr lang="tr-TR" sz="1300" b="1" dirty="0">
                        <a:solidFill>
                          <a:schemeClr val="tx1"/>
                        </a:solidFill>
                        <a:effectLst/>
                        <a:latin typeface="+mn-lt"/>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8333102"/>
                  </a:ext>
                </a:extLst>
              </a:tr>
              <a:tr h="218630">
                <a:tc>
                  <a:txBody>
                    <a:bodyPr/>
                    <a:lstStyle/>
                    <a:p>
                      <a:pPr algn="ctr">
                        <a:lnSpc>
                          <a:spcPct val="107000"/>
                        </a:lnSpc>
                        <a:spcAft>
                          <a:spcPts val="0"/>
                        </a:spcAft>
                      </a:pPr>
                      <a:r>
                        <a:rPr lang="tr-TR" sz="1200" b="1" dirty="0">
                          <a:solidFill>
                            <a:schemeClr val="tx1"/>
                          </a:solidFill>
                          <a:effectLst/>
                          <a:latin typeface="+mn-lt"/>
                        </a:rPr>
                        <a:t>TOPLAM (20 Adet)</a:t>
                      </a:r>
                      <a:endParaRPr lang="tr-TR" sz="1200" b="1" dirty="0">
                        <a:solidFill>
                          <a:schemeClr val="tx1"/>
                        </a:solidFill>
                        <a:effectLst/>
                        <a:latin typeface="+mn-lt"/>
                        <a:ea typeface="Calibri"/>
                        <a:cs typeface="Times New Roman"/>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3929670"/>
                  </a:ext>
                </a:extLst>
              </a:tr>
            </a:tbl>
          </a:graphicData>
        </a:graphic>
      </p:graphicFrame>
    </p:spTree>
    <p:extLst>
      <p:ext uri="{BB962C8B-B14F-4D97-AF65-F5344CB8AC3E}">
        <p14:creationId xmlns:p14="http://schemas.microsoft.com/office/powerpoint/2010/main" val="664991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7447" y="391807"/>
            <a:ext cx="10515600" cy="640715"/>
          </a:xfrm>
        </p:spPr>
        <p:txBody>
          <a:bodyPr>
            <a:normAutofit fontScale="90000"/>
          </a:bodyPr>
          <a:lstStyle/>
          <a:p>
            <a:r>
              <a:rPr lang="tr-TR" sz="2400" b="1" cap="all" spc="100" dirty="0" smtClean="0">
                <a:solidFill>
                  <a:srgbClr val="003F6E"/>
                </a:solidFill>
                <a:latin typeface="Calibri" panose="020F0502020204030204" pitchFamily="34" charset="0"/>
                <a:cs typeface="Calibri" panose="020F0502020204030204" pitchFamily="34" charset="0"/>
              </a:rPr>
              <a:t>SUYUN SÜRDÜRÜLEBİLİR KULLANIMI VE YÖNETİMİ</a:t>
            </a:r>
            <a:br>
              <a:rPr lang="tr-TR" sz="2400" b="1" cap="all" spc="100" dirty="0" smtClean="0">
                <a:solidFill>
                  <a:srgbClr val="003F6E"/>
                </a:solidFill>
                <a:latin typeface="Calibri" panose="020F0502020204030204" pitchFamily="34" charset="0"/>
                <a:cs typeface="Calibri" panose="020F0502020204030204" pitchFamily="34" charset="0"/>
              </a:rPr>
            </a:br>
            <a:endParaRPr lang="tr-TR" sz="2400" b="1" cap="all" spc="100" dirty="0">
              <a:solidFill>
                <a:srgbClr val="003F6E"/>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357447" y="830715"/>
            <a:ext cx="11488189" cy="3153456"/>
          </a:xfrm>
        </p:spPr>
        <p:txBody>
          <a:bodyPr>
            <a:noAutofit/>
          </a:bodyPr>
          <a:lstStyle/>
          <a:p>
            <a:pPr marL="0" indent="0" algn="just">
              <a:buNone/>
            </a:pPr>
            <a:r>
              <a:rPr lang="tr-TR" altLang="tr-TR" sz="2000" dirty="0" smtClean="0"/>
              <a:t>Suyun verimli ve sürdürülebilir bir şekilde işletilmesi, kalkınmanın temel taşlarından biridir. İklim değişimi, hızlı kentleşme ve artan nüfus gibi değişkenler, suyun her zamankinden daha değerli ve hassas bir kaynak haline gelmesine yol açmıştır. Bu durum, su yönetim sistemlerinin yeniden gözden geçirilmesi ve kapsamlı bir şekilde modern teknolojilerin bu alana entegre edilmesini kaçınılmaz kılmaktadır. Bu</a:t>
            </a:r>
            <a:r>
              <a:rPr lang="tr-TR" sz="2000" dirty="0" smtClean="0"/>
              <a:t> kapsamda, Katılımcı, Şeffaf, Ekosisteme duyarlı, Doğa tabanlı çözümlere açık, toplumcu gerçekçi ve dinamik planlama  özellikli bir su yönetimine olan  ihtiyacımız ortaya çıkıyor. </a:t>
            </a:r>
          </a:p>
          <a:p>
            <a:pPr marL="0" indent="0" algn="just">
              <a:buNone/>
            </a:pPr>
            <a:r>
              <a:rPr lang="tr-TR" sz="2000" dirty="0" smtClean="0"/>
              <a:t>Su yönetiminde artan talebi karşılamak için  yeni kaynaklar geliştirme kararı almadan önce eldeki mevcut suyu en verimli şekilde kullanma anlayışını uygulamaya koymak gerekiyor. Bu kapsamda suyun özellikle endüstride kullanımında arıtıldıktan sonra çevrimiçi tekrar kullanımı da sürdürülebilir su kullanımı için çok önemli bir adım olacaktır. </a:t>
            </a:r>
            <a:endParaRPr lang="tr-TR" sz="2000" dirty="0"/>
          </a:p>
        </p:txBody>
      </p:sp>
      <p:sp>
        <p:nvSpPr>
          <p:cNvPr id="4" name="Slayt Numarası Yer Tutucusu 3"/>
          <p:cNvSpPr>
            <a:spLocks noGrp="1"/>
          </p:cNvSpPr>
          <p:nvPr>
            <p:ph type="sldNum" sz="quarter" idx="12"/>
          </p:nvPr>
        </p:nvSpPr>
        <p:spPr/>
        <p:txBody>
          <a:bodyPr/>
          <a:lstStyle/>
          <a:p>
            <a:fld id="{0F0E4B6C-1796-440F-A602-4BA8109554DF}" type="slidenum">
              <a:rPr lang="tr-TR" smtClean="0"/>
              <a:t>3</a:t>
            </a:fld>
            <a:endParaRPr lang="tr-TR"/>
          </a:p>
        </p:txBody>
      </p:sp>
      <p:sp>
        <p:nvSpPr>
          <p:cNvPr id="5" name="AutoShape 2" descr="Sürdürülebilir su geri dönüşümünün geniş, adım adım görsel temsili. Görsel, kullanılmış suyun toplanmasıyla başlayıp, modern bir arıtma tesisinde arıtılmasıyla devam eden ve geri dönüştürülmüş suyun tarım, endüstri ve evlerde yeniden kullanılmasıyla biten bir aşama dizisini göstermelidir. Oklar, suyun döngü boyunca akışını göstermek için her aşamayı birbirine bağlamalıdır. Tasarım, çevre dostu süreci vurgulamak için yeşil ve mavi tonlar kullanarak temiz enerji ve çevresel uyumu vurgulamalıdır. Görsel, su geri dönüşüm döngüsünün her bir parçası için farklı aşamalarla net ve takip edilmesi kolay olmalıdı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12" name="Grup 11"/>
          <p:cNvGrpSpPr/>
          <p:nvPr/>
        </p:nvGrpSpPr>
        <p:grpSpPr>
          <a:xfrm>
            <a:off x="2715836" y="3840480"/>
            <a:ext cx="6663296" cy="2337220"/>
            <a:chOff x="2330824" y="3221371"/>
            <a:chExt cx="7087589" cy="2648320"/>
          </a:xfrm>
        </p:grpSpPr>
        <p:pic>
          <p:nvPicPr>
            <p:cNvPr id="7" name="Resim 6"/>
            <p:cNvPicPr>
              <a:picLocks noChangeAspect="1"/>
            </p:cNvPicPr>
            <p:nvPr/>
          </p:nvPicPr>
          <p:blipFill>
            <a:blip r:embed="rId2"/>
            <a:stretch>
              <a:fillRect/>
            </a:stretch>
          </p:blipFill>
          <p:spPr>
            <a:xfrm>
              <a:off x="2330824" y="3221371"/>
              <a:ext cx="7087589" cy="2648320"/>
            </a:xfrm>
            <a:prstGeom prst="rect">
              <a:avLst/>
            </a:prstGeom>
          </p:spPr>
        </p:pic>
        <p:sp>
          <p:nvSpPr>
            <p:cNvPr id="9" name="Metin kutusu 8"/>
            <p:cNvSpPr txBox="1"/>
            <p:nvPr/>
          </p:nvSpPr>
          <p:spPr>
            <a:xfrm>
              <a:off x="3282215" y="5226518"/>
              <a:ext cx="665567" cy="369332"/>
            </a:xfrm>
            <a:prstGeom prst="rect">
              <a:avLst/>
            </a:prstGeom>
            <a:noFill/>
          </p:spPr>
          <p:txBody>
            <a:bodyPr wrap="none" rtlCol="0" anchor="ctr">
              <a:spAutoFit/>
            </a:bodyPr>
            <a:lstStyle/>
            <a:p>
              <a:r>
                <a:rPr lang="tr-TR" dirty="0" smtClean="0">
                  <a:latin typeface="Calibri" panose="020F0502020204030204" pitchFamily="34" charset="0"/>
                  <a:cs typeface="Calibri" panose="020F0502020204030204" pitchFamily="34" charset="0"/>
                </a:rPr>
                <a:t>Azalt</a:t>
              </a:r>
              <a:endParaRPr lang="tr-TR" dirty="0">
                <a:latin typeface="Calibri" panose="020F0502020204030204" pitchFamily="34" charset="0"/>
                <a:cs typeface="Calibri" panose="020F0502020204030204" pitchFamily="34" charset="0"/>
              </a:endParaRPr>
            </a:p>
          </p:txBody>
        </p:sp>
        <p:sp>
          <p:nvSpPr>
            <p:cNvPr id="10" name="Metin kutusu 9"/>
            <p:cNvSpPr txBox="1"/>
            <p:nvPr/>
          </p:nvSpPr>
          <p:spPr>
            <a:xfrm>
              <a:off x="5095045" y="5226518"/>
              <a:ext cx="1559145" cy="369332"/>
            </a:xfrm>
            <a:prstGeom prst="rect">
              <a:avLst/>
            </a:prstGeom>
            <a:noFill/>
          </p:spPr>
          <p:txBody>
            <a:bodyPr wrap="none" rtlCol="0" anchor="ctr">
              <a:spAutoFit/>
            </a:bodyPr>
            <a:lstStyle/>
            <a:p>
              <a:r>
                <a:rPr lang="tr-TR" dirty="0" smtClean="0">
                  <a:latin typeface="Calibri" panose="020F0502020204030204" pitchFamily="34" charset="0"/>
                  <a:cs typeface="Calibri" panose="020F0502020204030204" pitchFamily="34" charset="0"/>
                </a:rPr>
                <a:t>Yeniden Kullan</a:t>
              </a:r>
              <a:endParaRPr lang="tr-TR" dirty="0">
                <a:latin typeface="Calibri" panose="020F0502020204030204" pitchFamily="34" charset="0"/>
                <a:cs typeface="Calibri" panose="020F0502020204030204" pitchFamily="34" charset="0"/>
              </a:endParaRPr>
            </a:p>
          </p:txBody>
        </p:sp>
        <p:sp>
          <p:nvSpPr>
            <p:cNvPr id="11" name="Metin kutusu 10"/>
            <p:cNvSpPr txBox="1"/>
            <p:nvPr/>
          </p:nvSpPr>
          <p:spPr>
            <a:xfrm>
              <a:off x="7714826" y="5226518"/>
              <a:ext cx="901850" cy="369332"/>
            </a:xfrm>
            <a:prstGeom prst="rect">
              <a:avLst/>
            </a:prstGeom>
            <a:noFill/>
          </p:spPr>
          <p:txBody>
            <a:bodyPr wrap="none" rtlCol="0" anchor="ctr">
              <a:spAutoFit/>
            </a:bodyPr>
            <a:lstStyle/>
            <a:p>
              <a:r>
                <a:rPr lang="tr-TR" dirty="0" smtClean="0">
                  <a:latin typeface="Calibri" panose="020F0502020204030204" pitchFamily="34" charset="0"/>
                  <a:cs typeface="Calibri" panose="020F0502020204030204" pitchFamily="34" charset="0"/>
                </a:rPr>
                <a:t>Değiştir</a:t>
              </a:r>
              <a:endParaRPr lang="tr-TR"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39770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ikdörtgen 42"/>
          <p:cNvSpPr/>
          <p:nvPr/>
        </p:nvSpPr>
        <p:spPr>
          <a:xfrm>
            <a:off x="239905" y="4280349"/>
            <a:ext cx="11606352" cy="191012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0" y="64114"/>
            <a:ext cx="5080861" cy="1045876"/>
          </a:xfrm>
        </p:spPr>
        <p:txBody>
          <a:bodyPr>
            <a:noAutofit/>
          </a:bodyPr>
          <a:lstStyle/>
          <a:p>
            <a:pPr algn="ctr"/>
            <a:r>
              <a:rPr lang="tr-TR" sz="2400" dirty="0" smtClean="0"/>
              <a:t>FALKENMARK SU İNDEKSİ</a:t>
            </a:r>
            <a:endParaRPr lang="tr-TR" sz="2400" dirty="0"/>
          </a:p>
        </p:txBody>
      </p:sp>
      <p:sp>
        <p:nvSpPr>
          <p:cNvPr id="4" name="Slayt Numarası Yer Tutucusu 3"/>
          <p:cNvSpPr>
            <a:spLocks noGrp="1"/>
          </p:cNvSpPr>
          <p:nvPr>
            <p:ph type="sldNum" sz="quarter" idx="12"/>
          </p:nvPr>
        </p:nvSpPr>
        <p:spPr/>
        <p:txBody>
          <a:bodyPr/>
          <a:lstStyle/>
          <a:p>
            <a:fld id="{A62492EE-0472-45F4-8C57-56E7935D3BE3}" type="slidenum">
              <a:rPr lang="tr-TR" smtClean="0"/>
              <a:pPr/>
              <a:t>4</a:t>
            </a:fld>
            <a:endParaRPr lang="tr-TR" dirty="0"/>
          </a:p>
        </p:txBody>
      </p:sp>
      <p:sp>
        <p:nvSpPr>
          <p:cNvPr id="3" name="Metin kutusu 2"/>
          <p:cNvSpPr txBox="1"/>
          <p:nvPr/>
        </p:nvSpPr>
        <p:spPr>
          <a:xfrm>
            <a:off x="657112" y="3464742"/>
            <a:ext cx="10969560" cy="707886"/>
          </a:xfrm>
          <a:prstGeom prst="rect">
            <a:avLst/>
          </a:prstGeom>
          <a:noFill/>
        </p:spPr>
        <p:txBody>
          <a:bodyPr wrap="square" rtlCol="0">
            <a:spAutoFit/>
          </a:bodyPr>
          <a:lstStyle/>
          <a:p>
            <a:r>
              <a:rPr lang="tr-TR" sz="2000" dirty="0" smtClean="0">
                <a:latin typeface="Calibri" panose="020F0502020204030204" pitchFamily="34" charset="0"/>
                <a:cs typeface="Calibri" panose="020F0502020204030204" pitchFamily="34" charset="0"/>
              </a:rPr>
              <a:t>Türkiye kişi başına düşen yıllık 1.313 m</a:t>
            </a:r>
            <a:r>
              <a:rPr lang="tr-TR" sz="2000" baseline="30000" dirty="0" smtClean="0">
                <a:latin typeface="Calibri" panose="020F0502020204030204" pitchFamily="34" charset="0"/>
                <a:cs typeface="Calibri" panose="020F0502020204030204" pitchFamily="34" charset="0"/>
              </a:rPr>
              <a:t>3</a:t>
            </a:r>
            <a:r>
              <a:rPr lang="tr-TR" sz="2000" dirty="0" smtClean="0">
                <a:latin typeface="Calibri" panose="020F0502020204030204" pitchFamily="34" charset="0"/>
                <a:cs typeface="Calibri" panose="020F0502020204030204" pitchFamily="34" charset="0"/>
              </a:rPr>
              <a:t> su miktarı ile su stresi yaşayan ülkeler kategorisinde yer alıyor.</a:t>
            </a:r>
          </a:p>
          <a:p>
            <a:r>
              <a:rPr lang="tr-TR" sz="2000" dirty="0" smtClean="0">
                <a:latin typeface="Calibri" panose="020F0502020204030204" pitchFamily="34" charset="0"/>
                <a:cs typeface="Calibri" panose="020F0502020204030204" pitchFamily="34" charset="0"/>
              </a:rPr>
              <a:t>Marmara havzası için bu indeks değeri mutlak su kıtlığı seviyesindedir.</a:t>
            </a:r>
            <a:endParaRPr lang="tr-TR" sz="2000" dirty="0">
              <a:latin typeface="Calibri" panose="020F0502020204030204" pitchFamily="34" charset="0"/>
              <a:cs typeface="Calibri" panose="020F0502020204030204" pitchFamily="34" charset="0"/>
            </a:endParaRPr>
          </a:p>
        </p:txBody>
      </p:sp>
      <p:grpSp>
        <p:nvGrpSpPr>
          <p:cNvPr id="33" name="Grup 32"/>
          <p:cNvGrpSpPr/>
          <p:nvPr/>
        </p:nvGrpSpPr>
        <p:grpSpPr>
          <a:xfrm>
            <a:off x="324762" y="4166703"/>
            <a:ext cx="11287045" cy="1614649"/>
            <a:chOff x="532923" y="4094360"/>
            <a:chExt cx="11287045" cy="1614649"/>
          </a:xfrm>
        </p:grpSpPr>
        <p:sp>
          <p:nvSpPr>
            <p:cNvPr id="9" name="Dikdörtgen 8"/>
            <p:cNvSpPr/>
            <p:nvPr/>
          </p:nvSpPr>
          <p:spPr>
            <a:xfrm>
              <a:off x="1659467" y="4758267"/>
              <a:ext cx="9388026" cy="423333"/>
            </a:xfrm>
            <a:prstGeom prst="rect">
              <a:avLst/>
            </a:prstGeom>
            <a:gradFill flip="none" rotWithShape="1">
              <a:gsLst>
                <a:gs pos="0">
                  <a:srgbClr val="FF0000"/>
                </a:gs>
                <a:gs pos="50000">
                  <a:srgbClr val="F4B183"/>
                </a:gs>
                <a:gs pos="100000">
                  <a:schemeClr val="accent3">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Resim 12"/>
            <p:cNvPicPr>
              <a:picLocks noChangeAspect="1"/>
            </p:cNvPicPr>
            <p:nvPr/>
          </p:nvPicPr>
          <p:blipFill>
            <a:blip r:embed="rId2"/>
            <a:stretch>
              <a:fillRect/>
            </a:stretch>
          </p:blipFill>
          <p:spPr>
            <a:xfrm>
              <a:off x="10253885" y="4094360"/>
              <a:ext cx="1566083" cy="1566083"/>
            </a:xfrm>
            <a:prstGeom prst="rect">
              <a:avLst/>
            </a:prstGeom>
          </p:spPr>
        </p:pic>
        <p:cxnSp>
          <p:nvCxnSpPr>
            <p:cNvPr id="15" name="Düz Bağlayıcı 14"/>
            <p:cNvCxnSpPr/>
            <p:nvPr/>
          </p:nvCxnSpPr>
          <p:spPr>
            <a:xfrm>
              <a:off x="3885666" y="4880610"/>
              <a:ext cx="0" cy="1822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6088250" y="4879007"/>
              <a:ext cx="0" cy="1822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Düz Bağlayıcı 22"/>
            <p:cNvCxnSpPr/>
            <p:nvPr/>
          </p:nvCxnSpPr>
          <p:spPr>
            <a:xfrm>
              <a:off x="8868356" y="4877402"/>
              <a:ext cx="0" cy="1822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Düz Bağlayıcı 19"/>
            <p:cNvCxnSpPr/>
            <p:nvPr/>
          </p:nvCxnSpPr>
          <p:spPr>
            <a:xfrm>
              <a:off x="3885666" y="5390147"/>
              <a:ext cx="0" cy="299171"/>
            </a:xfrm>
            <a:prstGeom prst="line">
              <a:avLst/>
            </a:prstGeom>
            <a:ln>
              <a:solidFill>
                <a:srgbClr val="003F6E"/>
              </a:solidFill>
            </a:ln>
          </p:spPr>
          <p:style>
            <a:lnRef idx="1">
              <a:schemeClr val="accent1"/>
            </a:lnRef>
            <a:fillRef idx="0">
              <a:schemeClr val="accent1"/>
            </a:fillRef>
            <a:effectRef idx="0">
              <a:schemeClr val="accent1"/>
            </a:effectRef>
            <a:fontRef idx="minor">
              <a:schemeClr val="tx1"/>
            </a:fontRef>
          </p:style>
        </p:cxnSp>
        <p:cxnSp>
          <p:nvCxnSpPr>
            <p:cNvPr id="26" name="Düz Bağlayıcı 25"/>
            <p:cNvCxnSpPr/>
            <p:nvPr/>
          </p:nvCxnSpPr>
          <p:spPr>
            <a:xfrm>
              <a:off x="6088250" y="5347157"/>
              <a:ext cx="0" cy="299171"/>
            </a:xfrm>
            <a:prstGeom prst="line">
              <a:avLst/>
            </a:prstGeom>
            <a:ln>
              <a:solidFill>
                <a:srgbClr val="003F6E"/>
              </a:soli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8868356" y="5390147"/>
              <a:ext cx="0" cy="299171"/>
            </a:xfrm>
            <a:prstGeom prst="line">
              <a:avLst/>
            </a:prstGeom>
            <a:ln>
              <a:solidFill>
                <a:srgbClr val="003F6E"/>
              </a:solidFill>
            </a:ln>
          </p:spPr>
          <p:style>
            <a:lnRef idx="1">
              <a:schemeClr val="accent1"/>
            </a:lnRef>
            <a:fillRef idx="0">
              <a:schemeClr val="accent1"/>
            </a:fillRef>
            <a:effectRef idx="0">
              <a:schemeClr val="accent1"/>
            </a:effectRef>
            <a:fontRef idx="minor">
              <a:schemeClr val="tx1"/>
            </a:fontRef>
          </p:style>
        </p:cxnSp>
        <p:sp>
          <p:nvSpPr>
            <p:cNvPr id="24" name="Metin kutusu 23"/>
            <p:cNvSpPr txBox="1"/>
            <p:nvPr/>
          </p:nvSpPr>
          <p:spPr>
            <a:xfrm>
              <a:off x="1967833" y="5370455"/>
              <a:ext cx="1497526" cy="338554"/>
            </a:xfrm>
            <a:prstGeom prst="rect">
              <a:avLst/>
            </a:prstGeom>
            <a:noFill/>
          </p:spPr>
          <p:txBody>
            <a:bodyPr wrap="none" rtlCol="0">
              <a:spAutoFit/>
            </a:bodyPr>
            <a:lstStyle/>
            <a:p>
              <a:r>
                <a:rPr lang="tr-TR" sz="1600" dirty="0" smtClean="0">
                  <a:latin typeface="Calibri" panose="020F0502020204030204" pitchFamily="34" charset="0"/>
                  <a:cs typeface="Calibri" panose="020F0502020204030204" pitchFamily="34" charset="0"/>
                </a:rPr>
                <a:t>Mutlak su kıtlığı</a:t>
              </a:r>
              <a:endParaRPr lang="tr-TR" sz="1600" dirty="0">
                <a:latin typeface="Calibri" panose="020F0502020204030204" pitchFamily="34" charset="0"/>
                <a:cs typeface="Calibri" panose="020F0502020204030204" pitchFamily="34" charset="0"/>
              </a:endParaRPr>
            </a:p>
          </p:txBody>
        </p:sp>
        <p:sp>
          <p:nvSpPr>
            <p:cNvPr id="29" name="Metin kutusu 28"/>
            <p:cNvSpPr txBox="1"/>
            <p:nvPr/>
          </p:nvSpPr>
          <p:spPr>
            <a:xfrm>
              <a:off x="4548376" y="5370455"/>
              <a:ext cx="877163" cy="338554"/>
            </a:xfrm>
            <a:prstGeom prst="rect">
              <a:avLst/>
            </a:prstGeom>
            <a:noFill/>
          </p:spPr>
          <p:txBody>
            <a:bodyPr wrap="none" rtlCol="0">
              <a:spAutoFit/>
            </a:bodyPr>
            <a:lstStyle/>
            <a:p>
              <a:r>
                <a:rPr lang="tr-TR" sz="1600" dirty="0" smtClean="0">
                  <a:latin typeface="Calibri" panose="020F0502020204030204" pitchFamily="34" charset="0"/>
                  <a:cs typeface="Calibri" panose="020F0502020204030204" pitchFamily="34" charset="0"/>
                </a:rPr>
                <a:t>Su kıtlığı</a:t>
              </a:r>
              <a:endParaRPr lang="tr-TR" sz="1600" dirty="0">
                <a:latin typeface="Calibri" panose="020F0502020204030204" pitchFamily="34" charset="0"/>
                <a:cs typeface="Calibri" panose="020F0502020204030204" pitchFamily="34" charset="0"/>
              </a:endParaRPr>
            </a:p>
          </p:txBody>
        </p:sp>
        <p:sp>
          <p:nvSpPr>
            <p:cNvPr id="30" name="Metin kutusu 29"/>
            <p:cNvSpPr txBox="1"/>
            <p:nvPr/>
          </p:nvSpPr>
          <p:spPr>
            <a:xfrm>
              <a:off x="7042262" y="5370455"/>
              <a:ext cx="878574" cy="338554"/>
            </a:xfrm>
            <a:prstGeom prst="rect">
              <a:avLst/>
            </a:prstGeom>
            <a:noFill/>
          </p:spPr>
          <p:txBody>
            <a:bodyPr wrap="none" rtlCol="0">
              <a:spAutoFit/>
            </a:bodyPr>
            <a:lstStyle/>
            <a:p>
              <a:r>
                <a:rPr lang="tr-TR" sz="1600" dirty="0" smtClean="0">
                  <a:latin typeface="Calibri" panose="020F0502020204030204" pitchFamily="34" charset="0"/>
                  <a:cs typeface="Calibri" panose="020F0502020204030204" pitchFamily="34" charset="0"/>
                </a:rPr>
                <a:t>Su stresi</a:t>
              </a:r>
              <a:endParaRPr lang="tr-TR" sz="1600" dirty="0">
                <a:latin typeface="Calibri" panose="020F0502020204030204" pitchFamily="34" charset="0"/>
                <a:cs typeface="Calibri" panose="020F0502020204030204" pitchFamily="34" charset="0"/>
              </a:endParaRPr>
            </a:p>
          </p:txBody>
        </p:sp>
        <p:sp>
          <p:nvSpPr>
            <p:cNvPr id="31" name="Metin kutusu 30"/>
            <p:cNvSpPr txBox="1"/>
            <p:nvPr/>
          </p:nvSpPr>
          <p:spPr>
            <a:xfrm>
              <a:off x="9492192" y="5370455"/>
              <a:ext cx="1216167" cy="338554"/>
            </a:xfrm>
            <a:prstGeom prst="rect">
              <a:avLst/>
            </a:prstGeom>
            <a:noFill/>
          </p:spPr>
          <p:txBody>
            <a:bodyPr wrap="none" rtlCol="0">
              <a:spAutoFit/>
            </a:bodyPr>
            <a:lstStyle/>
            <a:p>
              <a:r>
                <a:rPr lang="tr-TR" sz="1600" dirty="0" smtClean="0">
                  <a:latin typeface="Calibri" panose="020F0502020204030204" pitchFamily="34" charset="0"/>
                  <a:cs typeface="Calibri" panose="020F0502020204030204" pitchFamily="34" charset="0"/>
                </a:rPr>
                <a:t>Su kıtlığı yok</a:t>
              </a:r>
              <a:endParaRPr lang="tr-TR" sz="1600" dirty="0">
                <a:latin typeface="Calibri" panose="020F0502020204030204" pitchFamily="34" charset="0"/>
                <a:cs typeface="Calibri" panose="020F0502020204030204" pitchFamily="34" charset="0"/>
              </a:endParaRPr>
            </a:p>
          </p:txBody>
        </p:sp>
        <p:sp>
          <p:nvSpPr>
            <p:cNvPr id="25" name="Dikdörtgen 24"/>
            <p:cNvSpPr/>
            <p:nvPr/>
          </p:nvSpPr>
          <p:spPr>
            <a:xfrm>
              <a:off x="532923" y="5144022"/>
              <a:ext cx="1077539" cy="261610"/>
            </a:xfrm>
            <a:prstGeom prst="rect">
              <a:avLst/>
            </a:prstGeom>
          </p:spPr>
          <p:txBody>
            <a:bodyPr wrap="none">
              <a:spAutoFit/>
            </a:bodyPr>
            <a:lstStyle/>
            <a:p>
              <a:r>
                <a:rPr lang="tr-TR" sz="1100" dirty="0">
                  <a:latin typeface="Calibri" panose="020F0502020204030204" pitchFamily="34" charset="0"/>
                  <a:cs typeface="Calibri" panose="020F0502020204030204" pitchFamily="34" charset="0"/>
                </a:rPr>
                <a:t>Su (m</a:t>
              </a:r>
              <a:r>
                <a:rPr lang="tr-TR" sz="1100" baseline="30000" dirty="0">
                  <a:latin typeface="Calibri" panose="020F0502020204030204" pitchFamily="34" charset="0"/>
                  <a:cs typeface="Calibri" panose="020F0502020204030204" pitchFamily="34" charset="0"/>
                </a:rPr>
                <a:t>3</a:t>
              </a:r>
              <a:r>
                <a:rPr lang="tr-TR" sz="1100" dirty="0">
                  <a:latin typeface="Calibri" panose="020F0502020204030204" pitchFamily="34" charset="0"/>
                  <a:cs typeface="Calibri" panose="020F0502020204030204" pitchFamily="34" charset="0"/>
                </a:rPr>
                <a:t>/kişi/yıl) </a:t>
              </a:r>
            </a:p>
          </p:txBody>
        </p:sp>
        <p:sp>
          <p:nvSpPr>
            <p:cNvPr id="34" name="Dikdörtgen 33"/>
            <p:cNvSpPr/>
            <p:nvPr/>
          </p:nvSpPr>
          <p:spPr>
            <a:xfrm>
              <a:off x="1539635" y="5147233"/>
              <a:ext cx="263214" cy="276999"/>
            </a:xfrm>
            <a:prstGeom prst="rect">
              <a:avLst/>
            </a:prstGeom>
          </p:spPr>
          <p:txBody>
            <a:bodyPr wrap="none">
              <a:spAutoFit/>
            </a:bodyPr>
            <a:lstStyle/>
            <a:p>
              <a:r>
                <a:rPr lang="tr-TR" sz="1200" dirty="0" smtClean="0">
                  <a:latin typeface="Calibri" panose="020F0502020204030204" pitchFamily="34" charset="0"/>
                  <a:cs typeface="Calibri" panose="020F0502020204030204" pitchFamily="34" charset="0"/>
                </a:rPr>
                <a:t>0</a:t>
              </a:r>
              <a:endParaRPr lang="tr-TR" sz="1200" dirty="0">
                <a:latin typeface="Calibri" panose="020F0502020204030204" pitchFamily="34" charset="0"/>
                <a:cs typeface="Calibri" panose="020F0502020204030204" pitchFamily="34" charset="0"/>
              </a:endParaRPr>
            </a:p>
          </p:txBody>
        </p:sp>
        <p:sp>
          <p:nvSpPr>
            <p:cNvPr id="35" name="Dikdörtgen 34"/>
            <p:cNvSpPr/>
            <p:nvPr/>
          </p:nvSpPr>
          <p:spPr>
            <a:xfrm>
              <a:off x="3675512" y="5147233"/>
              <a:ext cx="420308" cy="276999"/>
            </a:xfrm>
            <a:prstGeom prst="rect">
              <a:avLst/>
            </a:prstGeom>
          </p:spPr>
          <p:txBody>
            <a:bodyPr wrap="none">
              <a:spAutoFit/>
            </a:bodyPr>
            <a:lstStyle/>
            <a:p>
              <a:r>
                <a:rPr lang="tr-TR" sz="1200" dirty="0" smtClean="0">
                  <a:latin typeface="Calibri" panose="020F0502020204030204" pitchFamily="34" charset="0"/>
                  <a:cs typeface="Calibri" panose="020F0502020204030204" pitchFamily="34" charset="0"/>
                </a:rPr>
                <a:t>500</a:t>
              </a:r>
              <a:endParaRPr lang="tr-TR" sz="1200" dirty="0">
                <a:latin typeface="Calibri" panose="020F0502020204030204" pitchFamily="34" charset="0"/>
                <a:cs typeface="Calibri" panose="020F0502020204030204" pitchFamily="34" charset="0"/>
              </a:endParaRPr>
            </a:p>
          </p:txBody>
        </p:sp>
        <p:sp>
          <p:nvSpPr>
            <p:cNvPr id="36" name="Dikdörtgen 35"/>
            <p:cNvSpPr/>
            <p:nvPr/>
          </p:nvSpPr>
          <p:spPr>
            <a:xfrm>
              <a:off x="5812171" y="5144022"/>
              <a:ext cx="537327" cy="276999"/>
            </a:xfrm>
            <a:prstGeom prst="rect">
              <a:avLst/>
            </a:prstGeom>
          </p:spPr>
          <p:txBody>
            <a:bodyPr wrap="none">
              <a:spAutoFit/>
            </a:bodyPr>
            <a:lstStyle/>
            <a:p>
              <a:r>
                <a:rPr lang="tr-TR" sz="1200" dirty="0" smtClean="0">
                  <a:latin typeface="Calibri" panose="020F0502020204030204" pitchFamily="34" charset="0"/>
                  <a:cs typeface="Calibri" panose="020F0502020204030204" pitchFamily="34" charset="0"/>
                </a:rPr>
                <a:t>1.000</a:t>
              </a:r>
              <a:endParaRPr lang="tr-TR" sz="1200" dirty="0">
                <a:latin typeface="Calibri" panose="020F0502020204030204" pitchFamily="34" charset="0"/>
                <a:cs typeface="Calibri" panose="020F0502020204030204" pitchFamily="34" charset="0"/>
              </a:endParaRPr>
            </a:p>
          </p:txBody>
        </p:sp>
        <p:sp>
          <p:nvSpPr>
            <p:cNvPr id="37" name="Dikdörtgen 36"/>
            <p:cNvSpPr/>
            <p:nvPr/>
          </p:nvSpPr>
          <p:spPr>
            <a:xfrm>
              <a:off x="8574018" y="5162811"/>
              <a:ext cx="537327" cy="276999"/>
            </a:xfrm>
            <a:prstGeom prst="rect">
              <a:avLst/>
            </a:prstGeom>
          </p:spPr>
          <p:txBody>
            <a:bodyPr wrap="none">
              <a:spAutoFit/>
            </a:bodyPr>
            <a:lstStyle/>
            <a:p>
              <a:r>
                <a:rPr lang="tr-TR" sz="1200" dirty="0" smtClean="0">
                  <a:latin typeface="Calibri" panose="020F0502020204030204" pitchFamily="34" charset="0"/>
                  <a:cs typeface="Calibri" panose="020F0502020204030204" pitchFamily="34" charset="0"/>
                </a:rPr>
                <a:t>1.700</a:t>
              </a:r>
              <a:endParaRPr lang="tr-TR" sz="1200" dirty="0">
                <a:latin typeface="Calibri" panose="020F0502020204030204" pitchFamily="34" charset="0"/>
                <a:cs typeface="Calibri" panose="020F0502020204030204" pitchFamily="34" charset="0"/>
              </a:endParaRPr>
            </a:p>
          </p:txBody>
        </p:sp>
        <p:pic>
          <p:nvPicPr>
            <p:cNvPr id="1028" name="Picture 4" descr="Türkiye millî futbol takımı - Vikip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303" y="4763387"/>
              <a:ext cx="384970" cy="384970"/>
            </a:xfrm>
            <a:prstGeom prst="rect">
              <a:avLst/>
            </a:prstGeom>
            <a:noFill/>
            <a:extLst>
              <a:ext uri="{909E8E84-426E-40DD-AFC4-6F175D3DCCD1}">
                <a14:hiddenFill xmlns:a14="http://schemas.microsoft.com/office/drawing/2010/main">
                  <a:solidFill>
                    <a:srgbClr val="FFFFFF"/>
                  </a:solidFill>
                </a14:hiddenFill>
              </a:ext>
            </a:extLst>
          </p:spPr>
        </p:pic>
        <p:sp>
          <p:nvSpPr>
            <p:cNvPr id="39" name="Dikdörtgen 38"/>
            <p:cNvSpPr/>
            <p:nvPr/>
          </p:nvSpPr>
          <p:spPr>
            <a:xfrm>
              <a:off x="6748813" y="4428903"/>
              <a:ext cx="805029" cy="338554"/>
            </a:xfrm>
            <a:prstGeom prst="rect">
              <a:avLst/>
            </a:prstGeom>
          </p:spPr>
          <p:txBody>
            <a:bodyPr wrap="none">
              <a:spAutoFit/>
            </a:bodyPr>
            <a:lstStyle/>
            <a:p>
              <a:r>
                <a:rPr lang="tr-TR" sz="1600" b="1" dirty="0" smtClean="0">
                  <a:solidFill>
                    <a:srgbClr val="C00000"/>
                  </a:solidFill>
                  <a:latin typeface="Calibri" panose="020F0502020204030204" pitchFamily="34" charset="0"/>
                  <a:cs typeface="Calibri" panose="020F0502020204030204" pitchFamily="34" charset="0"/>
                </a:rPr>
                <a:t>1.313 *</a:t>
              </a:r>
              <a:endParaRPr lang="tr-TR" sz="1600" b="1" dirty="0">
                <a:solidFill>
                  <a:srgbClr val="C00000"/>
                </a:solidFill>
                <a:latin typeface="Calibri" panose="020F0502020204030204" pitchFamily="34" charset="0"/>
                <a:cs typeface="Calibri" panose="020F0502020204030204" pitchFamily="34" charset="0"/>
              </a:endParaRPr>
            </a:p>
          </p:txBody>
        </p:sp>
      </p:grpSp>
      <p:sp>
        <p:nvSpPr>
          <p:cNvPr id="32" name="Dikdörtgen 31"/>
          <p:cNvSpPr/>
          <p:nvPr/>
        </p:nvSpPr>
        <p:spPr>
          <a:xfrm>
            <a:off x="703403" y="873148"/>
            <a:ext cx="10135929" cy="707886"/>
          </a:xfrm>
          <a:prstGeom prst="rect">
            <a:avLst/>
          </a:prstGeom>
        </p:spPr>
        <p:txBody>
          <a:bodyPr wrap="square">
            <a:spAutoFit/>
          </a:bodyPr>
          <a:lstStyle/>
          <a:p>
            <a:pPr algn="just"/>
            <a:r>
              <a:rPr lang="tr-TR" sz="2000" dirty="0">
                <a:latin typeface="Calibri" panose="020F0502020204030204" pitchFamily="34" charset="0"/>
                <a:cs typeface="Calibri" panose="020F0502020204030204" pitchFamily="34" charset="0"/>
              </a:rPr>
              <a:t>Falkenmark Su Kıtlığı </a:t>
            </a:r>
            <a:r>
              <a:rPr lang="tr-TR" sz="2000" dirty="0" err="1">
                <a:latin typeface="Calibri" panose="020F0502020204030204" pitchFamily="34" charset="0"/>
                <a:cs typeface="Calibri" panose="020F0502020204030204" pitchFamily="34" charset="0"/>
              </a:rPr>
              <a:t>İndeksi’ne</a:t>
            </a:r>
            <a:r>
              <a:rPr lang="tr-TR" sz="2000" dirty="0">
                <a:latin typeface="Calibri" panose="020F0502020204030204" pitchFamily="34" charset="0"/>
                <a:cs typeface="Calibri" panose="020F0502020204030204" pitchFamily="34" charset="0"/>
              </a:rPr>
              <a:t> göre su zengini ve su fakiri ülkeler kişi başı yıllık su potansiyeline göre belirlenmektedir</a:t>
            </a:r>
            <a:r>
              <a:rPr lang="tr-TR" sz="2000" dirty="0" smtClean="0">
                <a:latin typeface="Calibri" panose="020F0502020204030204" pitchFamily="34" charset="0"/>
                <a:cs typeface="Calibri" panose="020F0502020204030204" pitchFamily="34" charset="0"/>
              </a:rPr>
              <a:t>. Türkiye’de ;</a:t>
            </a:r>
          </a:p>
        </p:txBody>
      </p:sp>
      <p:sp>
        <p:nvSpPr>
          <p:cNvPr id="38" name="Dikdörtgen 37"/>
          <p:cNvSpPr/>
          <p:nvPr/>
        </p:nvSpPr>
        <p:spPr>
          <a:xfrm>
            <a:off x="1976655" y="4352868"/>
            <a:ext cx="1280543" cy="276999"/>
          </a:xfrm>
          <a:prstGeom prst="rect">
            <a:avLst/>
          </a:prstGeom>
        </p:spPr>
        <p:txBody>
          <a:bodyPr wrap="none">
            <a:spAutoFit/>
          </a:bodyPr>
          <a:lstStyle/>
          <a:p>
            <a:r>
              <a:rPr lang="tr-TR" sz="1200" dirty="0" smtClean="0">
                <a:latin typeface="Calibri" panose="020F0502020204030204" pitchFamily="34" charset="0"/>
                <a:cs typeface="Calibri" panose="020F0502020204030204" pitchFamily="34" charset="0"/>
              </a:rPr>
              <a:t>Marmara havzası </a:t>
            </a:r>
            <a:endParaRPr lang="tr-TR" sz="1200" dirty="0">
              <a:latin typeface="Calibri" panose="020F0502020204030204" pitchFamily="34" charset="0"/>
              <a:cs typeface="Calibri" panose="020F0502020204030204" pitchFamily="34" charset="0"/>
            </a:endParaRPr>
          </a:p>
        </p:txBody>
      </p:sp>
      <p:cxnSp>
        <p:nvCxnSpPr>
          <p:cNvPr id="6" name="Düz Bağlayıcı 5"/>
          <p:cNvCxnSpPr/>
          <p:nvPr/>
        </p:nvCxnSpPr>
        <p:spPr>
          <a:xfrm>
            <a:off x="2584758" y="4736582"/>
            <a:ext cx="3763" cy="39233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7" name="Tablo 6"/>
          <p:cNvGraphicFramePr>
            <a:graphicFrameLocks noGrp="1"/>
          </p:cNvGraphicFramePr>
          <p:nvPr>
            <p:extLst>
              <p:ext uri="{D42A27DB-BD31-4B8C-83A1-F6EECF244321}">
                <p14:modId xmlns:p14="http://schemas.microsoft.com/office/powerpoint/2010/main" val="3251636360"/>
              </p:ext>
            </p:extLst>
          </p:nvPr>
        </p:nvGraphicFramePr>
        <p:xfrm>
          <a:off x="770512" y="1674594"/>
          <a:ext cx="10068820" cy="1703070"/>
        </p:xfrm>
        <a:graphic>
          <a:graphicData uri="http://schemas.openxmlformats.org/drawingml/2006/table">
            <a:tbl>
              <a:tblPr/>
              <a:tblGrid>
                <a:gridCol w="5480659">
                  <a:extLst>
                    <a:ext uri="{9D8B030D-6E8A-4147-A177-3AD203B41FA5}">
                      <a16:colId xmlns:a16="http://schemas.microsoft.com/office/drawing/2014/main" val="4062347366"/>
                    </a:ext>
                  </a:extLst>
                </a:gridCol>
                <a:gridCol w="4588161">
                  <a:extLst>
                    <a:ext uri="{9D8B030D-6E8A-4147-A177-3AD203B41FA5}">
                      <a16:colId xmlns:a16="http://schemas.microsoft.com/office/drawing/2014/main" val="1212560393"/>
                    </a:ext>
                  </a:extLst>
                </a:gridCol>
              </a:tblGrid>
              <a:tr h="271777">
                <a:tc>
                  <a:txBody>
                    <a:bodyPr/>
                    <a:lstStyle/>
                    <a:p>
                      <a:pPr algn="r" fontAlgn="b"/>
                      <a:r>
                        <a:rPr lang="tr-TR" sz="1800" b="0" i="0" u="none" strike="noStrike" dirty="0">
                          <a:solidFill>
                            <a:srgbClr val="000000"/>
                          </a:solidFill>
                          <a:effectLst/>
                          <a:latin typeface="Calibri" panose="020F0502020204030204" pitchFamily="34" charset="0"/>
                        </a:rPr>
                        <a:t>Yıllık Toplam Yağış Miktarı</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tr-TR" sz="1800" b="0" i="0" u="none" strike="noStrike" dirty="0" smtClean="0">
                          <a:solidFill>
                            <a:srgbClr val="000000"/>
                          </a:solidFill>
                          <a:effectLst/>
                          <a:latin typeface="Calibri" panose="020F0502020204030204" pitchFamily="34" charset="0"/>
                        </a:rPr>
                        <a:t>   450 </a:t>
                      </a:r>
                      <a:r>
                        <a:rPr lang="tr-TR" sz="1800" b="0" i="0" u="none" strike="noStrike" dirty="0">
                          <a:solidFill>
                            <a:srgbClr val="000000"/>
                          </a:solidFill>
                          <a:effectLst/>
                          <a:latin typeface="Calibri" panose="020F0502020204030204" pitchFamily="34" charset="0"/>
                        </a:rPr>
                        <a:t>milyar m</a:t>
                      </a:r>
                      <a:r>
                        <a:rPr lang="tr-TR" sz="1800" b="0" i="0" u="none" strike="noStrike" baseline="30000" dirty="0">
                          <a:solidFill>
                            <a:srgbClr val="000000"/>
                          </a:solidFill>
                          <a:effectLst/>
                          <a:latin typeface="Calibri" panose="020F0502020204030204" pitchFamily="34" charset="0"/>
                        </a:rPr>
                        <a:t>3</a:t>
                      </a:r>
                      <a:endParaRPr lang="tr-TR" sz="1800" b="0" i="0" u="none" strike="noStrike" dirty="0">
                        <a:solidFill>
                          <a:srgbClr val="000000"/>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294038125"/>
                  </a:ext>
                </a:extLst>
              </a:tr>
              <a:tr h="236328">
                <a:tc>
                  <a:txBody>
                    <a:bodyPr/>
                    <a:lstStyle/>
                    <a:p>
                      <a:pPr algn="r" fontAlgn="b"/>
                      <a:r>
                        <a:rPr lang="tr-TR" sz="1800" b="0" i="0" u="none" strike="noStrike" dirty="0">
                          <a:solidFill>
                            <a:srgbClr val="000000"/>
                          </a:solidFill>
                          <a:effectLst/>
                          <a:latin typeface="Calibri" panose="020F0502020204030204" pitchFamily="34" charset="0"/>
                        </a:rPr>
                        <a:t>Yıllık Ortalama Alansal Yağış Miktarı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tr-TR" sz="1800" b="0" i="0" u="none" strike="noStrike" dirty="0" smtClean="0">
                          <a:solidFill>
                            <a:srgbClr val="000000"/>
                          </a:solidFill>
                          <a:effectLst/>
                          <a:latin typeface="Calibri" panose="020F0502020204030204" pitchFamily="34" charset="0"/>
                        </a:rPr>
                        <a:t>   574 </a:t>
                      </a:r>
                      <a:r>
                        <a:rPr lang="tr-TR" sz="1800" b="0" i="0" u="none" strike="noStrike" dirty="0">
                          <a:solidFill>
                            <a:srgbClr val="000000"/>
                          </a:solidFill>
                          <a:effectLst/>
                          <a:latin typeface="Calibri" panose="020F0502020204030204" pitchFamily="34" charset="0"/>
                        </a:rPr>
                        <a:t>mm</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938444293"/>
                  </a:ext>
                </a:extLst>
              </a:tr>
              <a:tr h="271777">
                <a:tc>
                  <a:txBody>
                    <a:bodyPr/>
                    <a:lstStyle/>
                    <a:p>
                      <a:pPr algn="r" fontAlgn="b"/>
                      <a:r>
                        <a:rPr lang="tr-TR" sz="1800" b="0" i="0" u="none" strike="noStrike" dirty="0">
                          <a:solidFill>
                            <a:srgbClr val="000000"/>
                          </a:solidFill>
                          <a:effectLst/>
                          <a:latin typeface="Calibri" panose="020F0502020204030204" pitchFamily="34" charset="0"/>
                        </a:rPr>
                        <a:t>Yıllık Ortalama Yüzey Akış Miktarı (doğal akım)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b"/>
                      <a:r>
                        <a:rPr lang="tr-TR" sz="1800" b="0" i="0" u="none" strike="noStrike" dirty="0" smtClean="0">
                          <a:solidFill>
                            <a:srgbClr val="000000"/>
                          </a:solidFill>
                          <a:effectLst/>
                          <a:latin typeface="Calibri" panose="020F0502020204030204" pitchFamily="34" charset="0"/>
                        </a:rPr>
                        <a:t>   185 </a:t>
                      </a:r>
                      <a:r>
                        <a:rPr lang="tr-TR" sz="1800" b="0" i="0" u="none" strike="noStrike" dirty="0">
                          <a:solidFill>
                            <a:srgbClr val="000000"/>
                          </a:solidFill>
                          <a:effectLst/>
                          <a:latin typeface="Calibri" panose="020F0502020204030204" pitchFamily="34" charset="0"/>
                        </a:rPr>
                        <a:t>milyar m</a:t>
                      </a:r>
                      <a:r>
                        <a:rPr lang="tr-TR" sz="1800" b="0" i="0" u="none" strike="noStrike" baseline="30000" dirty="0">
                          <a:solidFill>
                            <a:srgbClr val="000000"/>
                          </a:solidFill>
                          <a:effectLst/>
                          <a:latin typeface="Calibri" panose="020F0502020204030204" pitchFamily="34" charset="0"/>
                        </a:rPr>
                        <a:t>3</a:t>
                      </a:r>
                      <a:endParaRPr lang="tr-TR" sz="1800" b="0" i="0" u="none" strike="noStrike" dirty="0">
                        <a:solidFill>
                          <a:srgbClr val="000000"/>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563935066"/>
                  </a:ext>
                </a:extLst>
              </a:tr>
              <a:tr h="271777">
                <a:tc>
                  <a:txBody>
                    <a:bodyPr/>
                    <a:lstStyle/>
                    <a:p>
                      <a:pPr algn="r" fontAlgn="b"/>
                      <a:r>
                        <a:rPr lang="tr-TR" sz="1800" b="0" i="0" u="none" strike="noStrike" dirty="0">
                          <a:solidFill>
                            <a:srgbClr val="000000"/>
                          </a:solidFill>
                          <a:effectLst/>
                          <a:latin typeface="Calibri" panose="020F0502020204030204" pitchFamily="34" charset="0"/>
                        </a:rPr>
                        <a:t>Yıllık Kullanılabilir Yerüstü Suyu Miktarı</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r>
                        <a:rPr lang="tr-TR" sz="1800" b="0" i="0" u="none" strike="noStrike" dirty="0" smtClean="0">
                          <a:solidFill>
                            <a:srgbClr val="000000"/>
                          </a:solidFill>
                          <a:effectLst/>
                          <a:latin typeface="Calibri" panose="020F0502020204030204" pitchFamily="34" charset="0"/>
                        </a:rPr>
                        <a:t>   94 </a:t>
                      </a:r>
                      <a:r>
                        <a:rPr lang="tr-TR" sz="1800" b="0" i="0" u="none" strike="noStrike" dirty="0">
                          <a:solidFill>
                            <a:srgbClr val="000000"/>
                          </a:solidFill>
                          <a:effectLst/>
                          <a:latin typeface="Calibri" panose="020F0502020204030204" pitchFamily="34" charset="0"/>
                        </a:rPr>
                        <a:t>milyar m</a:t>
                      </a:r>
                      <a:r>
                        <a:rPr lang="tr-TR" sz="1800" b="0" i="0" u="none" strike="noStrike" baseline="30000" dirty="0">
                          <a:solidFill>
                            <a:srgbClr val="000000"/>
                          </a:solidFill>
                          <a:effectLst/>
                          <a:latin typeface="Calibri" panose="020F0502020204030204" pitchFamily="34" charset="0"/>
                        </a:rPr>
                        <a:t>3</a:t>
                      </a:r>
                      <a:endParaRPr lang="tr-TR" sz="1800" b="0" i="0" u="none" strike="noStrike" dirty="0">
                        <a:solidFill>
                          <a:srgbClr val="000000"/>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763661125"/>
                  </a:ext>
                </a:extLst>
              </a:tr>
              <a:tr h="271777">
                <a:tc>
                  <a:txBody>
                    <a:bodyPr/>
                    <a:lstStyle/>
                    <a:p>
                      <a:pPr algn="r" fontAlgn="b"/>
                      <a:r>
                        <a:rPr lang="tr-TR" sz="1800" b="0" i="0" u="none" strike="noStrike" dirty="0">
                          <a:solidFill>
                            <a:srgbClr val="000000"/>
                          </a:solidFill>
                          <a:effectLst/>
                          <a:latin typeface="Calibri" panose="020F0502020204030204" pitchFamily="34" charset="0"/>
                        </a:rPr>
                        <a:t>Yeraltı Suyu Emniyetli Rezervi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fontAlgn="b"/>
                      <a:r>
                        <a:rPr lang="tr-TR" sz="1800" b="0" i="0" u="none" strike="noStrike" dirty="0" smtClean="0">
                          <a:solidFill>
                            <a:srgbClr val="000000"/>
                          </a:solidFill>
                          <a:effectLst/>
                          <a:latin typeface="Calibri" panose="020F0502020204030204" pitchFamily="34" charset="0"/>
                        </a:rPr>
                        <a:t>   18 </a:t>
                      </a:r>
                      <a:r>
                        <a:rPr lang="tr-TR" sz="1800" b="0" i="0" u="none" strike="noStrike" dirty="0">
                          <a:solidFill>
                            <a:srgbClr val="000000"/>
                          </a:solidFill>
                          <a:effectLst/>
                          <a:latin typeface="Calibri" panose="020F0502020204030204" pitchFamily="34" charset="0"/>
                        </a:rPr>
                        <a:t>milyar m</a:t>
                      </a:r>
                      <a:r>
                        <a:rPr lang="tr-TR" sz="1800" b="0" i="0" u="none" strike="noStrike" baseline="30000" dirty="0">
                          <a:solidFill>
                            <a:srgbClr val="000000"/>
                          </a:solidFill>
                          <a:effectLst/>
                          <a:latin typeface="Calibri" panose="020F0502020204030204" pitchFamily="34" charset="0"/>
                        </a:rPr>
                        <a:t>3</a:t>
                      </a:r>
                      <a:endParaRPr lang="tr-TR" sz="1800" b="0" i="0" u="none" strike="noStrike" dirty="0">
                        <a:solidFill>
                          <a:srgbClr val="000000"/>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496796499"/>
                  </a:ext>
                </a:extLst>
              </a:tr>
              <a:tr h="271777">
                <a:tc>
                  <a:txBody>
                    <a:bodyPr/>
                    <a:lstStyle/>
                    <a:p>
                      <a:pPr algn="r" fontAlgn="b"/>
                      <a:r>
                        <a:rPr lang="tr-TR" sz="1800" b="0" i="0" u="none" strike="noStrike" dirty="0">
                          <a:solidFill>
                            <a:srgbClr val="000000"/>
                          </a:solidFill>
                          <a:effectLst/>
                          <a:latin typeface="Calibri" panose="020F0502020204030204" pitchFamily="34" charset="0"/>
                        </a:rPr>
                        <a:t>Yıllık Toplam Kullanılabilir Su Miktarı </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597"/>
                    </a:solidFill>
                  </a:tcPr>
                </a:tc>
                <a:tc>
                  <a:txBody>
                    <a:bodyPr/>
                    <a:lstStyle/>
                    <a:p>
                      <a:pPr algn="l" fontAlgn="b"/>
                      <a:r>
                        <a:rPr lang="tr-TR" sz="1800" b="0" i="0" u="none" strike="noStrike" dirty="0" smtClean="0">
                          <a:solidFill>
                            <a:srgbClr val="000000"/>
                          </a:solidFill>
                          <a:effectLst/>
                          <a:latin typeface="Calibri" panose="020F0502020204030204" pitchFamily="34" charset="0"/>
                        </a:rPr>
                        <a:t>   112 </a:t>
                      </a:r>
                      <a:r>
                        <a:rPr lang="tr-TR" sz="1800" b="0" i="0" u="none" strike="noStrike" dirty="0">
                          <a:solidFill>
                            <a:srgbClr val="000000"/>
                          </a:solidFill>
                          <a:effectLst/>
                          <a:latin typeface="Calibri" panose="020F0502020204030204" pitchFamily="34" charset="0"/>
                        </a:rPr>
                        <a:t>milyar m</a:t>
                      </a:r>
                      <a:r>
                        <a:rPr lang="tr-TR" sz="1800" b="0" i="0" u="none" strike="noStrike" baseline="30000" dirty="0">
                          <a:solidFill>
                            <a:srgbClr val="000000"/>
                          </a:solidFill>
                          <a:effectLst/>
                          <a:latin typeface="Calibri" panose="020F0502020204030204" pitchFamily="34" charset="0"/>
                        </a:rPr>
                        <a:t>3</a:t>
                      </a:r>
                      <a:endParaRPr lang="tr-TR" sz="1800" b="0" i="0" u="none" strike="noStrike" dirty="0">
                        <a:solidFill>
                          <a:srgbClr val="000000"/>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597"/>
                    </a:solidFill>
                  </a:tcPr>
                </a:tc>
                <a:extLst>
                  <a:ext uri="{0D108BD9-81ED-4DB2-BD59-A6C34878D82A}">
                    <a16:rowId xmlns:a16="http://schemas.microsoft.com/office/drawing/2014/main" val="3121097831"/>
                  </a:ext>
                </a:extLst>
              </a:tr>
            </a:tbl>
          </a:graphicData>
        </a:graphic>
      </p:graphicFrame>
      <p:sp>
        <p:nvSpPr>
          <p:cNvPr id="40" name="Dikdörtgen 39"/>
          <p:cNvSpPr/>
          <p:nvPr/>
        </p:nvSpPr>
        <p:spPr>
          <a:xfrm>
            <a:off x="2374604" y="4524898"/>
            <a:ext cx="497252" cy="276999"/>
          </a:xfrm>
          <a:prstGeom prst="rect">
            <a:avLst/>
          </a:prstGeom>
        </p:spPr>
        <p:txBody>
          <a:bodyPr wrap="none">
            <a:spAutoFit/>
          </a:bodyPr>
          <a:lstStyle/>
          <a:p>
            <a:r>
              <a:rPr lang="tr-TR" sz="1200" dirty="0" smtClean="0">
                <a:latin typeface="Calibri" panose="020F0502020204030204" pitchFamily="34" charset="0"/>
                <a:cs typeface="Calibri" panose="020F0502020204030204" pitchFamily="34" charset="0"/>
              </a:rPr>
              <a:t>262*</a:t>
            </a:r>
            <a:endParaRPr lang="tr-TR" sz="1200" dirty="0">
              <a:latin typeface="Calibri" panose="020F0502020204030204" pitchFamily="34" charset="0"/>
              <a:cs typeface="Calibri" panose="020F0502020204030204" pitchFamily="34" charset="0"/>
            </a:endParaRPr>
          </a:p>
        </p:txBody>
      </p:sp>
      <p:sp>
        <p:nvSpPr>
          <p:cNvPr id="41" name="Metin kutusu 40"/>
          <p:cNvSpPr txBox="1"/>
          <p:nvPr/>
        </p:nvSpPr>
        <p:spPr>
          <a:xfrm>
            <a:off x="490602" y="5866941"/>
            <a:ext cx="4342655" cy="338554"/>
          </a:xfrm>
          <a:prstGeom prst="rect">
            <a:avLst/>
          </a:prstGeom>
          <a:noFill/>
        </p:spPr>
        <p:txBody>
          <a:bodyPr wrap="square" rtlCol="0">
            <a:spAutoFit/>
          </a:bodyPr>
          <a:lstStyle/>
          <a:p>
            <a:r>
              <a:rPr lang="tr-TR" sz="1600" dirty="0" smtClean="0">
                <a:latin typeface="Calibri" panose="020F0502020204030204" pitchFamily="34" charset="0"/>
                <a:cs typeface="Calibri" panose="020F0502020204030204" pitchFamily="34" charset="0"/>
              </a:rPr>
              <a:t>*</a:t>
            </a:r>
            <a:r>
              <a:rPr lang="tr-TR" sz="1000" dirty="0" smtClean="0"/>
              <a:t>Marmara Havzası Kuraklık </a:t>
            </a:r>
            <a:r>
              <a:rPr lang="tr-TR" sz="1000" dirty="0"/>
              <a:t>Yönetim Planı - </a:t>
            </a:r>
            <a:r>
              <a:rPr lang="tr-TR" sz="1000" dirty="0" smtClean="0"/>
              <a:t>Su Yönetimi Genel Müdürlüğü 2023</a:t>
            </a:r>
            <a:endParaRPr lang="tr-TR" sz="1000" dirty="0">
              <a:latin typeface="Calibri" panose="020F0502020204030204" pitchFamily="34" charset="0"/>
              <a:cs typeface="Calibri" panose="020F0502020204030204" pitchFamily="34" charset="0"/>
            </a:endParaRPr>
          </a:p>
        </p:txBody>
      </p:sp>
      <p:sp>
        <p:nvSpPr>
          <p:cNvPr id="42" name="Metin kutusu 41"/>
          <p:cNvSpPr txBox="1"/>
          <p:nvPr/>
        </p:nvSpPr>
        <p:spPr>
          <a:xfrm>
            <a:off x="4833257" y="5851921"/>
            <a:ext cx="7184572" cy="338554"/>
          </a:xfrm>
          <a:prstGeom prst="rect">
            <a:avLst/>
          </a:prstGeom>
          <a:noFill/>
        </p:spPr>
        <p:txBody>
          <a:bodyPr wrap="square" rtlCol="0">
            <a:spAutoFit/>
          </a:bodyPr>
          <a:lstStyle/>
          <a:p>
            <a:r>
              <a:rPr lang="tr-TR" sz="1600" dirty="0" smtClean="0">
                <a:solidFill>
                  <a:srgbClr val="FF0000"/>
                </a:solidFill>
                <a:latin typeface="Calibri" panose="020F0502020204030204" pitchFamily="34" charset="0"/>
                <a:cs typeface="Calibri" panose="020F0502020204030204" pitchFamily="34" charset="0"/>
              </a:rPr>
              <a:t>*</a:t>
            </a:r>
            <a:r>
              <a:rPr lang="tr-TR" sz="1000" dirty="0" smtClean="0"/>
              <a:t>Değişen İklime Uyum Çerçevesinde Su Verimliliği Strateji Belgesi  Ve Eylem Planı (2023 – 2033 ) </a:t>
            </a:r>
            <a:r>
              <a:rPr lang="tr-TR" sz="1000" dirty="0"/>
              <a:t>Su Yönetimi Genel Müdürlüğü </a:t>
            </a:r>
            <a:endParaRPr lang="tr-TR"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1317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62492EE-0472-45F4-8C57-56E7935D3BE3}" type="slidenum">
              <a:rPr lang="tr-TR" smtClean="0"/>
              <a:pPr/>
              <a:t>5</a:t>
            </a:fld>
            <a:endParaRPr lang="tr-TR" dirty="0"/>
          </a:p>
        </p:txBody>
      </p:sp>
      <p:sp>
        <p:nvSpPr>
          <p:cNvPr id="6" name="Metin kutusu 5"/>
          <p:cNvSpPr txBox="1"/>
          <p:nvPr/>
        </p:nvSpPr>
        <p:spPr>
          <a:xfrm>
            <a:off x="339635" y="1028027"/>
            <a:ext cx="4558937" cy="5016758"/>
          </a:xfrm>
          <a:prstGeom prst="rect">
            <a:avLst/>
          </a:prstGeom>
          <a:noFill/>
        </p:spPr>
        <p:txBody>
          <a:bodyPr wrap="square" rtlCol="0">
            <a:spAutoFit/>
          </a:bodyPr>
          <a:lstStyle/>
          <a:p>
            <a:pPr algn="just"/>
            <a:r>
              <a:rPr lang="tr-TR" sz="2000" dirty="0">
                <a:latin typeface="Calibri" panose="020F0502020204030204" pitchFamily="34" charset="0"/>
                <a:cs typeface="Calibri" panose="020F0502020204030204" pitchFamily="34" charset="0"/>
              </a:rPr>
              <a:t>Başka ülkelerde de gördüğümüz su miktarı ile nüfusun oransal dağılımı arasındaki eşitsizlik sorunu Türkiye’de de mevcut. Ülkemizdeki toplam nüfusun yüzde 28’i Marmara Bölgesi’nde yaşarken, buradaki havzalar toplam su akışının sadece yüzde 4’lük kısmını topluyor. </a:t>
            </a:r>
            <a:endParaRPr lang="tr-TR" sz="2000" dirty="0" smtClean="0">
              <a:latin typeface="Calibri" panose="020F0502020204030204" pitchFamily="34" charset="0"/>
              <a:cs typeface="Calibri" panose="020F0502020204030204" pitchFamily="34" charset="0"/>
            </a:endParaRPr>
          </a:p>
          <a:p>
            <a:pPr algn="just"/>
            <a:endParaRPr lang="tr-TR" sz="2000" dirty="0">
              <a:latin typeface="Calibri" panose="020F0502020204030204" pitchFamily="34" charset="0"/>
              <a:cs typeface="Calibri" panose="020F0502020204030204" pitchFamily="34" charset="0"/>
            </a:endParaRPr>
          </a:p>
          <a:p>
            <a:pPr algn="just"/>
            <a:r>
              <a:rPr lang="tr-TR" sz="2000" dirty="0" smtClean="0">
                <a:latin typeface="Calibri" panose="020F0502020204030204" pitchFamily="34" charset="0"/>
                <a:cs typeface="Calibri" panose="020F0502020204030204" pitchFamily="34" charset="0"/>
              </a:rPr>
              <a:t>Meriç</a:t>
            </a:r>
            <a:r>
              <a:rPr lang="tr-TR" sz="2000" dirty="0">
                <a:latin typeface="Calibri" panose="020F0502020204030204" pitchFamily="34" charset="0"/>
                <a:cs typeface="Calibri" panose="020F0502020204030204" pitchFamily="34" charset="0"/>
              </a:rPr>
              <a:t>, Ergene, Gediz, Büyük Menderes, Burdur Gölü, </a:t>
            </a:r>
            <a:r>
              <a:rPr lang="tr-TR" sz="2000" dirty="0" err="1">
                <a:latin typeface="Calibri" panose="020F0502020204030204" pitchFamily="34" charset="0"/>
                <a:cs typeface="Calibri" panose="020F0502020204030204" pitchFamily="34" charset="0"/>
              </a:rPr>
              <a:t>Akarçay</a:t>
            </a:r>
            <a:r>
              <a:rPr lang="tr-TR" sz="2000" dirty="0">
                <a:latin typeface="Calibri" panose="020F0502020204030204" pitchFamily="34" charset="0"/>
                <a:cs typeface="Calibri" panose="020F0502020204030204" pitchFamily="34" charset="0"/>
              </a:rPr>
              <a:t>, Konya ve Asi Nehri havzalarında yüzey ve yeraltı suyu kullanımı, su kaynaklarının kendini yenileyebilme kapasitesini aşmış durumda. Bu durum havzalar üzerindeki baskıyı arttırarak, doğal ekosistemler için büyük bir tehdit oluşturuyor.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562" y="1128584"/>
            <a:ext cx="6701838" cy="4916201"/>
          </a:xfrm>
          <a:prstGeom prst="rect">
            <a:avLst/>
          </a:prstGeom>
        </p:spPr>
      </p:pic>
    </p:spTree>
    <p:extLst>
      <p:ext uri="{BB962C8B-B14F-4D97-AF65-F5344CB8AC3E}">
        <p14:creationId xmlns:p14="http://schemas.microsoft.com/office/powerpoint/2010/main" val="1918569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70512" y="195181"/>
            <a:ext cx="6731554" cy="1045876"/>
          </a:xfrm>
        </p:spPr>
        <p:txBody>
          <a:bodyPr>
            <a:noAutofit/>
          </a:bodyPr>
          <a:lstStyle/>
          <a:p>
            <a:r>
              <a:rPr lang="tr-TR" sz="2400" dirty="0" smtClean="0"/>
              <a:t>Su kayıp oranı hedefleri</a:t>
            </a:r>
            <a:endParaRPr lang="tr-TR" sz="2400" dirty="0"/>
          </a:p>
        </p:txBody>
      </p:sp>
      <p:sp>
        <p:nvSpPr>
          <p:cNvPr id="4" name="Slayt Numarası Yer Tutucusu 3"/>
          <p:cNvSpPr>
            <a:spLocks noGrp="1"/>
          </p:cNvSpPr>
          <p:nvPr>
            <p:ph type="sldNum" sz="quarter" idx="12"/>
          </p:nvPr>
        </p:nvSpPr>
        <p:spPr/>
        <p:txBody>
          <a:bodyPr/>
          <a:lstStyle/>
          <a:p>
            <a:fld id="{A62492EE-0472-45F4-8C57-56E7935D3BE3}" type="slidenum">
              <a:rPr lang="tr-TR" smtClean="0"/>
              <a:pPr/>
              <a:t>6</a:t>
            </a:fld>
            <a:endParaRPr lang="tr-TR" dirty="0"/>
          </a:p>
        </p:txBody>
      </p:sp>
      <p:grpSp>
        <p:nvGrpSpPr>
          <p:cNvPr id="9" name="Grup 8"/>
          <p:cNvGrpSpPr/>
          <p:nvPr/>
        </p:nvGrpSpPr>
        <p:grpSpPr>
          <a:xfrm>
            <a:off x="770512" y="1628634"/>
            <a:ext cx="10946674" cy="3540987"/>
            <a:chOff x="2759655" y="1438335"/>
            <a:chExt cx="7415808" cy="3540987"/>
          </a:xfrm>
        </p:grpSpPr>
        <p:sp>
          <p:nvSpPr>
            <p:cNvPr id="8" name="Dikdörtgen 7"/>
            <p:cNvSpPr/>
            <p:nvPr/>
          </p:nvSpPr>
          <p:spPr>
            <a:xfrm>
              <a:off x="2759655" y="1438335"/>
              <a:ext cx="7243888" cy="7694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latin typeface="Calibri" panose="020F0502020204030204" pitchFamily="34" charset="0"/>
                <a:cs typeface="Calibri" panose="020F0502020204030204" pitchFamily="34" charset="0"/>
              </a:endParaRPr>
            </a:p>
          </p:txBody>
        </p:sp>
        <p:grpSp>
          <p:nvGrpSpPr>
            <p:cNvPr id="3" name="Grup 2"/>
            <p:cNvGrpSpPr/>
            <p:nvPr/>
          </p:nvGrpSpPr>
          <p:grpSpPr>
            <a:xfrm>
              <a:off x="2759655" y="1582028"/>
              <a:ext cx="7415808" cy="3397294"/>
              <a:chOff x="2759655" y="1582028"/>
              <a:chExt cx="7415808" cy="3397294"/>
            </a:xfrm>
          </p:grpSpPr>
          <p:sp>
            <p:nvSpPr>
              <p:cNvPr id="7" name="Dikdörtgen 6"/>
              <p:cNvSpPr/>
              <p:nvPr/>
            </p:nvSpPr>
            <p:spPr>
              <a:xfrm>
                <a:off x="2778994" y="3903573"/>
                <a:ext cx="7243888" cy="107574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kern="0" dirty="0">
                    <a:solidFill>
                      <a:schemeClr val="tx1"/>
                    </a:solidFill>
                    <a:latin typeface="Calibri" panose="020F0502020204030204" pitchFamily="34" charset="0"/>
                    <a:cs typeface="Calibri" panose="020F0502020204030204" pitchFamily="34" charset="0"/>
                  </a:rPr>
                  <a:t>Su Verimliliği Strateji Belgesi ve Eylem Planına göre;</a:t>
                </a:r>
              </a:p>
              <a:p>
                <a:pPr algn="ctr"/>
                <a:r>
                  <a:rPr lang="tr-TR" sz="2000" kern="0" dirty="0" smtClean="0">
                    <a:solidFill>
                      <a:schemeClr val="tx1"/>
                    </a:solidFill>
                    <a:latin typeface="Calibri" panose="020F0502020204030204" pitchFamily="34" charset="0"/>
                    <a:cs typeface="Calibri" panose="020F0502020204030204" pitchFamily="34" charset="0"/>
                  </a:rPr>
                  <a:t>Türkiye’de </a:t>
                </a:r>
                <a:r>
                  <a:rPr lang="tr-TR" sz="2000" kern="0" dirty="0">
                    <a:solidFill>
                      <a:schemeClr val="tx1"/>
                    </a:solidFill>
                    <a:latin typeface="Calibri" panose="020F0502020204030204" pitchFamily="34" charset="0"/>
                    <a:cs typeface="Calibri" panose="020F0502020204030204" pitchFamily="34" charset="0"/>
                  </a:rPr>
                  <a:t>2022 yılı sonu itibarıyla %4,75 olan arıtılmış </a:t>
                </a:r>
                <a:r>
                  <a:rPr lang="tr-TR" sz="2000" kern="0" dirty="0" smtClean="0">
                    <a:solidFill>
                      <a:schemeClr val="tx1"/>
                    </a:solidFill>
                    <a:latin typeface="Calibri" panose="020F0502020204030204" pitchFamily="34" charset="0"/>
                    <a:cs typeface="Calibri" panose="020F0502020204030204" pitchFamily="34" charset="0"/>
                  </a:rPr>
                  <a:t>atık suların </a:t>
                </a:r>
                <a:r>
                  <a:rPr lang="tr-TR" sz="2000" kern="0" dirty="0">
                    <a:solidFill>
                      <a:schemeClr val="tx1"/>
                    </a:solidFill>
                    <a:latin typeface="Calibri" panose="020F0502020204030204" pitchFamily="34" charset="0"/>
                    <a:cs typeface="Calibri" panose="020F0502020204030204" pitchFamily="34" charset="0"/>
                  </a:rPr>
                  <a:t>yeniden kullanım </a:t>
                </a:r>
                <a:r>
                  <a:rPr lang="tr-TR" sz="2000" kern="0" dirty="0" smtClean="0">
                    <a:solidFill>
                      <a:schemeClr val="tx1"/>
                    </a:solidFill>
                    <a:latin typeface="Calibri" panose="020F0502020204030204" pitchFamily="34" charset="0"/>
                    <a:cs typeface="Calibri" panose="020F0502020204030204" pitchFamily="34" charset="0"/>
                  </a:rPr>
                  <a:t>oranı                     2023 </a:t>
                </a:r>
                <a:r>
                  <a:rPr lang="tr-TR" sz="2000" kern="0" dirty="0">
                    <a:solidFill>
                      <a:schemeClr val="tx1"/>
                    </a:solidFill>
                    <a:latin typeface="Calibri" panose="020F0502020204030204" pitchFamily="34" charset="0"/>
                    <a:cs typeface="Calibri" panose="020F0502020204030204" pitchFamily="34" charset="0"/>
                  </a:rPr>
                  <a:t>yılında %</a:t>
                </a:r>
                <a:r>
                  <a:rPr lang="tr-TR" sz="2000" kern="0" dirty="0" smtClean="0">
                    <a:solidFill>
                      <a:schemeClr val="tx1"/>
                    </a:solidFill>
                    <a:latin typeface="Calibri" panose="020F0502020204030204" pitchFamily="34" charset="0"/>
                    <a:cs typeface="Calibri" panose="020F0502020204030204" pitchFamily="34" charset="0"/>
                  </a:rPr>
                  <a:t>5,3 ’e çıkmıştır. 2030 </a:t>
                </a:r>
                <a:r>
                  <a:rPr lang="tr-TR" sz="2000" kern="0" dirty="0">
                    <a:solidFill>
                      <a:schemeClr val="tx1"/>
                    </a:solidFill>
                    <a:latin typeface="Calibri" panose="020F0502020204030204" pitchFamily="34" charset="0"/>
                    <a:cs typeface="Calibri" panose="020F0502020204030204" pitchFamily="34" charset="0"/>
                  </a:rPr>
                  <a:t>yılında </a:t>
                </a:r>
                <a:r>
                  <a:rPr lang="tr-TR" sz="2000" kern="0" dirty="0" smtClean="0">
                    <a:solidFill>
                      <a:schemeClr val="tx1"/>
                    </a:solidFill>
                    <a:latin typeface="Calibri" panose="020F0502020204030204" pitchFamily="34" charset="0"/>
                    <a:cs typeface="Calibri" panose="020F0502020204030204" pitchFamily="34" charset="0"/>
                  </a:rPr>
                  <a:t>ise %15’e </a:t>
                </a:r>
                <a:r>
                  <a:rPr lang="tr-TR" sz="2000" kern="0" dirty="0">
                    <a:solidFill>
                      <a:schemeClr val="tx1"/>
                    </a:solidFill>
                    <a:latin typeface="Calibri" panose="020F0502020204030204" pitchFamily="34" charset="0"/>
                    <a:cs typeface="Calibri" panose="020F0502020204030204" pitchFamily="34" charset="0"/>
                  </a:rPr>
                  <a:t>çıkarılması </a:t>
                </a:r>
                <a:r>
                  <a:rPr lang="tr-TR" sz="2000" kern="0" dirty="0" smtClean="0">
                    <a:solidFill>
                      <a:schemeClr val="tx1"/>
                    </a:solidFill>
                    <a:latin typeface="Calibri" panose="020F0502020204030204" pitchFamily="34" charset="0"/>
                    <a:cs typeface="Calibri" panose="020F0502020204030204" pitchFamily="34" charset="0"/>
                  </a:rPr>
                  <a:t>hedeflenmektedir</a:t>
                </a:r>
                <a:r>
                  <a:rPr lang="tr-TR" sz="2000" kern="0" dirty="0">
                    <a:solidFill>
                      <a:schemeClr val="tx1"/>
                    </a:solidFill>
                    <a:latin typeface="Calibri" panose="020F0502020204030204" pitchFamily="34" charset="0"/>
                    <a:cs typeface="Calibri" panose="020F0502020204030204" pitchFamily="34" charset="0"/>
                  </a:rPr>
                  <a:t>.</a:t>
                </a:r>
              </a:p>
            </p:txBody>
          </p:sp>
          <p:sp>
            <p:nvSpPr>
              <p:cNvPr id="10" name="Dikdörtgen 9"/>
              <p:cNvSpPr/>
              <p:nvPr/>
            </p:nvSpPr>
            <p:spPr>
              <a:xfrm>
                <a:off x="2759655" y="1582028"/>
                <a:ext cx="7415808" cy="400110"/>
              </a:xfrm>
              <a:prstGeom prst="rect">
                <a:avLst/>
              </a:prstGeom>
              <a:noFill/>
            </p:spPr>
            <p:txBody>
              <a:bodyPr wrap="square">
                <a:spAutoFit/>
              </a:bodyPr>
              <a:lstStyle/>
              <a:p>
                <a:pPr lvl="0" algn="ctr">
                  <a:defRPr/>
                </a:pPr>
                <a:r>
                  <a:rPr lang="tr-TR" sz="2000" kern="0" dirty="0">
                    <a:latin typeface="Calibri" panose="020F0502020204030204" pitchFamily="34" charset="0"/>
                    <a:cs typeface="Calibri" panose="020F0502020204030204" pitchFamily="34" charset="0"/>
                  </a:rPr>
                  <a:t>Ülkemizdeki içme suyu temin ve dağıtım sistemlerindeki su kayıp oranı </a:t>
                </a:r>
                <a:r>
                  <a:rPr lang="tr-TR" sz="2000" b="1" kern="0" dirty="0">
                    <a:solidFill>
                      <a:srgbClr val="002060"/>
                    </a:solidFill>
                    <a:latin typeface="Calibri" panose="020F0502020204030204" pitchFamily="34" charset="0"/>
                    <a:cs typeface="Calibri" panose="020F0502020204030204" pitchFamily="34" charset="0"/>
                  </a:rPr>
                  <a:t>% 33,54 seviyesindedir.</a:t>
                </a:r>
                <a:r>
                  <a:rPr lang="tr-TR" sz="2000" kern="0" dirty="0">
                    <a:latin typeface="Calibri" panose="020F0502020204030204" pitchFamily="34" charset="0"/>
                    <a:cs typeface="Calibri" panose="020F0502020204030204" pitchFamily="34" charset="0"/>
                  </a:rPr>
                  <a:t> </a:t>
                </a:r>
              </a:p>
            </p:txBody>
          </p:sp>
          <p:sp>
            <p:nvSpPr>
              <p:cNvPr id="11" name="Dikdörtgen 10"/>
              <p:cNvSpPr/>
              <p:nvPr/>
            </p:nvSpPr>
            <p:spPr>
              <a:xfrm>
                <a:off x="2759655" y="2694498"/>
                <a:ext cx="7263227" cy="1015663"/>
              </a:xfrm>
              <a:prstGeom prst="rect">
                <a:avLst/>
              </a:prstGeom>
              <a:solidFill>
                <a:schemeClr val="accent4">
                  <a:lumMod val="20000"/>
                  <a:lumOff val="80000"/>
                </a:schemeClr>
              </a:solidFill>
            </p:spPr>
            <p:txBody>
              <a:bodyPr wrap="square">
                <a:spAutoFit/>
              </a:bodyPr>
              <a:lstStyle/>
              <a:p>
                <a:pPr lvl="0" algn="ctr"/>
                <a:r>
                  <a:rPr lang="tr-TR" sz="2000" kern="0" dirty="0" smtClean="0">
                    <a:latin typeface="Calibri" panose="020F0502020204030204" pitchFamily="34" charset="0"/>
                    <a:cs typeface="Calibri" panose="020F0502020204030204" pitchFamily="34" charset="0"/>
                  </a:rPr>
                  <a:t>İçme Suyu Temin ve Dağıtım Sistemlerindeki Su Kayıplarının Kontrolü Yönetmeliği gereği;</a:t>
                </a:r>
              </a:p>
              <a:p>
                <a:pPr lvl="0" algn="ctr"/>
                <a:r>
                  <a:rPr lang="tr-TR" sz="2000" kern="0" dirty="0" smtClean="0">
                    <a:latin typeface="Calibri" panose="020F0502020204030204" pitchFamily="34" charset="0"/>
                    <a:cs typeface="Calibri" panose="020F0502020204030204" pitchFamily="34" charset="0"/>
                  </a:rPr>
                  <a:t>Su Kayıp Oranlarının Büyükşehir ve İl Belediyelerinde 2023 </a:t>
                </a:r>
                <a:r>
                  <a:rPr lang="tr-TR" sz="2000" kern="0" dirty="0">
                    <a:latin typeface="Calibri" panose="020F0502020204030204" pitchFamily="34" charset="0"/>
                    <a:cs typeface="Calibri" panose="020F0502020204030204" pitchFamily="34" charset="0"/>
                  </a:rPr>
                  <a:t>yılına kadar </a:t>
                </a:r>
                <a:r>
                  <a:rPr lang="tr-TR" sz="2000" kern="0" dirty="0" smtClean="0">
                    <a:latin typeface="Calibri" panose="020F0502020204030204" pitchFamily="34" charset="0"/>
                    <a:cs typeface="Calibri" panose="020F0502020204030204" pitchFamily="34" charset="0"/>
                  </a:rPr>
                  <a:t>en fazla %30, </a:t>
                </a:r>
              </a:p>
              <a:p>
                <a:pPr lvl="0" algn="ctr"/>
                <a:r>
                  <a:rPr lang="tr-TR" sz="2000" kern="0" dirty="0" smtClean="0">
                    <a:latin typeface="Calibri" panose="020F0502020204030204" pitchFamily="34" charset="0"/>
                    <a:cs typeface="Calibri" panose="020F0502020204030204" pitchFamily="34" charset="0"/>
                  </a:rPr>
                  <a:t>2028 yılına kadar en fazla %</a:t>
                </a:r>
                <a:r>
                  <a:rPr lang="tr-TR" sz="2000" kern="0" dirty="0" smtClean="0">
                    <a:latin typeface="Calibri" panose="020F0502020204030204" pitchFamily="34" charset="0"/>
                    <a:cs typeface="Calibri" panose="020F0502020204030204" pitchFamily="34" charset="0"/>
                  </a:rPr>
                  <a:t>25 </a:t>
                </a:r>
                <a:r>
                  <a:rPr lang="tr-TR" sz="2000" kern="0" dirty="0" smtClean="0">
                    <a:latin typeface="Calibri" panose="020F0502020204030204" pitchFamily="34" charset="0"/>
                    <a:cs typeface="Calibri" panose="020F0502020204030204" pitchFamily="34" charset="0"/>
                  </a:rPr>
                  <a:t>düzeyine düşürülmesi </a:t>
                </a:r>
                <a:r>
                  <a:rPr lang="tr-TR" sz="2000" kern="0" dirty="0">
                    <a:latin typeface="Calibri" panose="020F0502020204030204" pitchFamily="34" charset="0"/>
                    <a:cs typeface="Calibri" panose="020F0502020204030204" pitchFamily="34" charset="0"/>
                  </a:rPr>
                  <a:t>hedeflenmiştir.</a:t>
                </a:r>
              </a:p>
            </p:txBody>
          </p:sp>
        </p:grpSp>
      </p:grpSp>
    </p:spTree>
    <p:extLst>
      <p:ext uri="{BB962C8B-B14F-4D97-AF65-F5344CB8AC3E}">
        <p14:creationId xmlns:p14="http://schemas.microsoft.com/office/powerpoint/2010/main" val="3727428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239905" y="4191301"/>
            <a:ext cx="11729772" cy="20352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Unvan 1"/>
          <p:cNvSpPr>
            <a:spLocks noGrp="1"/>
          </p:cNvSpPr>
          <p:nvPr>
            <p:ph type="title"/>
          </p:nvPr>
        </p:nvSpPr>
        <p:spPr>
          <a:xfrm>
            <a:off x="488666" y="82708"/>
            <a:ext cx="11703333" cy="1045876"/>
          </a:xfrm>
        </p:spPr>
        <p:txBody>
          <a:bodyPr>
            <a:noAutofit/>
          </a:bodyPr>
          <a:lstStyle/>
          <a:p>
            <a:r>
              <a:rPr lang="tr-TR" sz="2400" dirty="0"/>
              <a:t>Su tasarrufu </a:t>
            </a:r>
            <a:r>
              <a:rPr lang="tr-TR" sz="2400" dirty="0" smtClean="0"/>
              <a:t>VE </a:t>
            </a:r>
            <a:r>
              <a:rPr lang="tr-TR" sz="2400" dirty="0" err="1" smtClean="0"/>
              <a:t>verimliliğiNİ</a:t>
            </a:r>
            <a:r>
              <a:rPr lang="tr-TR" sz="2400" dirty="0" smtClean="0"/>
              <a:t> </a:t>
            </a:r>
            <a:r>
              <a:rPr lang="tr-TR" sz="2400" dirty="0"/>
              <a:t>teşvik eden </a:t>
            </a:r>
            <a:r>
              <a:rPr lang="tr-TR" sz="2400" dirty="0" smtClean="0"/>
              <a:t/>
            </a:r>
            <a:br>
              <a:rPr lang="tr-TR" sz="2400" dirty="0" smtClean="0"/>
            </a:br>
            <a:r>
              <a:rPr lang="tr-TR" sz="2400" dirty="0" smtClean="0"/>
              <a:t>BAŞLICA </a:t>
            </a:r>
            <a:r>
              <a:rPr lang="tr-TR" sz="2400" dirty="0" err="1" smtClean="0"/>
              <a:t>politikalarIMIZ</a:t>
            </a:r>
            <a:endParaRPr lang="tr-TR" sz="2400" dirty="0"/>
          </a:p>
        </p:txBody>
      </p:sp>
      <p:sp>
        <p:nvSpPr>
          <p:cNvPr id="4" name="Slayt Numarası Yer Tutucusu 3"/>
          <p:cNvSpPr>
            <a:spLocks noGrp="1"/>
          </p:cNvSpPr>
          <p:nvPr>
            <p:ph type="sldNum" sz="quarter" idx="12"/>
          </p:nvPr>
        </p:nvSpPr>
        <p:spPr/>
        <p:txBody>
          <a:bodyPr/>
          <a:lstStyle/>
          <a:p>
            <a:fld id="{A62492EE-0472-45F4-8C57-56E7935D3BE3}" type="slidenum">
              <a:rPr lang="tr-TR" smtClean="0"/>
              <a:pPr/>
              <a:t>7</a:t>
            </a:fld>
            <a:endParaRPr lang="tr-TR" dirty="0"/>
          </a:p>
        </p:txBody>
      </p:sp>
      <p:sp>
        <p:nvSpPr>
          <p:cNvPr id="5" name="Dikdörtgen 4"/>
          <p:cNvSpPr/>
          <p:nvPr/>
        </p:nvSpPr>
        <p:spPr>
          <a:xfrm>
            <a:off x="505208" y="908814"/>
            <a:ext cx="7448167" cy="6863417"/>
          </a:xfrm>
          <a:prstGeom prst="rect">
            <a:avLst/>
          </a:prstGeom>
        </p:spPr>
        <p:txBody>
          <a:bodyPr wrap="square">
            <a:spAutoFit/>
          </a:bodyPr>
          <a:lstStyle/>
          <a:p>
            <a:pPr algn="just"/>
            <a:endParaRPr lang="tr-TR" sz="2000" dirty="0" smtClean="0">
              <a:latin typeface="Calibri" panose="020F0502020204030204" pitchFamily="34" charset="0"/>
              <a:cs typeface="Calibri" panose="020F0502020204030204" pitchFamily="34" charset="0"/>
            </a:endParaRPr>
          </a:p>
          <a:p>
            <a:pPr marL="800100" lvl="1" indent="-342900" algn="just">
              <a:buFont typeface="Wingdings" panose="05000000000000000000" pitchFamily="2" charset="2"/>
              <a:buChar char="§"/>
            </a:pPr>
            <a:r>
              <a:rPr lang="tr-TR" sz="2000" dirty="0" smtClean="0">
                <a:latin typeface="Calibri" panose="020F0502020204030204" pitchFamily="34" charset="0"/>
                <a:cs typeface="Calibri" panose="020F0502020204030204" pitchFamily="34" charset="0"/>
              </a:rPr>
              <a:t>Basınç Yönetimi</a:t>
            </a:r>
          </a:p>
          <a:p>
            <a:pPr marL="800100" lvl="1" indent="-342900" algn="just">
              <a:buFont typeface="Wingdings" panose="05000000000000000000" pitchFamily="2" charset="2"/>
              <a:buChar char="§"/>
            </a:pPr>
            <a:r>
              <a:rPr lang="tr-TR" sz="2000" dirty="0" smtClean="0">
                <a:latin typeface="Calibri" panose="020F0502020204030204" pitchFamily="34" charset="0"/>
                <a:cs typeface="Calibri" panose="020F0502020204030204" pitchFamily="34" charset="0"/>
              </a:rPr>
              <a:t>İzole Bölgeler</a:t>
            </a:r>
          </a:p>
          <a:p>
            <a:pPr marL="800100" lvl="1" indent="-342900" algn="just">
              <a:buFont typeface="Wingdings" panose="05000000000000000000" pitchFamily="2" charset="2"/>
              <a:buChar char="§"/>
            </a:pPr>
            <a:r>
              <a:rPr lang="tr-TR" sz="2000" dirty="0" smtClean="0">
                <a:latin typeface="Calibri" panose="020F0502020204030204" pitchFamily="34" charset="0"/>
                <a:cs typeface="Calibri" panose="020F0502020204030204" pitchFamily="34" charset="0"/>
              </a:rPr>
              <a:t>Gece Dinleme Çalışmaları</a:t>
            </a:r>
          </a:p>
          <a:p>
            <a:pPr marL="800100" lvl="1" indent="-342900" algn="just">
              <a:buFont typeface="Wingdings" panose="05000000000000000000" pitchFamily="2" charset="2"/>
              <a:buChar char="§"/>
            </a:pPr>
            <a:r>
              <a:rPr lang="tr-TR" sz="2000" dirty="0" smtClean="0">
                <a:latin typeface="Calibri" panose="020F0502020204030204" pitchFamily="34" charset="0"/>
                <a:cs typeface="Calibri" panose="020F0502020204030204" pitchFamily="34" charset="0"/>
              </a:rPr>
              <a:t>İçme Suyu SCADA (360 Nokta)</a:t>
            </a:r>
          </a:p>
          <a:p>
            <a:pPr marL="800100" lvl="1" indent="-342900" algn="just">
              <a:buFont typeface="Wingdings" panose="05000000000000000000" pitchFamily="2" charset="2"/>
              <a:buChar char="§"/>
            </a:pPr>
            <a:r>
              <a:rPr lang="tr-TR" sz="2000" dirty="0" smtClean="0">
                <a:latin typeface="Calibri" panose="020F0502020204030204" pitchFamily="34" charset="0"/>
                <a:cs typeface="Calibri" panose="020F0502020204030204" pitchFamily="34" charset="0"/>
              </a:rPr>
              <a:t>Su İşletme Sistemi (SUİS)</a:t>
            </a:r>
          </a:p>
          <a:p>
            <a:pPr marL="800100" lvl="1" indent="-342900" algn="just">
              <a:buFont typeface="Wingdings" panose="05000000000000000000" pitchFamily="2" charset="2"/>
              <a:buChar char="§"/>
            </a:pPr>
            <a:r>
              <a:rPr lang="tr-TR" sz="2000" dirty="0" smtClean="0">
                <a:latin typeface="Calibri" panose="020F0502020204030204" pitchFamily="34" charset="0"/>
                <a:cs typeface="Calibri" panose="020F0502020204030204" pitchFamily="34" charset="0"/>
              </a:rPr>
              <a:t>Yüksek Tüketimli Abonelerin Takibi</a:t>
            </a:r>
          </a:p>
          <a:p>
            <a:pPr marL="800100" lvl="1" indent="-342900" algn="just">
              <a:buFont typeface="Wingdings" panose="05000000000000000000" pitchFamily="2" charset="2"/>
              <a:buChar char="§"/>
            </a:pPr>
            <a:r>
              <a:rPr lang="tr-TR" sz="2000" dirty="0" smtClean="0">
                <a:latin typeface="Calibri" panose="020F0502020204030204" pitchFamily="34" charset="0"/>
                <a:cs typeface="Calibri" panose="020F0502020204030204" pitchFamily="34" charset="0"/>
              </a:rPr>
              <a:t>Ortak Abonelik (Site ve OSB’ler)</a:t>
            </a:r>
          </a:p>
          <a:p>
            <a:pPr marL="800100" lvl="1" indent="-342900" algn="just">
              <a:buFont typeface="Wingdings" panose="05000000000000000000" pitchFamily="2" charset="2"/>
              <a:buChar char="§"/>
            </a:pPr>
            <a:r>
              <a:rPr lang="tr-TR" sz="2000" dirty="0" smtClean="0">
                <a:latin typeface="Calibri" panose="020F0502020204030204" pitchFamily="34" charset="0"/>
                <a:cs typeface="Calibri" panose="020F0502020204030204" pitchFamily="34" charset="0"/>
              </a:rPr>
              <a:t>Düzenli Sayaç Değişimi</a:t>
            </a:r>
          </a:p>
          <a:p>
            <a:pPr marL="800100" lvl="1" indent="-342900" algn="just">
              <a:buFont typeface="Wingdings" panose="05000000000000000000" pitchFamily="2" charset="2"/>
              <a:buChar char="§"/>
            </a:pPr>
            <a:r>
              <a:rPr lang="tr-TR" sz="2000" dirty="0">
                <a:latin typeface="Calibri" panose="020F0502020204030204" pitchFamily="34" charset="0"/>
                <a:cs typeface="Calibri" panose="020F0502020204030204" pitchFamily="34" charset="0"/>
              </a:rPr>
              <a:t>Geri Kazanım Suyu</a:t>
            </a:r>
            <a:endParaRPr lang="tr-TR" sz="2000" b="1" dirty="0">
              <a:latin typeface="Calibri" panose="020F0502020204030204" pitchFamily="34" charset="0"/>
              <a:cs typeface="Calibri" panose="020F0502020204030204" pitchFamily="34" charset="0"/>
            </a:endParaRPr>
          </a:p>
          <a:p>
            <a:pPr lvl="1" algn="just"/>
            <a:endParaRPr lang="tr-TR" sz="2000" dirty="0" smtClean="0">
              <a:latin typeface="Calibri" panose="020F0502020204030204" pitchFamily="34" charset="0"/>
              <a:cs typeface="Calibri" panose="020F0502020204030204" pitchFamily="34" charset="0"/>
            </a:endParaRPr>
          </a:p>
          <a:p>
            <a:pPr marL="800100" lvl="1" indent="-342900" algn="just">
              <a:buFont typeface="Wingdings" panose="05000000000000000000" pitchFamily="2" charset="2"/>
              <a:buChar char="§"/>
            </a:pPr>
            <a:endParaRPr lang="tr-TR" sz="2000" dirty="0" smtClean="0">
              <a:latin typeface="Calibri" panose="020F0502020204030204" pitchFamily="34" charset="0"/>
              <a:cs typeface="Calibri" panose="020F0502020204030204" pitchFamily="34" charset="0"/>
            </a:endParaRPr>
          </a:p>
          <a:p>
            <a:pPr marL="800100" lvl="1" indent="-342900" algn="just">
              <a:buFont typeface="Wingdings" panose="05000000000000000000" pitchFamily="2" charset="2"/>
              <a:buChar char="§"/>
            </a:pPr>
            <a:endParaRPr lang="tr-TR" sz="2000" dirty="0" smtClean="0">
              <a:latin typeface="Calibri" panose="020F0502020204030204" pitchFamily="34" charset="0"/>
              <a:cs typeface="Calibri" panose="020F0502020204030204" pitchFamily="34" charset="0"/>
            </a:endParaRPr>
          </a:p>
          <a:p>
            <a:pPr marL="800100" lvl="1" indent="-342900" algn="just">
              <a:buFont typeface="Wingdings" panose="05000000000000000000" pitchFamily="2" charset="2"/>
              <a:buChar char="§"/>
            </a:pPr>
            <a:endParaRPr lang="tr-TR" sz="2000" dirty="0" smtClean="0">
              <a:latin typeface="Calibri" panose="020F0502020204030204" pitchFamily="34" charset="0"/>
              <a:cs typeface="Calibri" panose="020F0502020204030204" pitchFamily="34" charset="0"/>
            </a:endParaRPr>
          </a:p>
          <a:p>
            <a:pPr marL="800100" lvl="1" indent="-342900" algn="just">
              <a:buFont typeface="Wingdings" panose="05000000000000000000" pitchFamily="2" charset="2"/>
              <a:buChar char="§"/>
            </a:pPr>
            <a:endParaRPr lang="tr-TR" sz="2000" dirty="0" smtClean="0">
              <a:latin typeface="Calibri" panose="020F0502020204030204" pitchFamily="34" charset="0"/>
              <a:cs typeface="Calibri" panose="020F0502020204030204" pitchFamily="34" charset="0"/>
            </a:endParaRPr>
          </a:p>
          <a:p>
            <a:pPr marL="800100" lvl="1" indent="-342900" algn="just">
              <a:buFont typeface="Wingdings" panose="05000000000000000000" pitchFamily="2" charset="2"/>
              <a:buChar char="§"/>
            </a:pPr>
            <a:endParaRPr lang="tr-TR" sz="2000" dirty="0" smtClean="0">
              <a:latin typeface="Calibri" panose="020F0502020204030204" pitchFamily="34" charset="0"/>
              <a:cs typeface="Calibri" panose="020F0502020204030204" pitchFamily="34" charset="0"/>
            </a:endParaRPr>
          </a:p>
          <a:p>
            <a:pPr marL="800100" lvl="1" indent="-342900" algn="just">
              <a:buFont typeface="Wingdings" panose="05000000000000000000" pitchFamily="2" charset="2"/>
              <a:buChar char="§"/>
            </a:pPr>
            <a:endParaRPr lang="tr-TR" sz="2000" dirty="0" smtClean="0">
              <a:latin typeface="Calibri" panose="020F0502020204030204" pitchFamily="34" charset="0"/>
              <a:cs typeface="Calibri" panose="020F0502020204030204" pitchFamily="34" charset="0"/>
            </a:endParaRPr>
          </a:p>
          <a:p>
            <a:pPr marL="800100" lvl="1" indent="-342900" algn="just">
              <a:buFont typeface="Wingdings" panose="05000000000000000000" pitchFamily="2" charset="2"/>
              <a:buChar char="§"/>
            </a:pPr>
            <a:endParaRPr lang="tr-TR" sz="2000" b="1" dirty="0">
              <a:latin typeface="Calibri" panose="020F0502020204030204" pitchFamily="34" charset="0"/>
              <a:cs typeface="Calibri" panose="020F0502020204030204" pitchFamily="34" charset="0"/>
            </a:endParaRPr>
          </a:p>
          <a:p>
            <a:pPr marL="800100" lvl="1" indent="-342900" algn="just">
              <a:buFont typeface="Wingdings" panose="05000000000000000000" pitchFamily="2" charset="2"/>
              <a:buChar char="§"/>
            </a:pPr>
            <a:endParaRPr lang="tr-TR" sz="2000" b="1" dirty="0" smtClean="0">
              <a:latin typeface="Calibri" panose="020F0502020204030204" pitchFamily="34" charset="0"/>
              <a:cs typeface="Calibri" panose="020F0502020204030204" pitchFamily="34" charset="0"/>
            </a:endParaRPr>
          </a:p>
          <a:p>
            <a:pPr marL="800100" lvl="1" indent="-342900" algn="just">
              <a:buFont typeface="Wingdings" panose="05000000000000000000" pitchFamily="2" charset="2"/>
              <a:buChar char="§"/>
            </a:pPr>
            <a:endParaRPr lang="tr-TR" sz="2000" b="1" dirty="0" smtClean="0">
              <a:latin typeface="Calibri" panose="020F0502020204030204" pitchFamily="34" charset="0"/>
              <a:cs typeface="Calibri" panose="020F0502020204030204" pitchFamily="34" charset="0"/>
            </a:endParaRPr>
          </a:p>
          <a:p>
            <a:pPr marL="800100" lvl="1" indent="-342900" algn="just">
              <a:buFont typeface="Wingdings" panose="05000000000000000000" pitchFamily="2" charset="2"/>
              <a:buChar char="§"/>
            </a:pPr>
            <a:endParaRPr lang="tr-TR" sz="2000" dirty="0" smtClean="0">
              <a:latin typeface="Calibri" panose="020F0502020204030204" pitchFamily="34" charset="0"/>
              <a:cs typeface="Calibri" panose="020F0502020204030204" pitchFamily="34" charset="0"/>
            </a:endParaRPr>
          </a:p>
          <a:p>
            <a:pPr marL="800100" lvl="1" indent="-342900" algn="just">
              <a:buFont typeface="Wingdings" panose="05000000000000000000" pitchFamily="2" charset="2"/>
              <a:buChar char="§"/>
            </a:pPr>
            <a:endParaRPr lang="tr-TR" sz="2000" dirty="0">
              <a:latin typeface="Calibri" panose="020F0502020204030204" pitchFamily="34" charset="0"/>
              <a:cs typeface="Calibri" panose="020F0502020204030204" pitchFamily="34" charset="0"/>
            </a:endParaRPr>
          </a:p>
        </p:txBody>
      </p:sp>
      <p:graphicFrame>
        <p:nvGraphicFramePr>
          <p:cNvPr id="28" name="Chart 33">
            <a:extLst>
              <a:ext uri="{FF2B5EF4-FFF2-40B4-BE49-F238E27FC236}">
                <a16:creationId xmlns:a16="http://schemas.microsoft.com/office/drawing/2014/main" id="{B34799E9-34B5-41B0-A353-BA5529CF775F}"/>
              </a:ext>
            </a:extLst>
          </p:cNvPr>
          <p:cNvGraphicFramePr/>
          <p:nvPr>
            <p:extLst>
              <p:ext uri="{D42A27DB-BD31-4B8C-83A1-F6EECF244321}">
                <p14:modId xmlns:p14="http://schemas.microsoft.com/office/powerpoint/2010/main" val="1392589391"/>
              </p:ext>
            </p:extLst>
          </p:nvPr>
        </p:nvGraphicFramePr>
        <p:xfrm>
          <a:off x="488666" y="4281841"/>
          <a:ext cx="11481011" cy="1913652"/>
        </p:xfrm>
        <a:graphic>
          <a:graphicData uri="http://schemas.openxmlformats.org/drawingml/2006/chart">
            <c:chart xmlns:c="http://schemas.openxmlformats.org/drawingml/2006/chart" xmlns:r="http://schemas.openxmlformats.org/officeDocument/2006/relationships" r:id="rId2"/>
          </a:graphicData>
        </a:graphic>
      </p:graphicFrame>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b="10417"/>
          <a:stretch/>
        </p:blipFill>
        <p:spPr>
          <a:xfrm>
            <a:off x="8597914" y="857773"/>
            <a:ext cx="2934547" cy="1711881"/>
          </a:xfrm>
          <a:prstGeom prst="rect">
            <a:avLst/>
          </a:prstGeom>
          <a:ln>
            <a:noFill/>
          </a:ln>
          <a:effectLst>
            <a:outerShdw blurRad="50800" dist="38100" dir="2700000" algn="tl" rotWithShape="0">
              <a:prstClr val="black">
                <a:alpha val="40000"/>
              </a:prstClr>
            </a:outerShdw>
          </a:effectLst>
        </p:spPr>
      </p:pic>
      <p:pic>
        <p:nvPicPr>
          <p:cNvPr id="33" name="Resim 32"/>
          <p:cNvPicPr>
            <a:picLocks noChangeAspect="1"/>
          </p:cNvPicPr>
          <p:nvPr/>
        </p:nvPicPr>
        <p:blipFill rotWithShape="1">
          <a:blip r:embed="rId4" cstate="print">
            <a:extLst>
              <a:ext uri="{28A0092B-C50C-407E-A947-70E740481C1C}">
                <a14:useLocalDpi xmlns:a14="http://schemas.microsoft.com/office/drawing/2010/main" val="0"/>
              </a:ext>
            </a:extLst>
          </a:blip>
          <a:srcRect t="22719" b="10429"/>
          <a:stretch/>
        </p:blipFill>
        <p:spPr>
          <a:xfrm>
            <a:off x="8597914" y="2722607"/>
            <a:ext cx="2923672" cy="1328425"/>
          </a:xfrm>
          <a:prstGeom prst="rect">
            <a:avLst/>
          </a:prstGeom>
          <a:ln>
            <a:noFill/>
          </a:ln>
          <a:effectLst>
            <a:outerShdw blurRad="50800" dist="38100" dir="2700000" algn="tl" rotWithShape="0">
              <a:prstClr val="black">
                <a:alpha val="40000"/>
              </a:prstClr>
            </a:outerShdw>
          </a:effectLst>
        </p:spPr>
      </p:pic>
      <p:sp>
        <p:nvSpPr>
          <p:cNvPr id="8" name="Dikdörtgen 7"/>
          <p:cNvSpPr/>
          <p:nvPr/>
        </p:nvSpPr>
        <p:spPr>
          <a:xfrm rot="16200000">
            <a:off x="-465243" y="5212772"/>
            <a:ext cx="1818062" cy="276999"/>
          </a:xfrm>
          <a:prstGeom prst="rect">
            <a:avLst/>
          </a:prstGeom>
        </p:spPr>
        <p:txBody>
          <a:bodyPr wrap="none">
            <a:spAutoFit/>
          </a:bodyPr>
          <a:lstStyle/>
          <a:p>
            <a:pPr lvl="1" algn="just"/>
            <a:r>
              <a:rPr lang="tr-TR" sz="1200" b="1" dirty="0" smtClean="0">
                <a:latin typeface="Calibri" panose="020F0502020204030204" pitchFamily="34" charset="0"/>
                <a:cs typeface="Calibri" panose="020F0502020204030204" pitchFamily="34" charset="0"/>
              </a:rPr>
              <a:t>(%) Kayıp Su Oranı</a:t>
            </a:r>
            <a:endParaRPr lang="tr-TR"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5179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0" y="6470650"/>
            <a:ext cx="973138" cy="274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2492EE-0472-45F4-8C57-56E7935D3BE3}" type="slidenum">
              <a:rPr kumimoji="0" lang="tr-TR" sz="1000" b="0" i="0" u="none" strike="noStrike" kern="1200" cap="none" spc="0" normalizeH="0" baseline="0" noProof="0" smtClean="0">
                <a:ln>
                  <a:noFill/>
                </a:ln>
                <a:solidFill>
                  <a:prstClr val="white"/>
                </a:solidFill>
                <a:effectLst/>
                <a:uLnTx/>
                <a:uFillTx/>
                <a:latin typeface="Tw Cen MT" panose="020B0602020104020603"/>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tr-TR" sz="1000" b="0" i="0" u="none" strike="noStrike" kern="1200" cap="none" spc="0" normalizeH="0" baseline="0" noProof="0" dirty="0">
              <a:ln>
                <a:noFill/>
              </a:ln>
              <a:solidFill>
                <a:prstClr val="white"/>
              </a:solidFill>
              <a:effectLst/>
              <a:uLnTx/>
              <a:uFillTx/>
              <a:latin typeface="Tw Cen MT" panose="020B0602020104020603"/>
              <a:ea typeface="+mn-ea"/>
              <a:cs typeface="Calibri" panose="020F0502020204030204" pitchFamily="34" charset="0"/>
            </a:endParaRPr>
          </a:p>
        </p:txBody>
      </p:sp>
      <p:sp>
        <p:nvSpPr>
          <p:cNvPr id="32" name="Dikdörtgen 31"/>
          <p:cNvSpPr/>
          <p:nvPr/>
        </p:nvSpPr>
        <p:spPr>
          <a:xfrm>
            <a:off x="-102994" y="0"/>
            <a:ext cx="1229499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86" name="Resim 85"/>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22500"/>
          <a:stretch/>
        </p:blipFill>
        <p:spPr>
          <a:xfrm>
            <a:off x="130995" y="0"/>
            <a:ext cx="9448800" cy="6858000"/>
          </a:xfrm>
          <a:prstGeom prst="rect">
            <a:avLst/>
          </a:prstGeom>
          <a:ln>
            <a:noFill/>
          </a:ln>
          <a:effectLst>
            <a:outerShdw blurRad="292100" dist="139700" dir="2700000" algn="tl" rotWithShape="0">
              <a:srgbClr val="333333">
                <a:alpha val="65000"/>
              </a:srgbClr>
            </a:outerShdw>
          </a:effectLst>
        </p:spPr>
      </p:pic>
      <p:cxnSp>
        <p:nvCxnSpPr>
          <p:cNvPr id="14" name="Düz Ok Bağlayıcısı 13"/>
          <p:cNvCxnSpPr/>
          <p:nvPr/>
        </p:nvCxnSpPr>
        <p:spPr>
          <a:xfrm flipH="1">
            <a:off x="692152" y="814029"/>
            <a:ext cx="5644640" cy="0"/>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5" name="Metin kutusu 14"/>
          <p:cNvSpPr txBox="1"/>
          <p:nvPr/>
        </p:nvSpPr>
        <p:spPr>
          <a:xfrm>
            <a:off x="606865" y="534770"/>
            <a:ext cx="1440000"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518E"/>
                </a:solidFill>
                <a:effectLst/>
                <a:uLnTx/>
                <a:uFillTx/>
                <a:latin typeface="Tw Cen MT" panose="020B0602020104020603"/>
                <a:ea typeface="+mn-ea"/>
                <a:cs typeface="+mn-cs"/>
              </a:rPr>
              <a:t>BAĞIRGANLI</a:t>
            </a:r>
          </a:p>
        </p:txBody>
      </p:sp>
      <p:cxnSp>
        <p:nvCxnSpPr>
          <p:cNvPr id="17" name="Düz Ok Bağlayıcısı 16"/>
          <p:cNvCxnSpPr/>
          <p:nvPr/>
        </p:nvCxnSpPr>
        <p:spPr>
          <a:xfrm flipH="1">
            <a:off x="692152" y="392756"/>
            <a:ext cx="6074408" cy="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Metin kutusu 17"/>
          <p:cNvSpPr txBox="1"/>
          <p:nvPr/>
        </p:nvSpPr>
        <p:spPr>
          <a:xfrm>
            <a:off x="606865" y="113497"/>
            <a:ext cx="1440000"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518E"/>
                </a:solidFill>
                <a:effectLst/>
                <a:uLnTx/>
                <a:uFillTx/>
                <a:latin typeface="Tw Cen MT" panose="020B0602020104020603"/>
                <a:ea typeface="+mn-ea"/>
                <a:cs typeface="+mn-cs"/>
              </a:rPr>
              <a:t>SEYREK</a:t>
            </a:r>
          </a:p>
        </p:txBody>
      </p:sp>
      <p:cxnSp>
        <p:nvCxnSpPr>
          <p:cNvPr id="20" name="Düz Ok Bağlayıcısı 19"/>
          <p:cNvCxnSpPr/>
          <p:nvPr/>
        </p:nvCxnSpPr>
        <p:spPr>
          <a:xfrm flipV="1">
            <a:off x="6766560" y="392756"/>
            <a:ext cx="0" cy="421274"/>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3" name="Düz Ok Bağlayıcısı 22"/>
          <p:cNvCxnSpPr/>
          <p:nvPr/>
        </p:nvCxnSpPr>
        <p:spPr>
          <a:xfrm flipV="1">
            <a:off x="7041332" y="392755"/>
            <a:ext cx="0" cy="421274"/>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p:nvPr/>
        </p:nvCxnSpPr>
        <p:spPr>
          <a:xfrm flipH="1">
            <a:off x="7041332" y="392755"/>
            <a:ext cx="4416079" cy="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Metin kutusu 25"/>
          <p:cNvSpPr txBox="1"/>
          <p:nvPr/>
        </p:nvSpPr>
        <p:spPr>
          <a:xfrm>
            <a:off x="10111830" y="84978"/>
            <a:ext cx="1440000"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518E"/>
                </a:solidFill>
                <a:effectLst/>
                <a:uLnTx/>
                <a:uFillTx/>
                <a:latin typeface="Tw Cen MT" panose="020B0602020104020603"/>
                <a:ea typeface="+mn-ea"/>
                <a:cs typeface="+mn-cs"/>
              </a:rPr>
              <a:t>SARISU</a:t>
            </a:r>
          </a:p>
        </p:txBody>
      </p:sp>
      <p:cxnSp>
        <p:nvCxnSpPr>
          <p:cNvPr id="27" name="Düz Ok Bağlayıcısı 26"/>
          <p:cNvCxnSpPr/>
          <p:nvPr/>
        </p:nvCxnSpPr>
        <p:spPr>
          <a:xfrm>
            <a:off x="7912100" y="783744"/>
            <a:ext cx="3545311" cy="0"/>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8" name="Metin kutusu 27"/>
          <p:cNvSpPr txBox="1"/>
          <p:nvPr/>
        </p:nvSpPr>
        <p:spPr>
          <a:xfrm>
            <a:off x="9582047" y="506252"/>
            <a:ext cx="1982504"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518E"/>
                </a:solidFill>
                <a:effectLst/>
                <a:uLnTx/>
                <a:uFillTx/>
                <a:latin typeface="Tw Cen MT" panose="020B0602020104020603"/>
                <a:ea typeface="+mn-ea"/>
                <a:cs typeface="+mn-cs"/>
              </a:rPr>
              <a:t>CEBECİ</a:t>
            </a:r>
          </a:p>
        </p:txBody>
      </p:sp>
      <p:cxnSp>
        <p:nvCxnSpPr>
          <p:cNvPr id="30" name="Düz Ok Bağlayıcısı 29"/>
          <p:cNvCxnSpPr/>
          <p:nvPr/>
        </p:nvCxnSpPr>
        <p:spPr>
          <a:xfrm>
            <a:off x="7239000" y="1572798"/>
            <a:ext cx="4218411" cy="0"/>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1" name="Metin kutusu 30"/>
          <p:cNvSpPr txBox="1"/>
          <p:nvPr/>
        </p:nvSpPr>
        <p:spPr>
          <a:xfrm>
            <a:off x="9569326" y="1295306"/>
            <a:ext cx="1982504"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518E"/>
                </a:solidFill>
                <a:effectLst/>
                <a:uLnTx/>
                <a:uFillTx/>
                <a:latin typeface="Tw Cen MT" panose="020B0602020104020603"/>
                <a:ea typeface="+mn-ea"/>
                <a:cs typeface="+mn-cs"/>
              </a:rPr>
              <a:t>KANDIRA</a:t>
            </a:r>
          </a:p>
        </p:txBody>
      </p:sp>
      <p:cxnSp>
        <p:nvCxnSpPr>
          <p:cNvPr id="33" name="Düz Ok Bağlayıcısı 32"/>
          <p:cNvCxnSpPr/>
          <p:nvPr/>
        </p:nvCxnSpPr>
        <p:spPr>
          <a:xfrm>
            <a:off x="6921500" y="2392136"/>
            <a:ext cx="4535911" cy="0"/>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4" name="Metin kutusu 33"/>
          <p:cNvSpPr txBox="1"/>
          <p:nvPr/>
        </p:nvSpPr>
        <p:spPr>
          <a:xfrm>
            <a:off x="9569326" y="2114644"/>
            <a:ext cx="1982504"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518E"/>
                </a:solidFill>
                <a:effectLst/>
                <a:uLnTx/>
                <a:uFillTx/>
                <a:latin typeface="Tw Cen MT" panose="020B0602020104020603"/>
                <a:ea typeface="+mn-ea"/>
                <a:cs typeface="+mn-cs"/>
              </a:rPr>
              <a:t>HAKKANİYE</a:t>
            </a:r>
          </a:p>
        </p:txBody>
      </p:sp>
      <p:cxnSp>
        <p:nvCxnSpPr>
          <p:cNvPr id="36" name="Düz Ok Bağlayıcısı 35"/>
          <p:cNvCxnSpPr/>
          <p:nvPr/>
        </p:nvCxnSpPr>
        <p:spPr>
          <a:xfrm>
            <a:off x="7912100" y="2876513"/>
            <a:ext cx="3545311" cy="0"/>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7" name="Metin kutusu 36"/>
          <p:cNvSpPr txBox="1"/>
          <p:nvPr/>
        </p:nvSpPr>
        <p:spPr>
          <a:xfrm>
            <a:off x="9569326" y="2599021"/>
            <a:ext cx="1982504"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518E"/>
                </a:solidFill>
                <a:effectLst/>
                <a:uLnTx/>
                <a:uFillTx/>
                <a:latin typeface="Tw Cen MT" panose="020B0602020104020603"/>
                <a:ea typeface="+mn-ea"/>
                <a:cs typeface="+mn-cs"/>
              </a:rPr>
              <a:t>SUCUALİ</a:t>
            </a:r>
          </a:p>
        </p:txBody>
      </p:sp>
      <p:cxnSp>
        <p:nvCxnSpPr>
          <p:cNvPr id="39" name="Düz Ok Bağlayıcısı 38"/>
          <p:cNvCxnSpPr/>
          <p:nvPr/>
        </p:nvCxnSpPr>
        <p:spPr>
          <a:xfrm>
            <a:off x="7912100" y="3375620"/>
            <a:ext cx="3545311" cy="0"/>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Metin kutusu 39"/>
          <p:cNvSpPr txBox="1"/>
          <p:nvPr/>
        </p:nvSpPr>
        <p:spPr>
          <a:xfrm>
            <a:off x="9569326" y="3098128"/>
            <a:ext cx="1982504"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518E"/>
                </a:solidFill>
                <a:effectLst/>
                <a:uLnTx/>
                <a:uFillTx/>
                <a:latin typeface="Tw Cen MT" panose="020B0602020104020603"/>
                <a:ea typeface="+mn-ea"/>
                <a:cs typeface="+mn-cs"/>
              </a:rPr>
              <a:t>AKMEŞE</a:t>
            </a:r>
          </a:p>
        </p:txBody>
      </p:sp>
      <p:sp>
        <p:nvSpPr>
          <p:cNvPr id="44" name="Metin kutusu 43"/>
          <p:cNvSpPr txBox="1"/>
          <p:nvPr/>
        </p:nvSpPr>
        <p:spPr>
          <a:xfrm>
            <a:off x="9579795" y="4093363"/>
            <a:ext cx="1982504"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518E"/>
                </a:solidFill>
                <a:effectLst/>
                <a:uLnTx/>
                <a:uFillTx/>
                <a:latin typeface="Tw Cen MT" panose="020B0602020104020603"/>
                <a:ea typeface="+mn-ea"/>
                <a:cs typeface="+mn-cs"/>
              </a:rPr>
              <a:t>42 EVLER</a:t>
            </a:r>
          </a:p>
        </p:txBody>
      </p:sp>
      <p:cxnSp>
        <p:nvCxnSpPr>
          <p:cNvPr id="46" name="Düz Ok Bağlayıcısı 45"/>
          <p:cNvCxnSpPr/>
          <p:nvPr/>
        </p:nvCxnSpPr>
        <p:spPr>
          <a:xfrm>
            <a:off x="6336792" y="4793982"/>
            <a:ext cx="5120619" cy="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7" name="Metin kutusu 46"/>
          <p:cNvSpPr txBox="1"/>
          <p:nvPr/>
        </p:nvSpPr>
        <p:spPr>
          <a:xfrm>
            <a:off x="9581984" y="4516490"/>
            <a:ext cx="1982504"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518E"/>
                </a:solidFill>
                <a:effectLst/>
                <a:uLnTx/>
                <a:uFillTx/>
                <a:latin typeface="Tw Cen MT" panose="020B0602020104020603"/>
                <a:ea typeface="+mn-ea"/>
                <a:cs typeface="+mn-cs"/>
              </a:rPr>
              <a:t>KULLAR</a:t>
            </a:r>
          </a:p>
        </p:txBody>
      </p:sp>
      <p:cxnSp>
        <p:nvCxnSpPr>
          <p:cNvPr id="49" name="Düz Ok Bağlayıcısı 48"/>
          <p:cNvCxnSpPr/>
          <p:nvPr/>
        </p:nvCxnSpPr>
        <p:spPr>
          <a:xfrm>
            <a:off x="6057900" y="4386818"/>
            <a:ext cx="5399511" cy="0"/>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2" name="Düz Ok Bağlayıcısı 51"/>
          <p:cNvCxnSpPr/>
          <p:nvPr/>
        </p:nvCxnSpPr>
        <p:spPr>
          <a:xfrm>
            <a:off x="5397500" y="5232529"/>
            <a:ext cx="6059911" cy="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3" name="Metin kutusu 52"/>
          <p:cNvSpPr txBox="1"/>
          <p:nvPr/>
        </p:nvSpPr>
        <p:spPr>
          <a:xfrm>
            <a:off x="9572458" y="4955037"/>
            <a:ext cx="1982504"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1D9F9C"/>
                </a:solidFill>
                <a:effectLst/>
                <a:uLnTx/>
                <a:uFillTx/>
                <a:latin typeface="Tw Cen MT" panose="020B0602020104020603"/>
                <a:ea typeface="+mn-ea"/>
                <a:cs typeface="+mn-cs"/>
              </a:rPr>
              <a:t>YENİKÖY</a:t>
            </a:r>
          </a:p>
        </p:txBody>
      </p:sp>
      <p:cxnSp>
        <p:nvCxnSpPr>
          <p:cNvPr id="55" name="Düz Ok Bağlayıcısı 54"/>
          <p:cNvCxnSpPr/>
          <p:nvPr/>
        </p:nvCxnSpPr>
        <p:spPr>
          <a:xfrm flipH="1">
            <a:off x="693552" y="1295306"/>
            <a:ext cx="4856856" cy="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6" name="Metin kutusu 55"/>
          <p:cNvSpPr txBox="1"/>
          <p:nvPr/>
        </p:nvSpPr>
        <p:spPr>
          <a:xfrm>
            <a:off x="608263" y="1016047"/>
            <a:ext cx="1136375"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518E"/>
                </a:solidFill>
                <a:effectLst/>
                <a:uLnTx/>
                <a:uFillTx/>
                <a:latin typeface="Tw Cen MT" panose="020B0602020104020603"/>
                <a:ea typeface="+mn-ea"/>
                <a:cs typeface="+mn-cs"/>
              </a:rPr>
              <a:t>UMUTTEPE</a:t>
            </a:r>
          </a:p>
        </p:txBody>
      </p:sp>
      <p:cxnSp>
        <p:nvCxnSpPr>
          <p:cNvPr id="68" name="Düz Ok Bağlayıcısı 67"/>
          <p:cNvCxnSpPr/>
          <p:nvPr/>
        </p:nvCxnSpPr>
        <p:spPr>
          <a:xfrm flipH="1">
            <a:off x="692154" y="3832285"/>
            <a:ext cx="2292476" cy="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9" name="Metin kutusu 68"/>
          <p:cNvSpPr txBox="1"/>
          <p:nvPr/>
        </p:nvSpPr>
        <p:spPr>
          <a:xfrm>
            <a:off x="606865" y="3553026"/>
            <a:ext cx="1006035"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518E"/>
                </a:solidFill>
                <a:effectLst/>
                <a:uLnTx/>
                <a:uFillTx/>
                <a:latin typeface="Tw Cen MT" panose="020B0602020104020603"/>
                <a:ea typeface="+mn-ea"/>
                <a:cs typeface="+mn-cs"/>
              </a:rPr>
              <a:t>DİLOVASI</a:t>
            </a:r>
          </a:p>
        </p:txBody>
      </p:sp>
      <p:cxnSp>
        <p:nvCxnSpPr>
          <p:cNvPr id="70" name="Düz Ok Bağlayıcısı 69"/>
          <p:cNvCxnSpPr/>
          <p:nvPr/>
        </p:nvCxnSpPr>
        <p:spPr>
          <a:xfrm flipH="1">
            <a:off x="692152" y="4209965"/>
            <a:ext cx="1712720" cy="0"/>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1" name="Metin kutusu 70"/>
          <p:cNvSpPr txBox="1"/>
          <p:nvPr/>
        </p:nvSpPr>
        <p:spPr>
          <a:xfrm>
            <a:off x="606865" y="3930706"/>
            <a:ext cx="1440000"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518E"/>
                </a:solidFill>
                <a:effectLst/>
                <a:uLnTx/>
                <a:uFillTx/>
                <a:latin typeface="Tw Cen MT" panose="020B0602020104020603"/>
                <a:ea typeface="+mn-ea"/>
                <a:cs typeface="+mn-cs"/>
              </a:rPr>
              <a:t>GEBZE</a:t>
            </a:r>
          </a:p>
        </p:txBody>
      </p:sp>
      <p:cxnSp>
        <p:nvCxnSpPr>
          <p:cNvPr id="72" name="Düz Ok Bağlayıcısı 71"/>
          <p:cNvCxnSpPr/>
          <p:nvPr/>
        </p:nvCxnSpPr>
        <p:spPr>
          <a:xfrm flipH="1">
            <a:off x="692152" y="5169742"/>
            <a:ext cx="3295648" cy="0"/>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3" name="Metin kutusu 72"/>
          <p:cNvSpPr txBox="1"/>
          <p:nvPr/>
        </p:nvSpPr>
        <p:spPr>
          <a:xfrm>
            <a:off x="606865" y="4890483"/>
            <a:ext cx="1440000"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518E"/>
                </a:solidFill>
                <a:effectLst/>
                <a:uLnTx/>
                <a:uFillTx/>
                <a:latin typeface="Tw Cen MT" panose="020B0602020104020603"/>
                <a:ea typeface="+mn-ea"/>
                <a:cs typeface="+mn-cs"/>
              </a:rPr>
              <a:t>KARAMÜRSEL</a:t>
            </a:r>
          </a:p>
        </p:txBody>
      </p:sp>
      <p:cxnSp>
        <p:nvCxnSpPr>
          <p:cNvPr id="74" name="Düz Ok Bağlayıcısı 73"/>
          <p:cNvCxnSpPr/>
          <p:nvPr/>
        </p:nvCxnSpPr>
        <p:spPr>
          <a:xfrm flipH="1">
            <a:off x="692152" y="5647481"/>
            <a:ext cx="2813048" cy="0"/>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5" name="Metin kutusu 74"/>
          <p:cNvSpPr txBox="1"/>
          <p:nvPr/>
        </p:nvSpPr>
        <p:spPr>
          <a:xfrm>
            <a:off x="606865" y="5368222"/>
            <a:ext cx="1440000"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518E"/>
                </a:solidFill>
                <a:effectLst/>
                <a:uLnTx/>
                <a:uFillTx/>
                <a:latin typeface="Tw Cen MT" panose="020B0602020104020603"/>
                <a:ea typeface="+mn-ea"/>
                <a:cs typeface="+mn-cs"/>
              </a:rPr>
              <a:t>VALİDEKÖPRÜ</a:t>
            </a:r>
          </a:p>
        </p:txBody>
      </p:sp>
      <p:sp>
        <p:nvSpPr>
          <p:cNvPr id="78" name="Metin kutusu 77"/>
          <p:cNvSpPr txBox="1"/>
          <p:nvPr/>
        </p:nvSpPr>
        <p:spPr>
          <a:xfrm>
            <a:off x="9569326" y="3637251"/>
            <a:ext cx="1982504"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518E"/>
                </a:solidFill>
                <a:effectLst/>
                <a:uLnTx/>
                <a:uFillTx/>
                <a:latin typeface="Tw Cen MT" panose="020B0602020104020603"/>
                <a:ea typeface="+mn-ea"/>
                <a:cs typeface="+mn-cs"/>
              </a:rPr>
              <a:t>PLAJYOLU</a:t>
            </a:r>
          </a:p>
        </p:txBody>
      </p:sp>
      <p:cxnSp>
        <p:nvCxnSpPr>
          <p:cNvPr id="79" name="Düz Ok Bağlayıcısı 78"/>
          <p:cNvCxnSpPr/>
          <p:nvPr/>
        </p:nvCxnSpPr>
        <p:spPr>
          <a:xfrm>
            <a:off x="5453543" y="3930706"/>
            <a:ext cx="5993399" cy="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6" name="Düz Ok Bağlayıcısı 95"/>
          <p:cNvCxnSpPr/>
          <p:nvPr/>
        </p:nvCxnSpPr>
        <p:spPr>
          <a:xfrm flipH="1">
            <a:off x="692152" y="3428991"/>
            <a:ext cx="2527299" cy="0"/>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97" name="Metin kutusu 96"/>
          <p:cNvSpPr txBox="1"/>
          <p:nvPr/>
        </p:nvSpPr>
        <p:spPr>
          <a:xfrm>
            <a:off x="605022" y="3149732"/>
            <a:ext cx="1006035"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518E"/>
                </a:solidFill>
                <a:effectLst/>
                <a:uLnTx/>
                <a:uFillTx/>
                <a:latin typeface="Tw Cen MT" panose="020B0602020104020603"/>
                <a:ea typeface="+mn-ea"/>
                <a:cs typeface="+mn-cs"/>
              </a:rPr>
              <a:t>KÖSELER</a:t>
            </a:r>
          </a:p>
        </p:txBody>
      </p:sp>
      <p:cxnSp>
        <p:nvCxnSpPr>
          <p:cNvPr id="99" name="Düz Ok Bağlayıcısı 98"/>
          <p:cNvCxnSpPr/>
          <p:nvPr/>
        </p:nvCxnSpPr>
        <p:spPr>
          <a:xfrm flipH="1">
            <a:off x="692152" y="3035812"/>
            <a:ext cx="2292479" cy="0"/>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0" name="Metin kutusu 99"/>
          <p:cNvSpPr txBox="1"/>
          <p:nvPr/>
        </p:nvSpPr>
        <p:spPr>
          <a:xfrm>
            <a:off x="611372" y="2756553"/>
            <a:ext cx="1006035"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518E"/>
                </a:solidFill>
                <a:effectLst/>
                <a:uLnTx/>
                <a:uFillTx/>
                <a:latin typeface="Tw Cen MT" panose="020B0602020104020603"/>
                <a:ea typeface="+mn-ea"/>
                <a:cs typeface="+mn-cs"/>
              </a:rPr>
              <a:t>CUMAKÖY</a:t>
            </a:r>
          </a:p>
        </p:txBody>
      </p:sp>
      <p:cxnSp>
        <p:nvCxnSpPr>
          <p:cNvPr id="102" name="Düz Ok Bağlayıcısı 101"/>
          <p:cNvCxnSpPr/>
          <p:nvPr/>
        </p:nvCxnSpPr>
        <p:spPr>
          <a:xfrm flipH="1">
            <a:off x="692152" y="2629081"/>
            <a:ext cx="2673856" cy="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3" name="Metin kutusu 102"/>
          <p:cNvSpPr txBox="1"/>
          <p:nvPr/>
        </p:nvSpPr>
        <p:spPr>
          <a:xfrm>
            <a:off x="617721" y="2349822"/>
            <a:ext cx="1126917"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518E"/>
                </a:solidFill>
                <a:effectLst/>
                <a:uLnTx/>
                <a:uFillTx/>
                <a:latin typeface="Tw Cen MT" panose="020B0602020104020603"/>
                <a:ea typeface="+mn-ea"/>
                <a:cs typeface="+mn-cs"/>
              </a:rPr>
              <a:t>TAVŞANCIL</a:t>
            </a:r>
          </a:p>
        </p:txBody>
      </p:sp>
      <p:cxnSp>
        <p:nvCxnSpPr>
          <p:cNvPr id="106" name="Düz Ok Bağlayıcısı 105"/>
          <p:cNvCxnSpPr/>
          <p:nvPr/>
        </p:nvCxnSpPr>
        <p:spPr>
          <a:xfrm flipH="1">
            <a:off x="692153" y="2145882"/>
            <a:ext cx="3755035" cy="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7" name="Metin kutusu 106"/>
          <p:cNvSpPr txBox="1"/>
          <p:nvPr/>
        </p:nvSpPr>
        <p:spPr>
          <a:xfrm>
            <a:off x="606864" y="1866623"/>
            <a:ext cx="1006035"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1D9F9C"/>
                </a:solidFill>
                <a:effectLst/>
                <a:uLnTx/>
                <a:uFillTx/>
                <a:latin typeface="Tw Cen MT" panose="020B0602020104020603"/>
                <a:ea typeface="+mn-ea"/>
                <a:cs typeface="+mn-cs"/>
              </a:rPr>
              <a:t>KÖRFEZ</a:t>
            </a:r>
          </a:p>
        </p:txBody>
      </p:sp>
      <p:cxnSp>
        <p:nvCxnSpPr>
          <p:cNvPr id="114" name="Düz Ok Bağlayıcısı 113"/>
          <p:cNvCxnSpPr/>
          <p:nvPr/>
        </p:nvCxnSpPr>
        <p:spPr>
          <a:xfrm flipH="1">
            <a:off x="692152" y="1692786"/>
            <a:ext cx="4705348" cy="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5" name="Metin kutusu 114"/>
          <p:cNvSpPr txBox="1"/>
          <p:nvPr/>
        </p:nvSpPr>
        <p:spPr>
          <a:xfrm>
            <a:off x="604421" y="1413527"/>
            <a:ext cx="1165617"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518E"/>
                </a:solidFill>
                <a:effectLst/>
                <a:uLnTx/>
                <a:uFillTx/>
                <a:latin typeface="Tw Cen MT" panose="020B0602020104020603"/>
                <a:ea typeface="+mn-ea"/>
                <a:cs typeface="+mn-cs"/>
              </a:rPr>
              <a:t>ÇAVUŞLU</a:t>
            </a:r>
          </a:p>
        </p:txBody>
      </p:sp>
      <p:cxnSp>
        <p:nvCxnSpPr>
          <p:cNvPr id="60" name="Düz Ok Bağlayıcısı 59"/>
          <p:cNvCxnSpPr/>
          <p:nvPr/>
        </p:nvCxnSpPr>
        <p:spPr>
          <a:xfrm flipV="1">
            <a:off x="5550408" y="1291769"/>
            <a:ext cx="0" cy="2414992"/>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4" name="Düz Ok Bağlayıcısı 63"/>
          <p:cNvCxnSpPr/>
          <p:nvPr/>
        </p:nvCxnSpPr>
        <p:spPr>
          <a:xfrm flipV="1">
            <a:off x="5400548" y="1691867"/>
            <a:ext cx="0" cy="633417"/>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0" name="Düz Ok Bağlayıcısı 79"/>
          <p:cNvCxnSpPr/>
          <p:nvPr/>
        </p:nvCxnSpPr>
        <p:spPr>
          <a:xfrm flipV="1">
            <a:off x="4447188" y="2144963"/>
            <a:ext cx="0" cy="1924953"/>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1" name="Düz Ok Bağlayıcısı 80"/>
          <p:cNvCxnSpPr/>
          <p:nvPr/>
        </p:nvCxnSpPr>
        <p:spPr>
          <a:xfrm flipV="1">
            <a:off x="3366008" y="2628162"/>
            <a:ext cx="0" cy="1524709"/>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2" name="Düz Ok Bağlayıcısı 81"/>
          <p:cNvCxnSpPr/>
          <p:nvPr/>
        </p:nvCxnSpPr>
        <p:spPr>
          <a:xfrm flipV="1">
            <a:off x="2984630" y="3831364"/>
            <a:ext cx="0" cy="316709"/>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4" name="Düz Ok Bağlayıcısı 83"/>
          <p:cNvCxnSpPr/>
          <p:nvPr/>
        </p:nvCxnSpPr>
        <p:spPr>
          <a:xfrm flipV="1">
            <a:off x="5455924" y="3930646"/>
            <a:ext cx="0" cy="421274"/>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7" name="Düz Ok Bağlayıcısı 86"/>
          <p:cNvCxnSpPr/>
          <p:nvPr/>
        </p:nvCxnSpPr>
        <p:spPr>
          <a:xfrm>
            <a:off x="5397500" y="4939667"/>
            <a:ext cx="0" cy="292862"/>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9" name="Düz Ok Bağlayıcısı 88"/>
          <p:cNvCxnSpPr/>
          <p:nvPr/>
        </p:nvCxnSpPr>
        <p:spPr>
          <a:xfrm>
            <a:off x="6333617" y="4579061"/>
            <a:ext cx="0" cy="218364"/>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5" name="Metin kutusu 104"/>
          <p:cNvSpPr txBox="1"/>
          <p:nvPr/>
        </p:nvSpPr>
        <p:spPr>
          <a:xfrm>
            <a:off x="9274628" y="5928755"/>
            <a:ext cx="2837015" cy="738664"/>
          </a:xfrm>
          <a:prstGeom prst="rect">
            <a:avLst/>
          </a:prstGeom>
          <a:noFill/>
          <a:ln>
            <a:no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tr-TR" sz="1400" b="1" i="0" u="none" strike="noStrike" kern="1200" cap="none" spc="0" normalizeH="0" baseline="0" noProof="0" dirty="0">
                <a:ln>
                  <a:noFill/>
                </a:ln>
                <a:solidFill>
                  <a:srgbClr val="00518E"/>
                </a:solidFill>
                <a:effectLst/>
                <a:uLnTx/>
                <a:uFillTx/>
                <a:latin typeface="Tw Cen MT" panose="020B0602020104020603"/>
                <a:ea typeface="+mn-ea"/>
                <a:cs typeface="+mn-cs"/>
              </a:rPr>
              <a:t>İLERİ BİYOLOJİK (21 Adet)</a:t>
            </a:r>
          </a:p>
          <a:p>
            <a:pPr marR="0" lvl="0" algn="l" defTabSz="914400" rtl="0" eaLnBrk="1" fontAlgn="auto" latinLnBrk="0" hangingPunct="1">
              <a:lnSpc>
                <a:spcPct val="100000"/>
              </a:lnSpc>
              <a:spcBef>
                <a:spcPts val="0"/>
              </a:spcBef>
              <a:spcAft>
                <a:spcPts val="0"/>
              </a:spcAft>
              <a:buClrTx/>
              <a:buSzTx/>
              <a:tabLst/>
              <a:defRPr/>
            </a:pPr>
            <a:r>
              <a:rPr kumimoji="0" lang="tr-TR" sz="1400" b="1" i="0" u="none" strike="noStrike" kern="1200" cap="none" spc="0" normalizeH="0" baseline="0" noProof="0" dirty="0">
                <a:ln>
                  <a:noFill/>
                </a:ln>
                <a:solidFill>
                  <a:srgbClr val="1D9F9C"/>
                </a:solidFill>
                <a:effectLst/>
                <a:uLnTx/>
                <a:uFillTx/>
                <a:latin typeface="Tw Cen MT" panose="020B0602020104020603"/>
                <a:ea typeface="+mn-ea"/>
                <a:cs typeface="+mn-cs"/>
              </a:rPr>
              <a:t>BİYOLOJİK (2 Adet)</a:t>
            </a:r>
          </a:p>
          <a:p>
            <a:pPr marR="0" lvl="0" algn="l" defTabSz="914400" rtl="0" eaLnBrk="1" fontAlgn="auto" latinLnBrk="0" hangingPunct="1">
              <a:lnSpc>
                <a:spcPct val="100000"/>
              </a:lnSpc>
              <a:spcBef>
                <a:spcPts val="0"/>
              </a:spcBef>
              <a:spcAft>
                <a:spcPts val="0"/>
              </a:spcAft>
              <a:buClrTx/>
              <a:buSzTx/>
              <a:tabLst/>
              <a:defRPr/>
            </a:pPr>
            <a:r>
              <a:rPr lang="tr-TR" sz="1400" b="1" noProof="0" dirty="0">
                <a:solidFill>
                  <a:schemeClr val="bg2">
                    <a:lumMod val="25000"/>
                  </a:schemeClr>
                </a:solidFill>
                <a:latin typeface="Tw Cen MT" panose="020B0602020104020603"/>
              </a:rPr>
              <a:t>GERİ KAZANIM SUYU (12 Adet)</a:t>
            </a:r>
            <a:endParaRPr kumimoji="0" lang="tr-TR" sz="1400" b="1" i="0" u="none" strike="noStrike" kern="1200" cap="none" spc="0" normalizeH="0" baseline="0" noProof="0" dirty="0">
              <a:ln>
                <a:noFill/>
              </a:ln>
              <a:solidFill>
                <a:schemeClr val="bg2">
                  <a:lumMod val="25000"/>
                </a:schemeClr>
              </a:solidFill>
              <a:effectLst/>
              <a:uLnTx/>
              <a:uFillTx/>
              <a:latin typeface="Tw Cen MT" panose="020B0602020104020603"/>
            </a:endParaRPr>
          </a:p>
        </p:txBody>
      </p:sp>
      <p:sp>
        <p:nvSpPr>
          <p:cNvPr id="109" name="Metin kutusu 108"/>
          <p:cNvSpPr txBox="1"/>
          <p:nvPr/>
        </p:nvSpPr>
        <p:spPr>
          <a:xfrm>
            <a:off x="9080112" y="5667188"/>
            <a:ext cx="2482187"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2C58"/>
                </a:solidFill>
                <a:effectLst/>
                <a:uLnTx/>
                <a:uFillTx/>
                <a:latin typeface="Tw Cen MT" panose="020B0602020104020603"/>
                <a:ea typeface="+mn-ea"/>
                <a:cs typeface="+mn-cs"/>
              </a:rPr>
              <a:t>ATIK SU ARITMA TESİSLERİ</a:t>
            </a:r>
          </a:p>
        </p:txBody>
      </p:sp>
      <p:sp>
        <p:nvSpPr>
          <p:cNvPr id="62" name="Oval 61"/>
          <p:cNvSpPr/>
          <p:nvPr/>
        </p:nvSpPr>
        <p:spPr>
          <a:xfrm>
            <a:off x="6264151" y="745891"/>
            <a:ext cx="151818" cy="151818"/>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3" name="Oval 62"/>
          <p:cNvSpPr/>
          <p:nvPr/>
        </p:nvSpPr>
        <p:spPr>
          <a:xfrm>
            <a:off x="6694805" y="745891"/>
            <a:ext cx="151818" cy="151818"/>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5" name="Oval 64"/>
          <p:cNvSpPr/>
          <p:nvPr/>
        </p:nvSpPr>
        <p:spPr>
          <a:xfrm>
            <a:off x="6985649" y="745891"/>
            <a:ext cx="151818" cy="151818"/>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6" name="Oval 65"/>
          <p:cNvSpPr/>
          <p:nvPr/>
        </p:nvSpPr>
        <p:spPr>
          <a:xfrm>
            <a:off x="7722658" y="629660"/>
            <a:ext cx="299050" cy="299050"/>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7" name="Oval 66"/>
          <p:cNvSpPr/>
          <p:nvPr/>
        </p:nvSpPr>
        <p:spPr>
          <a:xfrm>
            <a:off x="7061558" y="1426909"/>
            <a:ext cx="299050" cy="299050"/>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6" name="Oval 75"/>
          <p:cNvSpPr/>
          <p:nvPr/>
        </p:nvSpPr>
        <p:spPr>
          <a:xfrm>
            <a:off x="5325950" y="2256536"/>
            <a:ext cx="151818" cy="151818"/>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7" name="Oval 76"/>
          <p:cNvSpPr/>
          <p:nvPr/>
        </p:nvSpPr>
        <p:spPr>
          <a:xfrm>
            <a:off x="5479999" y="3635524"/>
            <a:ext cx="151818" cy="151818"/>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3" name="Oval 82"/>
          <p:cNvSpPr/>
          <p:nvPr/>
        </p:nvSpPr>
        <p:spPr>
          <a:xfrm>
            <a:off x="2899352" y="2958966"/>
            <a:ext cx="151818" cy="151818"/>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5" name="Oval 84"/>
          <p:cNvSpPr/>
          <p:nvPr/>
        </p:nvSpPr>
        <p:spPr>
          <a:xfrm>
            <a:off x="3081968" y="3375552"/>
            <a:ext cx="151818" cy="151818"/>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8" name="Oval 87"/>
          <p:cNvSpPr/>
          <p:nvPr/>
        </p:nvSpPr>
        <p:spPr>
          <a:xfrm>
            <a:off x="3297750" y="4084594"/>
            <a:ext cx="151818" cy="151818"/>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0" name="Oval 89"/>
          <p:cNvSpPr/>
          <p:nvPr/>
        </p:nvSpPr>
        <p:spPr>
          <a:xfrm>
            <a:off x="3429291" y="5573868"/>
            <a:ext cx="151818" cy="151818"/>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2" name="Oval 91"/>
          <p:cNvSpPr/>
          <p:nvPr/>
        </p:nvSpPr>
        <p:spPr>
          <a:xfrm>
            <a:off x="6856439" y="2316227"/>
            <a:ext cx="151818" cy="151818"/>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3" name="Oval 92"/>
          <p:cNvSpPr/>
          <p:nvPr/>
        </p:nvSpPr>
        <p:spPr>
          <a:xfrm>
            <a:off x="7836191" y="2813685"/>
            <a:ext cx="151818" cy="151818"/>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4" name="Oval 93"/>
          <p:cNvSpPr/>
          <p:nvPr/>
        </p:nvSpPr>
        <p:spPr>
          <a:xfrm>
            <a:off x="7836191" y="3301206"/>
            <a:ext cx="151818" cy="151818"/>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8" name="Oval 97"/>
          <p:cNvSpPr/>
          <p:nvPr/>
        </p:nvSpPr>
        <p:spPr>
          <a:xfrm>
            <a:off x="4297663" y="3976343"/>
            <a:ext cx="299050" cy="299050"/>
          </a:xfrm>
          <a:prstGeom prst="ellipse">
            <a:avLst/>
          </a:prstGeom>
          <a:solidFill>
            <a:srgbClr val="23B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1" name="Oval 100"/>
          <p:cNvSpPr/>
          <p:nvPr/>
        </p:nvSpPr>
        <p:spPr>
          <a:xfrm>
            <a:off x="5251358" y="4761160"/>
            <a:ext cx="299050" cy="299050"/>
          </a:xfrm>
          <a:prstGeom prst="ellipse">
            <a:avLst/>
          </a:prstGeom>
          <a:solidFill>
            <a:srgbClr val="23B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4" name="Oval 103"/>
          <p:cNvSpPr/>
          <p:nvPr/>
        </p:nvSpPr>
        <p:spPr>
          <a:xfrm>
            <a:off x="5304018" y="4194425"/>
            <a:ext cx="299050" cy="299050"/>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8" name="Oval 107"/>
          <p:cNvSpPr/>
          <p:nvPr/>
        </p:nvSpPr>
        <p:spPr>
          <a:xfrm>
            <a:off x="5898565" y="4236361"/>
            <a:ext cx="299050" cy="299050"/>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0" name="Oval 109"/>
          <p:cNvSpPr/>
          <p:nvPr/>
        </p:nvSpPr>
        <p:spPr>
          <a:xfrm>
            <a:off x="6225235" y="4463141"/>
            <a:ext cx="237542" cy="237915"/>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1" name="Oval 110"/>
          <p:cNvSpPr/>
          <p:nvPr/>
        </p:nvSpPr>
        <p:spPr>
          <a:xfrm>
            <a:off x="3908365" y="5037464"/>
            <a:ext cx="258751" cy="259057"/>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12" name="Düz Ok Bağlayıcısı 111"/>
          <p:cNvCxnSpPr/>
          <p:nvPr/>
        </p:nvCxnSpPr>
        <p:spPr>
          <a:xfrm>
            <a:off x="5974474" y="5573868"/>
            <a:ext cx="5508000" cy="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Düz Ok Bağlayıcısı 112"/>
          <p:cNvCxnSpPr/>
          <p:nvPr/>
        </p:nvCxnSpPr>
        <p:spPr>
          <a:xfrm flipV="1">
            <a:off x="5974474" y="5573868"/>
            <a:ext cx="0" cy="303203"/>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91" name="Oval 90"/>
          <p:cNvSpPr/>
          <p:nvPr/>
        </p:nvSpPr>
        <p:spPr>
          <a:xfrm>
            <a:off x="5898565" y="5817068"/>
            <a:ext cx="151818" cy="151818"/>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6" name="Metin kutusu 115"/>
          <p:cNvSpPr txBox="1"/>
          <p:nvPr/>
        </p:nvSpPr>
        <p:spPr>
          <a:xfrm>
            <a:off x="9559374" y="5305544"/>
            <a:ext cx="1982504"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00518E"/>
                </a:solidFill>
                <a:effectLst/>
                <a:uLnTx/>
                <a:uFillTx/>
                <a:latin typeface="Tw Cen MT" panose="020B0602020104020603"/>
                <a:ea typeface="+mn-ea"/>
                <a:cs typeface="+mn-cs"/>
              </a:rPr>
              <a:t>DİRİLİŞ KAMPI</a:t>
            </a:r>
          </a:p>
        </p:txBody>
      </p:sp>
      <p:sp>
        <p:nvSpPr>
          <p:cNvPr id="117" name="Oval 116"/>
          <p:cNvSpPr/>
          <p:nvPr/>
        </p:nvSpPr>
        <p:spPr>
          <a:xfrm>
            <a:off x="6800195" y="744277"/>
            <a:ext cx="133997" cy="153431"/>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8" name="Oval 117"/>
          <p:cNvSpPr/>
          <p:nvPr/>
        </p:nvSpPr>
        <p:spPr>
          <a:xfrm>
            <a:off x="5601473" y="3639385"/>
            <a:ext cx="151818" cy="15181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0" name="Oval 119"/>
          <p:cNvSpPr/>
          <p:nvPr/>
        </p:nvSpPr>
        <p:spPr>
          <a:xfrm>
            <a:off x="3021950" y="2959801"/>
            <a:ext cx="151818" cy="15181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1" name="Oval 120"/>
          <p:cNvSpPr/>
          <p:nvPr/>
        </p:nvSpPr>
        <p:spPr>
          <a:xfrm>
            <a:off x="3199150" y="3374257"/>
            <a:ext cx="151818" cy="15181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1" name="Oval 130"/>
          <p:cNvSpPr/>
          <p:nvPr/>
        </p:nvSpPr>
        <p:spPr>
          <a:xfrm>
            <a:off x="4534312" y="4058419"/>
            <a:ext cx="151818" cy="15181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2" name="Oval 131"/>
          <p:cNvSpPr/>
          <p:nvPr/>
        </p:nvSpPr>
        <p:spPr>
          <a:xfrm>
            <a:off x="5544418" y="4272874"/>
            <a:ext cx="151818" cy="15181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3" name="Oval 132"/>
          <p:cNvSpPr/>
          <p:nvPr/>
        </p:nvSpPr>
        <p:spPr>
          <a:xfrm>
            <a:off x="6431604" y="4505613"/>
            <a:ext cx="151818" cy="15181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4" name="Oval 133"/>
          <p:cNvSpPr/>
          <p:nvPr/>
        </p:nvSpPr>
        <p:spPr>
          <a:xfrm>
            <a:off x="7332255" y="1499974"/>
            <a:ext cx="151818" cy="15181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5" name="Oval 134"/>
          <p:cNvSpPr/>
          <p:nvPr/>
        </p:nvSpPr>
        <p:spPr>
          <a:xfrm>
            <a:off x="7987703" y="706931"/>
            <a:ext cx="151818" cy="15181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6" name="Oval 135"/>
          <p:cNvSpPr/>
          <p:nvPr/>
        </p:nvSpPr>
        <p:spPr>
          <a:xfrm>
            <a:off x="7990461" y="2813685"/>
            <a:ext cx="151818" cy="15181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9" name="Oval 118"/>
          <p:cNvSpPr/>
          <p:nvPr/>
        </p:nvSpPr>
        <p:spPr>
          <a:xfrm>
            <a:off x="9082484" y="6013025"/>
            <a:ext cx="151818" cy="151818"/>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2" name="Oval 121"/>
          <p:cNvSpPr/>
          <p:nvPr/>
        </p:nvSpPr>
        <p:spPr>
          <a:xfrm>
            <a:off x="9082836" y="6216331"/>
            <a:ext cx="151466" cy="162394"/>
          </a:xfrm>
          <a:prstGeom prst="ellipse">
            <a:avLst/>
          </a:prstGeom>
          <a:solidFill>
            <a:srgbClr val="23B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 name="Oval 122"/>
          <p:cNvSpPr/>
          <p:nvPr/>
        </p:nvSpPr>
        <p:spPr>
          <a:xfrm>
            <a:off x="9080112" y="6430430"/>
            <a:ext cx="151818" cy="15181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5" name="Oval 124"/>
          <p:cNvSpPr/>
          <p:nvPr/>
        </p:nvSpPr>
        <p:spPr>
          <a:xfrm>
            <a:off x="2284829" y="4052439"/>
            <a:ext cx="299050" cy="299050"/>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6" name="Oval 125"/>
          <p:cNvSpPr/>
          <p:nvPr/>
        </p:nvSpPr>
        <p:spPr>
          <a:xfrm>
            <a:off x="2525229" y="4130888"/>
            <a:ext cx="151818" cy="15181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7" name="Oval 126"/>
          <p:cNvSpPr/>
          <p:nvPr/>
        </p:nvSpPr>
        <p:spPr>
          <a:xfrm>
            <a:off x="2823019" y="3980673"/>
            <a:ext cx="299050" cy="299050"/>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8" name="Oval 127"/>
          <p:cNvSpPr/>
          <p:nvPr/>
        </p:nvSpPr>
        <p:spPr>
          <a:xfrm>
            <a:off x="3063419" y="4059122"/>
            <a:ext cx="151818" cy="15181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4" name="Dikdörtgen 123"/>
          <p:cNvSpPr/>
          <p:nvPr/>
        </p:nvSpPr>
        <p:spPr>
          <a:xfrm>
            <a:off x="8967913" y="6591828"/>
            <a:ext cx="3090911" cy="307777"/>
          </a:xfrm>
          <a:prstGeom prst="rect">
            <a:avLst/>
          </a:prstGeom>
        </p:spPr>
        <p:txBody>
          <a:bodyPr wrap="none">
            <a:spAutoFit/>
          </a:bodyPr>
          <a:lstStyle/>
          <a:p>
            <a:pPr lvl="0">
              <a:defRPr/>
            </a:pPr>
            <a:r>
              <a:rPr lang="tr-TR" sz="1400" dirty="0">
                <a:solidFill>
                  <a:prstClr val="black"/>
                </a:solidFill>
              </a:rPr>
              <a:t>48 milyon m³/YIL GKS KURULU KAPASİTE</a:t>
            </a:r>
          </a:p>
        </p:txBody>
      </p:sp>
      <p:sp>
        <p:nvSpPr>
          <p:cNvPr id="2" name="Metin kutusu 1"/>
          <p:cNvSpPr txBox="1"/>
          <p:nvPr/>
        </p:nvSpPr>
        <p:spPr>
          <a:xfrm>
            <a:off x="692152" y="5985498"/>
            <a:ext cx="1287788" cy="461665"/>
          </a:xfrm>
          <a:prstGeom prst="rect">
            <a:avLst/>
          </a:prstGeom>
          <a:noFill/>
          <a:ln>
            <a:solidFill>
              <a:schemeClr val="tx1">
                <a:lumMod val="50000"/>
                <a:lumOff val="50000"/>
              </a:schemeClr>
            </a:solidFill>
          </a:ln>
        </p:spPr>
        <p:txBody>
          <a:bodyPr wrap="none" rtlCol="0">
            <a:spAutoFit/>
          </a:bodyPr>
          <a:lstStyle/>
          <a:p>
            <a:r>
              <a:rPr lang="tr-TR" sz="2400" dirty="0" smtClean="0"/>
              <a:t>KOCAELİ</a:t>
            </a:r>
            <a:endParaRPr lang="tr-TR" sz="2400" dirty="0"/>
          </a:p>
        </p:txBody>
      </p:sp>
    </p:spTree>
    <p:extLst>
      <p:ext uri="{BB962C8B-B14F-4D97-AF65-F5344CB8AC3E}">
        <p14:creationId xmlns:p14="http://schemas.microsoft.com/office/powerpoint/2010/main" val="3422480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Unvan 1"/>
          <p:cNvSpPr>
            <a:spLocks noGrp="1"/>
          </p:cNvSpPr>
          <p:nvPr>
            <p:ph type="title"/>
          </p:nvPr>
        </p:nvSpPr>
        <p:spPr>
          <a:xfrm>
            <a:off x="488666" y="82708"/>
            <a:ext cx="10798541" cy="1045876"/>
          </a:xfrm>
        </p:spPr>
        <p:txBody>
          <a:bodyPr>
            <a:normAutofit/>
          </a:bodyPr>
          <a:lstStyle/>
          <a:p>
            <a:r>
              <a:rPr lang="tr-TR" sz="2400" dirty="0" smtClean="0">
                <a:solidFill>
                  <a:srgbClr val="002060"/>
                </a:solidFill>
              </a:rPr>
              <a:t>İŞLETİLEN ATIKSU ARITMA TESİSLERİ </a:t>
            </a:r>
            <a:endParaRPr lang="tr-TR" sz="2400" dirty="0">
              <a:solidFill>
                <a:srgbClr val="002060"/>
              </a:solidFill>
            </a:endParaRPr>
          </a:p>
        </p:txBody>
      </p:sp>
      <p:sp>
        <p:nvSpPr>
          <p:cNvPr id="2" name="Slayt Numarası Yer Tutucusu 1"/>
          <p:cNvSpPr>
            <a:spLocks noGrp="1"/>
          </p:cNvSpPr>
          <p:nvPr>
            <p:ph type="sldNum" sz="quarter" idx="12"/>
          </p:nvPr>
        </p:nvSpPr>
        <p:spPr/>
        <p:txBody>
          <a:bodyPr/>
          <a:lstStyle/>
          <a:p>
            <a:fld id="{A62492EE-0472-45F4-8C57-56E7935D3BE3}" type="slidenum">
              <a:rPr lang="tr-TR" smtClean="0"/>
              <a:pPr/>
              <a:t>9</a:t>
            </a:fld>
            <a:endParaRPr lang="tr-TR" dirty="0"/>
          </a:p>
        </p:txBody>
      </p:sp>
      <p:cxnSp>
        <p:nvCxnSpPr>
          <p:cNvPr id="139" name="42 Conector recto"/>
          <p:cNvCxnSpPr/>
          <p:nvPr/>
        </p:nvCxnSpPr>
        <p:spPr>
          <a:xfrm flipV="1">
            <a:off x="1628991" y="3179893"/>
            <a:ext cx="0" cy="864000"/>
          </a:xfrm>
          <a:prstGeom prst="line">
            <a:avLst/>
          </a:prstGeom>
          <a:noFill/>
          <a:ln w="12700" cap="flat" cmpd="sng" algn="ctr">
            <a:solidFill>
              <a:srgbClr val="BFBFBF"/>
            </a:solidFill>
            <a:prstDash val="solid"/>
          </a:ln>
          <a:effectLst/>
        </p:spPr>
      </p:cxnSp>
      <p:cxnSp>
        <p:nvCxnSpPr>
          <p:cNvPr id="140" name="42 Conector recto"/>
          <p:cNvCxnSpPr/>
          <p:nvPr/>
        </p:nvCxnSpPr>
        <p:spPr>
          <a:xfrm flipV="1">
            <a:off x="954662" y="2235298"/>
            <a:ext cx="5831" cy="864000"/>
          </a:xfrm>
          <a:prstGeom prst="line">
            <a:avLst/>
          </a:prstGeom>
          <a:noFill/>
          <a:ln w="12700" cap="flat" cmpd="sng" algn="ctr">
            <a:solidFill>
              <a:srgbClr val="0095CD"/>
            </a:solidFill>
            <a:prstDash val="solid"/>
          </a:ln>
          <a:effectLst/>
        </p:spPr>
      </p:cxnSp>
      <p:grpSp>
        <p:nvGrpSpPr>
          <p:cNvPr id="141" name="1 Grupo"/>
          <p:cNvGrpSpPr/>
          <p:nvPr/>
        </p:nvGrpSpPr>
        <p:grpSpPr>
          <a:xfrm>
            <a:off x="888730" y="3127993"/>
            <a:ext cx="10368000" cy="85149"/>
            <a:chOff x="467544" y="2597889"/>
            <a:chExt cx="8208861" cy="81000"/>
          </a:xfrm>
          <a:solidFill>
            <a:schemeClr val="tx1"/>
          </a:solidFill>
        </p:grpSpPr>
        <p:cxnSp>
          <p:nvCxnSpPr>
            <p:cNvPr id="142" name="18 Conector recto"/>
            <p:cNvCxnSpPr>
              <a:stCxn id="144" idx="6"/>
              <a:endCxn id="143" idx="2"/>
            </p:cNvCxnSpPr>
            <p:nvPr/>
          </p:nvCxnSpPr>
          <p:spPr>
            <a:xfrm>
              <a:off x="548552" y="2638389"/>
              <a:ext cx="8046843" cy="0"/>
            </a:xfrm>
            <a:prstGeom prst="line">
              <a:avLst/>
            </a:prstGeom>
            <a:grpFill/>
            <a:ln w="28575" cap="flat" cmpd="sng" algn="ctr">
              <a:solidFill>
                <a:schemeClr val="tx1"/>
              </a:solidFill>
              <a:prstDash val="solid"/>
            </a:ln>
            <a:effectLst/>
          </p:spPr>
        </p:cxnSp>
        <p:sp>
          <p:nvSpPr>
            <p:cNvPr id="143" name="23 Elipse"/>
            <p:cNvSpPr/>
            <p:nvPr/>
          </p:nvSpPr>
          <p:spPr>
            <a:xfrm>
              <a:off x="8595394" y="2597889"/>
              <a:ext cx="81011" cy="81000"/>
            </a:xfrm>
            <a:prstGeom prst="ellipse">
              <a:avLst/>
            </a:prstGeom>
            <a:grpFill/>
            <a:ln w="15875" cap="flat" cmpd="sng" algn="ctr">
              <a:solidFill>
                <a:schemeClr val="tx1"/>
              </a:solidFill>
              <a:prstDash val="solid"/>
            </a:ln>
            <a:effectLst/>
          </p:spPr>
          <p:txBody>
            <a:bodyPr lIns="68572" tIns="34286" rIns="68572" bIns="34286"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200" b="0" i="0" u="none" strike="noStrike" kern="0" cap="none" spc="0" normalizeH="0" baseline="0" noProof="0">
                <a:ln>
                  <a:noFill/>
                </a:ln>
                <a:solidFill>
                  <a:prstClr val="black"/>
                </a:solidFill>
                <a:effectLst/>
                <a:uLnTx/>
                <a:uFillTx/>
                <a:latin typeface="Tw Cen MT" panose="020B0602020104020603"/>
                <a:ea typeface="Segoe UI" panose="020B0502040204020203" pitchFamily="34" charset="0"/>
                <a:cs typeface="Calibri" panose="020F0502020204030204" pitchFamily="34" charset="0"/>
              </a:endParaRPr>
            </a:p>
          </p:txBody>
        </p:sp>
        <p:sp>
          <p:nvSpPr>
            <p:cNvPr id="144" name="24 Elipse"/>
            <p:cNvSpPr/>
            <p:nvPr/>
          </p:nvSpPr>
          <p:spPr>
            <a:xfrm>
              <a:off x="467544" y="2597889"/>
              <a:ext cx="81011" cy="81000"/>
            </a:xfrm>
            <a:prstGeom prst="ellipse">
              <a:avLst/>
            </a:prstGeom>
            <a:grpFill/>
            <a:ln w="15875" cap="flat" cmpd="sng" algn="ctr">
              <a:solidFill>
                <a:schemeClr val="tx1"/>
              </a:solidFill>
              <a:prstDash val="solid"/>
            </a:ln>
            <a:effectLst/>
          </p:spPr>
          <p:txBody>
            <a:bodyPr lIns="68572" tIns="34286" rIns="68572" bIns="34286"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200" b="0" i="0" u="none" strike="noStrike" kern="0" cap="none" spc="0" normalizeH="0" baseline="0" noProof="0">
                <a:ln>
                  <a:noFill/>
                </a:ln>
                <a:solidFill>
                  <a:prstClr val="black"/>
                </a:solidFill>
                <a:effectLst/>
                <a:uLnTx/>
                <a:uFillTx/>
                <a:latin typeface="Tw Cen MT" panose="020B0602020104020603"/>
                <a:ea typeface="Segoe UI" panose="020B0502040204020203" pitchFamily="34" charset="0"/>
                <a:cs typeface="Calibri" panose="020F0502020204030204" pitchFamily="34" charset="0"/>
              </a:endParaRPr>
            </a:p>
          </p:txBody>
        </p:sp>
      </p:grpSp>
      <p:sp>
        <p:nvSpPr>
          <p:cNvPr id="145" name="Rectangle 78"/>
          <p:cNvSpPr/>
          <p:nvPr/>
        </p:nvSpPr>
        <p:spPr>
          <a:xfrm>
            <a:off x="1713015" y="1714221"/>
            <a:ext cx="1408142"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Plajyolu </a:t>
            </a: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İ.B.A.A.T.</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Bağırganlı</a:t>
            </a: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Modüler</a:t>
            </a:r>
          </a:p>
        </p:txBody>
      </p:sp>
      <p:grpSp>
        <p:nvGrpSpPr>
          <p:cNvPr id="146" name="Group 89"/>
          <p:cNvGrpSpPr/>
          <p:nvPr/>
        </p:nvGrpSpPr>
        <p:grpSpPr>
          <a:xfrm>
            <a:off x="3294231" y="3351724"/>
            <a:ext cx="4497829" cy="400110"/>
            <a:chOff x="1513432" y="3855471"/>
            <a:chExt cx="4497829" cy="400110"/>
          </a:xfrm>
        </p:grpSpPr>
        <p:sp>
          <p:nvSpPr>
            <p:cNvPr id="147" name="TextBox 81"/>
            <p:cNvSpPr txBox="1"/>
            <p:nvPr/>
          </p:nvSpPr>
          <p:spPr>
            <a:xfrm>
              <a:off x="1513432" y="3855471"/>
              <a:ext cx="184731" cy="4001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5B9BD5"/>
                </a:solidFill>
                <a:effectLst/>
                <a:uLnTx/>
                <a:uFillTx/>
                <a:latin typeface="Calibri" panose="020F0502020204030204"/>
                <a:ea typeface="+mn-ea"/>
                <a:cs typeface="Calibri" panose="020F0502020204030204" pitchFamily="34" charset="0"/>
              </a:endParaRPr>
            </a:p>
          </p:txBody>
        </p:sp>
        <p:sp>
          <p:nvSpPr>
            <p:cNvPr id="148" name="TextBox 82"/>
            <p:cNvSpPr txBox="1"/>
            <p:nvPr/>
          </p:nvSpPr>
          <p:spPr>
            <a:xfrm>
              <a:off x="3669981" y="3855471"/>
              <a:ext cx="184731" cy="4001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A5A5A5"/>
                </a:solidFill>
                <a:effectLst/>
                <a:uLnTx/>
                <a:uFillTx/>
                <a:latin typeface="Calibri" panose="020F0502020204030204"/>
                <a:ea typeface="+mn-ea"/>
                <a:cs typeface="Calibri" panose="020F0502020204030204" pitchFamily="34" charset="0"/>
              </a:endParaRPr>
            </a:p>
          </p:txBody>
        </p:sp>
        <p:sp>
          <p:nvSpPr>
            <p:cNvPr id="149" name="TextBox 83"/>
            <p:cNvSpPr txBox="1"/>
            <p:nvPr/>
          </p:nvSpPr>
          <p:spPr>
            <a:xfrm>
              <a:off x="5826530" y="3855471"/>
              <a:ext cx="184731" cy="4001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4472C4"/>
                </a:solidFill>
                <a:effectLst/>
                <a:uLnTx/>
                <a:uFillTx/>
                <a:latin typeface="Calibri" panose="020F0502020204030204"/>
                <a:ea typeface="+mn-ea"/>
                <a:cs typeface="Calibri" panose="020F0502020204030204" pitchFamily="34" charset="0"/>
              </a:endParaRPr>
            </a:p>
          </p:txBody>
        </p:sp>
      </p:grpSp>
      <p:grpSp>
        <p:nvGrpSpPr>
          <p:cNvPr id="150" name="Group 90"/>
          <p:cNvGrpSpPr/>
          <p:nvPr/>
        </p:nvGrpSpPr>
        <p:grpSpPr>
          <a:xfrm>
            <a:off x="3841980" y="2600912"/>
            <a:ext cx="2348247" cy="400110"/>
            <a:chOff x="2061181" y="3104659"/>
            <a:chExt cx="2348247" cy="400110"/>
          </a:xfrm>
        </p:grpSpPr>
        <p:sp>
          <p:nvSpPr>
            <p:cNvPr id="151" name="TextBox 85"/>
            <p:cNvSpPr txBox="1"/>
            <p:nvPr/>
          </p:nvSpPr>
          <p:spPr>
            <a:xfrm>
              <a:off x="2061181" y="3104659"/>
              <a:ext cx="18473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D7D31"/>
                </a:solidFill>
                <a:effectLst/>
                <a:uLnTx/>
                <a:uFillTx/>
                <a:latin typeface="Calibri" panose="020F0502020204030204"/>
                <a:ea typeface="+mn-ea"/>
                <a:cs typeface="Calibri" panose="020F0502020204030204" pitchFamily="34" charset="0"/>
              </a:endParaRPr>
            </a:p>
          </p:txBody>
        </p:sp>
        <p:sp>
          <p:nvSpPr>
            <p:cNvPr id="152" name="TextBox 86"/>
            <p:cNvSpPr txBox="1"/>
            <p:nvPr/>
          </p:nvSpPr>
          <p:spPr>
            <a:xfrm>
              <a:off x="4224697" y="3104659"/>
              <a:ext cx="18473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C000">
                    <a:lumMod val="75000"/>
                  </a:srgbClr>
                </a:solidFill>
                <a:effectLst/>
                <a:uLnTx/>
                <a:uFillTx/>
                <a:latin typeface="Calibri" panose="020F0502020204030204"/>
                <a:ea typeface="+mn-ea"/>
                <a:cs typeface="Calibri" panose="020F0502020204030204" pitchFamily="34" charset="0"/>
              </a:endParaRPr>
            </a:p>
          </p:txBody>
        </p:sp>
      </p:grpSp>
      <p:sp>
        <p:nvSpPr>
          <p:cNvPr id="153" name="Dikdörtgen 152"/>
          <p:cNvSpPr/>
          <p:nvPr/>
        </p:nvSpPr>
        <p:spPr>
          <a:xfrm>
            <a:off x="5860226" y="3272959"/>
            <a:ext cx="729687" cy="400110"/>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C67619"/>
                </a:solidFill>
                <a:effectLst/>
                <a:uLnTx/>
                <a:uFillTx/>
                <a:latin typeface="Calibri" panose="020F0502020204030204"/>
                <a:ea typeface="+mn-ea"/>
                <a:cs typeface="Calibri" panose="020F0502020204030204" pitchFamily="34" charset="0"/>
              </a:rPr>
              <a:t>2015</a:t>
            </a:r>
            <a:endParaRPr kumimoji="0" lang="en-US" sz="1800" b="1" i="0" u="none" strike="noStrike" kern="1200" cap="none" spc="0" normalizeH="0" baseline="0" noProof="0" dirty="0">
              <a:ln>
                <a:noFill/>
              </a:ln>
              <a:solidFill>
                <a:srgbClr val="C67619"/>
              </a:solidFill>
              <a:effectLst/>
              <a:uLnTx/>
              <a:uFillTx/>
              <a:latin typeface="Calibri" panose="020F0502020204030204"/>
              <a:ea typeface="+mn-ea"/>
              <a:cs typeface="Calibri" panose="020F0502020204030204" pitchFamily="34" charset="0"/>
            </a:endParaRPr>
          </a:p>
        </p:txBody>
      </p:sp>
      <p:sp>
        <p:nvSpPr>
          <p:cNvPr id="154" name="Dikdörtgen 153"/>
          <p:cNvSpPr/>
          <p:nvPr/>
        </p:nvSpPr>
        <p:spPr>
          <a:xfrm>
            <a:off x="4853918" y="2667758"/>
            <a:ext cx="729687"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42BA97"/>
                </a:solidFill>
                <a:effectLst/>
                <a:uLnTx/>
                <a:uFillTx/>
                <a:latin typeface="Calibri" panose="020F0502020204030204"/>
                <a:ea typeface="+mn-ea"/>
                <a:cs typeface="Calibri" panose="020F0502020204030204" pitchFamily="34" charset="0"/>
              </a:rPr>
              <a:t>2013</a:t>
            </a:r>
            <a:endParaRPr kumimoji="0" lang="tr-TR" sz="2000" b="0" i="0" u="none" strike="noStrike" kern="1200" cap="none" spc="0" normalizeH="0" baseline="0" noProof="0" dirty="0">
              <a:ln>
                <a:noFill/>
              </a:ln>
              <a:solidFill>
                <a:srgbClr val="42BA97"/>
              </a:solidFill>
              <a:effectLst/>
              <a:uLnTx/>
              <a:uFillTx/>
              <a:latin typeface="Calibri" panose="020F0502020204030204"/>
              <a:ea typeface="+mn-ea"/>
              <a:cs typeface="Calibri" panose="020F0502020204030204" pitchFamily="34" charset="0"/>
            </a:endParaRPr>
          </a:p>
        </p:txBody>
      </p:sp>
      <p:sp>
        <p:nvSpPr>
          <p:cNvPr id="155" name="Dikdörtgen 154"/>
          <p:cNvSpPr/>
          <p:nvPr/>
        </p:nvSpPr>
        <p:spPr>
          <a:xfrm>
            <a:off x="3829249" y="3269983"/>
            <a:ext cx="729687"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27CED7"/>
                </a:solidFill>
                <a:effectLst/>
                <a:uLnTx/>
                <a:uFillTx/>
                <a:latin typeface="Calibri" panose="020F0502020204030204"/>
                <a:ea typeface="+mn-ea"/>
                <a:cs typeface="Calibri" panose="020F0502020204030204" pitchFamily="34" charset="0"/>
              </a:rPr>
              <a:t>2012</a:t>
            </a:r>
            <a:endParaRPr kumimoji="0" lang="tr-TR" sz="2000" b="0" i="0" u="none" strike="noStrike" kern="1200" cap="none" spc="0" normalizeH="0" baseline="0" noProof="0" dirty="0">
              <a:ln>
                <a:noFill/>
              </a:ln>
              <a:solidFill>
                <a:srgbClr val="27CED7"/>
              </a:solidFill>
              <a:effectLst/>
              <a:uLnTx/>
              <a:uFillTx/>
              <a:latin typeface="Calibri" panose="020F0502020204030204"/>
              <a:ea typeface="+mn-ea"/>
              <a:cs typeface="Calibri" panose="020F0502020204030204" pitchFamily="34" charset="0"/>
            </a:endParaRPr>
          </a:p>
        </p:txBody>
      </p:sp>
      <p:sp>
        <p:nvSpPr>
          <p:cNvPr id="156" name="Dikdörtgen 155"/>
          <p:cNvSpPr/>
          <p:nvPr/>
        </p:nvSpPr>
        <p:spPr>
          <a:xfrm>
            <a:off x="2929095" y="2664032"/>
            <a:ext cx="729687"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7BB21B"/>
                </a:solidFill>
                <a:effectLst/>
                <a:uLnTx/>
                <a:uFillTx/>
                <a:latin typeface="Calibri" panose="020F0502020204030204"/>
                <a:ea typeface="+mn-ea"/>
                <a:cs typeface="Calibri" panose="020F0502020204030204" pitchFamily="34" charset="0"/>
              </a:rPr>
              <a:t>2011</a:t>
            </a:r>
            <a:endParaRPr kumimoji="0" lang="tr-TR" sz="2000" b="0" i="0" u="none" strike="noStrike" kern="1200" cap="none" spc="0" normalizeH="0" baseline="0" noProof="0" dirty="0">
              <a:ln>
                <a:noFill/>
              </a:ln>
              <a:solidFill>
                <a:srgbClr val="7BB21B"/>
              </a:solidFill>
              <a:effectLst/>
              <a:uLnTx/>
              <a:uFillTx/>
              <a:latin typeface="Calibri" panose="020F0502020204030204"/>
              <a:ea typeface="+mn-ea"/>
              <a:cs typeface="Calibri" panose="020F0502020204030204" pitchFamily="34" charset="0"/>
            </a:endParaRPr>
          </a:p>
        </p:txBody>
      </p:sp>
      <p:sp>
        <p:nvSpPr>
          <p:cNvPr id="157" name="Dikdörtgen 156"/>
          <p:cNvSpPr/>
          <p:nvPr/>
        </p:nvSpPr>
        <p:spPr>
          <a:xfrm>
            <a:off x="2063128" y="3267007"/>
            <a:ext cx="729687"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17C3F"/>
                </a:solidFill>
                <a:effectLst/>
                <a:uLnTx/>
                <a:uFillTx/>
                <a:latin typeface="Calibri" panose="020F0502020204030204"/>
                <a:ea typeface="+mn-ea"/>
                <a:cs typeface="Calibri" panose="020F0502020204030204" pitchFamily="34" charset="0"/>
              </a:rPr>
              <a:t>2009</a:t>
            </a:r>
            <a:endParaRPr kumimoji="0" lang="tr-TR" sz="1800" b="0" i="0" u="none" strike="noStrike" kern="1200" cap="none" spc="0" normalizeH="0" baseline="0" noProof="0" dirty="0">
              <a:ln>
                <a:noFill/>
              </a:ln>
              <a:solidFill>
                <a:srgbClr val="F17C3F"/>
              </a:solidFill>
              <a:effectLst/>
              <a:uLnTx/>
              <a:uFillTx/>
              <a:latin typeface="Calibri" panose="020F0502020204030204"/>
              <a:ea typeface="+mn-ea"/>
              <a:cs typeface="Calibri" panose="020F0502020204030204" pitchFamily="34" charset="0"/>
            </a:endParaRPr>
          </a:p>
        </p:txBody>
      </p:sp>
      <p:sp>
        <p:nvSpPr>
          <p:cNvPr id="158" name="Dikdörtgen 157"/>
          <p:cNvSpPr/>
          <p:nvPr/>
        </p:nvSpPr>
        <p:spPr>
          <a:xfrm>
            <a:off x="613106" y="3281888"/>
            <a:ext cx="729687"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0095CD"/>
                </a:solidFill>
                <a:effectLst/>
                <a:uLnTx/>
                <a:uFillTx/>
                <a:latin typeface="Calibri" panose="020F0502020204030204"/>
                <a:ea typeface="+mn-ea"/>
                <a:cs typeface="Calibri" panose="020F0502020204030204" pitchFamily="34" charset="0"/>
              </a:rPr>
              <a:t>2004</a:t>
            </a:r>
            <a:endParaRPr kumimoji="0" lang="tr-TR" sz="2000" b="0" i="0" u="none" strike="noStrike" kern="1200" cap="none" spc="0" normalizeH="0" baseline="0" noProof="0" dirty="0">
              <a:ln>
                <a:noFill/>
              </a:ln>
              <a:solidFill>
                <a:srgbClr val="0095CD"/>
              </a:solidFill>
              <a:effectLst/>
              <a:uLnTx/>
              <a:uFillTx/>
              <a:latin typeface="Calibri" panose="020F0502020204030204"/>
              <a:ea typeface="+mn-ea"/>
              <a:cs typeface="Calibri" panose="020F0502020204030204" pitchFamily="34" charset="0"/>
            </a:endParaRPr>
          </a:p>
        </p:txBody>
      </p:sp>
      <p:sp>
        <p:nvSpPr>
          <p:cNvPr id="159" name="Dikdörtgen 158"/>
          <p:cNvSpPr/>
          <p:nvPr/>
        </p:nvSpPr>
        <p:spPr>
          <a:xfrm>
            <a:off x="9632230" y="3278514"/>
            <a:ext cx="729687"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BF9000"/>
                </a:solidFill>
                <a:effectLst/>
                <a:uLnTx/>
                <a:uFillTx/>
                <a:latin typeface="Calibri" panose="020F0502020204030204"/>
                <a:ea typeface="+mn-ea"/>
                <a:cs typeface="Calibri" panose="020F0502020204030204" pitchFamily="34" charset="0"/>
              </a:rPr>
              <a:t>2021</a:t>
            </a:r>
            <a:endParaRPr kumimoji="0" lang="tr-TR" sz="2000" b="0" i="0" u="none" strike="noStrike" kern="1200" cap="none" spc="0" normalizeH="0" baseline="0" noProof="0" dirty="0">
              <a:ln>
                <a:noFill/>
              </a:ln>
              <a:solidFill>
                <a:srgbClr val="BF9000"/>
              </a:solidFill>
              <a:effectLst/>
              <a:uLnTx/>
              <a:uFillTx/>
              <a:latin typeface="Calibri" panose="020F0502020204030204"/>
              <a:ea typeface="+mn-ea"/>
              <a:cs typeface="Calibri" panose="020F0502020204030204" pitchFamily="34" charset="0"/>
            </a:endParaRPr>
          </a:p>
        </p:txBody>
      </p:sp>
      <p:sp>
        <p:nvSpPr>
          <p:cNvPr id="160" name="Dikdörtgen 159"/>
          <p:cNvSpPr/>
          <p:nvPr/>
        </p:nvSpPr>
        <p:spPr>
          <a:xfrm>
            <a:off x="351045" y="1714221"/>
            <a:ext cx="1228670"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42 </a:t>
            </a: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Evler B.A.A.T.</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Plajyolu </a:t>
            </a: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B.A.A.T.</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
        <p:nvSpPr>
          <p:cNvPr id="161" name="Dikdörtgen 160"/>
          <p:cNvSpPr/>
          <p:nvPr/>
        </p:nvSpPr>
        <p:spPr>
          <a:xfrm>
            <a:off x="6753936" y="2677210"/>
            <a:ext cx="729687"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00B050"/>
                </a:solidFill>
                <a:effectLst/>
                <a:uLnTx/>
                <a:uFillTx/>
                <a:latin typeface="Calibri" panose="020F0502020204030204"/>
                <a:ea typeface="+mn-ea"/>
                <a:cs typeface="Calibri" panose="020F0502020204030204" pitchFamily="34" charset="0"/>
              </a:rPr>
              <a:t>2016</a:t>
            </a:r>
            <a:endParaRPr kumimoji="0" lang="tr-TR" sz="2000" b="0" i="0" u="none" strike="noStrike" kern="1200" cap="none" spc="0" normalizeH="0" baseline="0" noProof="0" dirty="0">
              <a:ln>
                <a:noFill/>
              </a:ln>
              <a:solidFill>
                <a:srgbClr val="00B050"/>
              </a:solidFill>
              <a:effectLst/>
              <a:uLnTx/>
              <a:uFillTx/>
              <a:latin typeface="Calibri" panose="020F0502020204030204"/>
              <a:ea typeface="+mn-ea"/>
              <a:cs typeface="Calibri" panose="020F0502020204030204" pitchFamily="34" charset="0"/>
            </a:endParaRPr>
          </a:p>
        </p:txBody>
      </p:sp>
      <p:sp>
        <p:nvSpPr>
          <p:cNvPr id="162" name="Rectangle 78"/>
          <p:cNvSpPr/>
          <p:nvPr/>
        </p:nvSpPr>
        <p:spPr>
          <a:xfrm>
            <a:off x="2542317" y="4122425"/>
            <a:ext cx="1544012" cy="64633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Gebze </a:t>
            </a: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İ.B.A.A.T.</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Akmeşe Modüler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Valideköprü Modüler</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
        <p:nvSpPr>
          <p:cNvPr id="163" name="Rectangle 78"/>
          <p:cNvSpPr/>
          <p:nvPr/>
        </p:nvSpPr>
        <p:spPr>
          <a:xfrm>
            <a:off x="3475497" y="1714221"/>
            <a:ext cx="1437831"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Çavuşlu Modüler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Hakkaniye</a:t>
            </a: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Modüler</a:t>
            </a:r>
          </a:p>
        </p:txBody>
      </p:sp>
      <p:sp>
        <p:nvSpPr>
          <p:cNvPr id="164" name="Rectangle 78"/>
          <p:cNvSpPr/>
          <p:nvPr/>
        </p:nvSpPr>
        <p:spPr>
          <a:xfrm>
            <a:off x="4507551" y="4168592"/>
            <a:ext cx="1345369" cy="64633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Cebeci </a:t>
            </a: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İ.B.A.A.T.</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Kandıra İ.B.A.A.T.</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Tavşancıl </a:t>
            </a: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Modüler</a:t>
            </a:r>
          </a:p>
        </p:txBody>
      </p:sp>
      <p:sp>
        <p:nvSpPr>
          <p:cNvPr id="165" name="Rectangle 78"/>
          <p:cNvSpPr/>
          <p:nvPr/>
        </p:nvSpPr>
        <p:spPr>
          <a:xfrm>
            <a:off x="5530110" y="1726100"/>
            <a:ext cx="1423339"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Cumaköy Modüler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Umuttepe Modüler</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
        <p:nvSpPr>
          <p:cNvPr id="166" name="Rectangle 78"/>
          <p:cNvSpPr/>
          <p:nvPr/>
        </p:nvSpPr>
        <p:spPr>
          <a:xfrm>
            <a:off x="6475009" y="4162473"/>
            <a:ext cx="1229824" cy="64633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Sarısu Modüler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Seyrek </a:t>
            </a: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Modüler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Sucuali </a:t>
            </a: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Modüler</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
        <p:nvSpPr>
          <p:cNvPr id="167" name="Rectangle 78"/>
          <p:cNvSpPr/>
          <p:nvPr/>
        </p:nvSpPr>
        <p:spPr>
          <a:xfrm>
            <a:off x="7395890" y="1726100"/>
            <a:ext cx="1302985"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Kullar </a:t>
            </a: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İ.B.A.A.T.</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Dilovası İ.B.A.A.T.</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
        <p:nvSpPr>
          <p:cNvPr id="168" name="Rectangle 78"/>
          <p:cNvSpPr/>
          <p:nvPr/>
        </p:nvSpPr>
        <p:spPr>
          <a:xfrm>
            <a:off x="9184852" y="1564517"/>
            <a:ext cx="1535741"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Köseler </a:t>
            </a: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İ.B.A.A.T.</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42 </a:t>
            </a: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Evler </a:t>
            </a: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İ.B.A.A.T.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Karamürsel </a:t>
            </a: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İ.B.A.A.T.</a:t>
            </a:r>
          </a:p>
        </p:txBody>
      </p:sp>
      <p:sp>
        <p:nvSpPr>
          <p:cNvPr id="169" name="Dikdörtgen 168"/>
          <p:cNvSpPr/>
          <p:nvPr/>
        </p:nvSpPr>
        <p:spPr>
          <a:xfrm>
            <a:off x="7707866" y="3296397"/>
            <a:ext cx="729687"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27CED7"/>
                </a:solidFill>
                <a:effectLst/>
                <a:uLnTx/>
                <a:uFillTx/>
                <a:latin typeface="Calibri" panose="020F0502020204030204"/>
                <a:ea typeface="+mn-ea"/>
                <a:cs typeface="Calibri" panose="020F0502020204030204" pitchFamily="34" charset="0"/>
              </a:rPr>
              <a:t>2018</a:t>
            </a:r>
            <a:endParaRPr kumimoji="0" lang="tr-TR" sz="2000" b="0" i="0" u="none" strike="noStrike" kern="1200" cap="none" spc="0" normalizeH="0" baseline="0" noProof="0" dirty="0">
              <a:ln>
                <a:noFill/>
              </a:ln>
              <a:solidFill>
                <a:srgbClr val="27CED7"/>
              </a:solidFill>
              <a:effectLst/>
              <a:uLnTx/>
              <a:uFillTx/>
              <a:latin typeface="Calibri" panose="020F0502020204030204"/>
              <a:ea typeface="+mn-ea"/>
              <a:cs typeface="Calibri" panose="020F0502020204030204" pitchFamily="34" charset="0"/>
            </a:endParaRPr>
          </a:p>
        </p:txBody>
      </p:sp>
      <p:sp>
        <p:nvSpPr>
          <p:cNvPr id="170" name="Dikdörtgen 169"/>
          <p:cNvSpPr/>
          <p:nvPr/>
        </p:nvSpPr>
        <p:spPr>
          <a:xfrm>
            <a:off x="1281706" y="2675211"/>
            <a:ext cx="729687"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white">
                    <a:lumMod val="75000"/>
                  </a:prstClr>
                </a:solidFill>
                <a:effectLst/>
                <a:uLnTx/>
                <a:uFillTx/>
                <a:latin typeface="Calibri" panose="020F0502020204030204"/>
                <a:ea typeface="+mn-ea"/>
                <a:cs typeface="Calibri" panose="020F0502020204030204" pitchFamily="34" charset="0"/>
              </a:rPr>
              <a:t>2005</a:t>
            </a:r>
            <a:endParaRPr kumimoji="0" lang="tr-TR" sz="2000" b="0" i="0" u="none" strike="noStrike" kern="1200" cap="none" spc="0" normalizeH="0" baseline="0" noProof="0" dirty="0">
              <a:ln>
                <a:noFill/>
              </a:ln>
              <a:solidFill>
                <a:prstClr val="white">
                  <a:lumMod val="75000"/>
                </a:prstClr>
              </a:solidFill>
              <a:effectLst/>
              <a:uLnTx/>
              <a:uFillTx/>
              <a:latin typeface="Calibri" panose="020F0502020204030204"/>
              <a:ea typeface="+mn-ea"/>
              <a:cs typeface="Calibri" panose="020F0502020204030204" pitchFamily="34" charset="0"/>
            </a:endParaRPr>
          </a:p>
        </p:txBody>
      </p:sp>
      <p:sp>
        <p:nvSpPr>
          <p:cNvPr id="171" name="Rectangle 78"/>
          <p:cNvSpPr/>
          <p:nvPr/>
        </p:nvSpPr>
        <p:spPr>
          <a:xfrm>
            <a:off x="919698" y="4122425"/>
            <a:ext cx="1439561" cy="830997"/>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Kullar </a:t>
            </a: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B.A.A.T.</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Körfez B.A.A.T.</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Yeniköy </a:t>
            </a: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B.A.A.T.</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Karamürsel </a:t>
            </a: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B.A.A.T.</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
        <p:nvSpPr>
          <p:cNvPr id="172" name="Dikdörtgen 171"/>
          <p:cNvSpPr/>
          <p:nvPr/>
        </p:nvSpPr>
        <p:spPr>
          <a:xfrm>
            <a:off x="8552157" y="2660306"/>
            <a:ext cx="729687"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00B0F0"/>
                </a:solidFill>
                <a:effectLst/>
                <a:uLnTx/>
                <a:uFillTx/>
                <a:latin typeface="Calibri" panose="020F0502020204030204"/>
                <a:ea typeface="+mn-ea"/>
                <a:cs typeface="Calibri" panose="020F0502020204030204" pitchFamily="34" charset="0"/>
              </a:rPr>
              <a:t>2019</a:t>
            </a:r>
            <a:endParaRPr kumimoji="0" lang="tr-TR" sz="2000" b="0" i="0" u="none" strike="noStrike" kern="1200" cap="none" spc="0" normalizeH="0" baseline="0" noProof="0" dirty="0">
              <a:ln>
                <a:noFill/>
              </a:ln>
              <a:solidFill>
                <a:srgbClr val="00B0F0"/>
              </a:solidFill>
              <a:effectLst/>
              <a:uLnTx/>
              <a:uFillTx/>
              <a:latin typeface="Calibri" panose="020F0502020204030204"/>
              <a:ea typeface="+mn-ea"/>
              <a:cs typeface="Calibri" panose="020F0502020204030204" pitchFamily="34" charset="0"/>
            </a:endParaRPr>
          </a:p>
        </p:txBody>
      </p:sp>
      <p:sp>
        <p:nvSpPr>
          <p:cNvPr id="173" name="Rectangle 78"/>
          <p:cNvSpPr/>
          <p:nvPr/>
        </p:nvSpPr>
        <p:spPr>
          <a:xfrm>
            <a:off x="8359235" y="4162473"/>
            <a:ext cx="1248162"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Köseler Modüler</a:t>
            </a:r>
          </a:p>
        </p:txBody>
      </p:sp>
      <p:sp>
        <p:nvSpPr>
          <p:cNvPr id="174" name="Freeform: Shape 41">
            <a:extLst>
              <a:ext uri="{FF2B5EF4-FFF2-40B4-BE49-F238E27FC236}">
                <a16:creationId xmlns:a16="http://schemas.microsoft.com/office/drawing/2014/main" id="{C11FDD8B-E4E5-458C-B1FE-75EA26D0ED1B}"/>
              </a:ext>
            </a:extLst>
          </p:cNvPr>
          <p:cNvSpPr>
            <a:spLocks/>
          </p:cNvSpPr>
          <p:nvPr/>
        </p:nvSpPr>
        <p:spPr bwMode="auto">
          <a:xfrm>
            <a:off x="881662" y="3087404"/>
            <a:ext cx="147104" cy="164610"/>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solidFill>
            <a:srgbClr val="0095CD"/>
          </a:solidFill>
          <a:ln>
            <a:noFill/>
          </a:ln>
          <a:effectLs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17C3F"/>
              </a:solidFill>
              <a:effectLst/>
              <a:uLnTx/>
              <a:uFillTx/>
              <a:latin typeface="Calibri" panose="020F0502020204030204"/>
              <a:ea typeface="+mn-ea"/>
              <a:cs typeface="+mn-cs"/>
            </a:endParaRPr>
          </a:p>
        </p:txBody>
      </p:sp>
      <p:sp>
        <p:nvSpPr>
          <p:cNvPr id="175" name="Serbest Form 174">
            <a:extLst>
              <a:ext uri="{FF2B5EF4-FFF2-40B4-BE49-F238E27FC236}">
                <a16:creationId xmlns:a16="http://schemas.microsoft.com/office/drawing/2014/main" id="{C11FDD8B-E4E5-458C-B1FE-75EA26D0ED1B}"/>
              </a:ext>
            </a:extLst>
          </p:cNvPr>
          <p:cNvSpPr>
            <a:spLocks/>
          </p:cNvSpPr>
          <p:nvPr/>
        </p:nvSpPr>
        <p:spPr bwMode="auto">
          <a:xfrm>
            <a:off x="922151" y="2158639"/>
            <a:ext cx="80922" cy="90552"/>
          </a:xfrm>
          <a:custGeom>
            <a:avLst/>
            <a:gdLst>
              <a:gd name="connsiteX0" fmla="*/ 291061 w 561105"/>
              <a:gd name="connsiteY0" fmla="*/ 84287 h 627877"/>
              <a:gd name="connsiteX1" fmla="*/ 267999 w 561105"/>
              <a:gd name="connsiteY1" fmla="*/ 90462 h 627877"/>
              <a:gd name="connsiteX2" fmla="*/ 108927 w 561105"/>
              <a:gd name="connsiteY2" fmla="*/ 182141 h 627877"/>
              <a:gd name="connsiteX3" fmla="*/ 85883 w 561105"/>
              <a:gd name="connsiteY3" fmla="*/ 222190 h 627877"/>
              <a:gd name="connsiteX4" fmla="*/ 85883 w 561105"/>
              <a:gd name="connsiteY4" fmla="*/ 405688 h 627877"/>
              <a:gd name="connsiteX5" fmla="*/ 108927 w 561105"/>
              <a:gd name="connsiteY5" fmla="*/ 445598 h 627877"/>
              <a:gd name="connsiteX6" fmla="*/ 267999 w 561105"/>
              <a:gd name="connsiteY6" fmla="*/ 537417 h 627877"/>
              <a:gd name="connsiteX7" fmla="*/ 314227 w 561105"/>
              <a:gd name="connsiteY7" fmla="*/ 537417 h 627877"/>
              <a:gd name="connsiteX8" fmla="*/ 473160 w 561105"/>
              <a:gd name="connsiteY8" fmla="*/ 445598 h 627877"/>
              <a:gd name="connsiteX9" fmla="*/ 496343 w 561105"/>
              <a:gd name="connsiteY9" fmla="*/ 405688 h 627877"/>
              <a:gd name="connsiteX10" fmla="*/ 496343 w 561105"/>
              <a:gd name="connsiteY10" fmla="*/ 222190 h 627877"/>
              <a:gd name="connsiteX11" fmla="*/ 473160 w 561105"/>
              <a:gd name="connsiteY11" fmla="*/ 182141 h 627877"/>
              <a:gd name="connsiteX12" fmla="*/ 314227 w 561105"/>
              <a:gd name="connsiteY12" fmla="*/ 90462 h 627877"/>
              <a:gd name="connsiteX13" fmla="*/ 291061 w 561105"/>
              <a:gd name="connsiteY13" fmla="*/ 84287 h 627877"/>
              <a:gd name="connsiteX14" fmla="*/ 280481 w 561105"/>
              <a:gd name="connsiteY14" fmla="*/ 0 h 627877"/>
              <a:gd name="connsiteX15" fmla="*/ 312149 w 561105"/>
              <a:gd name="connsiteY15" fmla="*/ 8441 h 627877"/>
              <a:gd name="connsiteX16" fmla="*/ 529413 w 561105"/>
              <a:gd name="connsiteY16" fmla="*/ 133769 h 627877"/>
              <a:gd name="connsiteX17" fmla="*/ 561105 w 561105"/>
              <a:gd name="connsiteY17" fmla="*/ 188516 h 627877"/>
              <a:gd name="connsiteX18" fmla="*/ 561105 w 561105"/>
              <a:gd name="connsiteY18" fmla="*/ 439361 h 627877"/>
              <a:gd name="connsiteX19" fmla="*/ 529413 w 561105"/>
              <a:gd name="connsiteY19" fmla="*/ 493918 h 627877"/>
              <a:gd name="connsiteX20" fmla="*/ 312149 w 561105"/>
              <a:gd name="connsiteY20" fmla="*/ 619436 h 627877"/>
              <a:gd name="connsiteX21" fmla="*/ 248956 w 561105"/>
              <a:gd name="connsiteY21" fmla="*/ 619436 h 627877"/>
              <a:gd name="connsiteX22" fmla="*/ 31501 w 561105"/>
              <a:gd name="connsiteY22" fmla="*/ 493918 h 627877"/>
              <a:gd name="connsiteX23" fmla="*/ 0 w 561105"/>
              <a:gd name="connsiteY23" fmla="*/ 439361 h 627877"/>
              <a:gd name="connsiteX24" fmla="*/ 0 w 561105"/>
              <a:gd name="connsiteY24" fmla="*/ 188516 h 627877"/>
              <a:gd name="connsiteX25" fmla="*/ 31501 w 561105"/>
              <a:gd name="connsiteY25" fmla="*/ 133769 h 627877"/>
              <a:gd name="connsiteX26" fmla="*/ 248956 w 561105"/>
              <a:gd name="connsiteY26" fmla="*/ 8441 h 627877"/>
              <a:gd name="connsiteX27" fmla="*/ 280481 w 561105"/>
              <a:gd name="connsiteY27" fmla="*/ 0 h 6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105" h="627877">
                <a:moveTo>
                  <a:pt x="291061" y="84287"/>
                </a:moveTo>
                <a:cubicBezTo>
                  <a:pt x="283083" y="84287"/>
                  <a:pt x="275122" y="86345"/>
                  <a:pt x="267999" y="90462"/>
                </a:cubicBezTo>
                <a:lnTo>
                  <a:pt x="108927" y="182141"/>
                </a:lnTo>
                <a:cubicBezTo>
                  <a:pt x="94682" y="190514"/>
                  <a:pt x="85883" y="205724"/>
                  <a:pt x="85883" y="222190"/>
                </a:cubicBezTo>
                <a:lnTo>
                  <a:pt x="85883" y="405688"/>
                </a:lnTo>
                <a:cubicBezTo>
                  <a:pt x="85883" y="422154"/>
                  <a:pt x="94682" y="437364"/>
                  <a:pt x="108927" y="445598"/>
                </a:cubicBezTo>
                <a:lnTo>
                  <a:pt x="267999" y="537417"/>
                </a:lnTo>
                <a:cubicBezTo>
                  <a:pt x="282245" y="545649"/>
                  <a:pt x="299842" y="545649"/>
                  <a:pt x="314227" y="537417"/>
                </a:cubicBezTo>
                <a:lnTo>
                  <a:pt x="473160" y="445598"/>
                </a:lnTo>
                <a:cubicBezTo>
                  <a:pt x="487545" y="437364"/>
                  <a:pt x="496343" y="422154"/>
                  <a:pt x="496343" y="405688"/>
                </a:cubicBezTo>
                <a:lnTo>
                  <a:pt x="496343" y="222190"/>
                </a:lnTo>
                <a:cubicBezTo>
                  <a:pt x="496343" y="205724"/>
                  <a:pt x="487545" y="190514"/>
                  <a:pt x="473160" y="182141"/>
                </a:cubicBezTo>
                <a:lnTo>
                  <a:pt x="314227" y="90462"/>
                </a:lnTo>
                <a:cubicBezTo>
                  <a:pt x="307034" y="86345"/>
                  <a:pt x="299039" y="84287"/>
                  <a:pt x="291061" y="84287"/>
                </a:cubicBezTo>
                <a:close/>
                <a:moveTo>
                  <a:pt x="280481" y="0"/>
                </a:moveTo>
                <a:cubicBezTo>
                  <a:pt x="291387" y="0"/>
                  <a:pt x="302317" y="2814"/>
                  <a:pt x="312149" y="8441"/>
                </a:cubicBezTo>
                <a:lnTo>
                  <a:pt x="529413" y="133769"/>
                </a:lnTo>
                <a:cubicBezTo>
                  <a:pt x="549077" y="145214"/>
                  <a:pt x="561105" y="166007"/>
                  <a:pt x="561105" y="188516"/>
                </a:cubicBezTo>
                <a:lnTo>
                  <a:pt x="561105" y="439361"/>
                </a:lnTo>
                <a:cubicBezTo>
                  <a:pt x="561105" y="461871"/>
                  <a:pt x="549077" y="482663"/>
                  <a:pt x="529413" y="493918"/>
                </a:cubicBezTo>
                <a:lnTo>
                  <a:pt x="312149" y="619436"/>
                </a:lnTo>
                <a:cubicBezTo>
                  <a:pt x="292485" y="630691"/>
                  <a:pt x="268429" y="630691"/>
                  <a:pt x="248956" y="619436"/>
                </a:cubicBezTo>
                <a:lnTo>
                  <a:pt x="31501" y="493918"/>
                </a:lnTo>
                <a:cubicBezTo>
                  <a:pt x="12028" y="482663"/>
                  <a:pt x="0" y="461871"/>
                  <a:pt x="0" y="439361"/>
                </a:cubicBezTo>
                <a:lnTo>
                  <a:pt x="0" y="188516"/>
                </a:lnTo>
                <a:cubicBezTo>
                  <a:pt x="0" y="166007"/>
                  <a:pt x="12028" y="145214"/>
                  <a:pt x="31501" y="133769"/>
                </a:cubicBezTo>
                <a:lnTo>
                  <a:pt x="248956" y="8441"/>
                </a:lnTo>
                <a:cubicBezTo>
                  <a:pt x="258693" y="2814"/>
                  <a:pt x="269575" y="0"/>
                  <a:pt x="280481" y="0"/>
                </a:cubicBezTo>
                <a:close/>
              </a:path>
            </a:pathLst>
          </a:custGeom>
          <a:solidFill>
            <a:srgbClr val="0095CD"/>
          </a:solidFill>
          <a:ln>
            <a:noFill/>
          </a:ln>
          <a:effectLst/>
          <a:extLst/>
        </p:spPr>
        <p:txBody>
          <a:bodyPr vert="horz" wrap="square" lIns="68580" tIns="34290" rIns="68580" bIns="3429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17C3F"/>
              </a:solidFill>
              <a:effectLst/>
              <a:uLnTx/>
              <a:uFillTx/>
              <a:latin typeface="Calibri" panose="020F0502020204030204"/>
              <a:ea typeface="+mn-ea"/>
              <a:cs typeface="+mn-cs"/>
            </a:endParaRPr>
          </a:p>
        </p:txBody>
      </p:sp>
      <p:sp>
        <p:nvSpPr>
          <p:cNvPr id="176" name="Freeform: Shape 41">
            <a:extLst>
              <a:ext uri="{FF2B5EF4-FFF2-40B4-BE49-F238E27FC236}">
                <a16:creationId xmlns:a16="http://schemas.microsoft.com/office/drawing/2014/main" id="{C11FDD8B-E4E5-458C-B1FE-75EA26D0ED1B}"/>
              </a:ext>
            </a:extLst>
          </p:cNvPr>
          <p:cNvSpPr>
            <a:spLocks/>
          </p:cNvSpPr>
          <p:nvPr/>
        </p:nvSpPr>
        <p:spPr bwMode="auto">
          <a:xfrm>
            <a:off x="1554857" y="3087404"/>
            <a:ext cx="147104" cy="164610"/>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solidFill>
            <a:srgbClr val="BFBFBF"/>
          </a:solidFill>
          <a:ln>
            <a:noFill/>
          </a:ln>
          <a:effectLs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17C3F"/>
              </a:solidFill>
              <a:effectLst/>
              <a:uLnTx/>
              <a:uFillTx/>
              <a:latin typeface="Calibri" panose="020F0502020204030204"/>
              <a:ea typeface="+mn-ea"/>
              <a:cs typeface="+mn-cs"/>
            </a:endParaRPr>
          </a:p>
        </p:txBody>
      </p:sp>
      <p:sp>
        <p:nvSpPr>
          <p:cNvPr id="177" name="Serbest Form 176">
            <a:extLst>
              <a:ext uri="{FF2B5EF4-FFF2-40B4-BE49-F238E27FC236}">
                <a16:creationId xmlns:a16="http://schemas.microsoft.com/office/drawing/2014/main" id="{C11FDD8B-E4E5-458C-B1FE-75EA26D0ED1B}"/>
              </a:ext>
            </a:extLst>
          </p:cNvPr>
          <p:cNvSpPr>
            <a:spLocks/>
          </p:cNvSpPr>
          <p:nvPr/>
        </p:nvSpPr>
        <p:spPr bwMode="auto">
          <a:xfrm>
            <a:off x="1588530" y="4037799"/>
            <a:ext cx="80922" cy="90552"/>
          </a:xfrm>
          <a:custGeom>
            <a:avLst/>
            <a:gdLst>
              <a:gd name="connsiteX0" fmla="*/ 291061 w 561105"/>
              <a:gd name="connsiteY0" fmla="*/ 84287 h 627877"/>
              <a:gd name="connsiteX1" fmla="*/ 267999 w 561105"/>
              <a:gd name="connsiteY1" fmla="*/ 90462 h 627877"/>
              <a:gd name="connsiteX2" fmla="*/ 108927 w 561105"/>
              <a:gd name="connsiteY2" fmla="*/ 182141 h 627877"/>
              <a:gd name="connsiteX3" fmla="*/ 85883 w 561105"/>
              <a:gd name="connsiteY3" fmla="*/ 222190 h 627877"/>
              <a:gd name="connsiteX4" fmla="*/ 85883 w 561105"/>
              <a:gd name="connsiteY4" fmla="*/ 405688 h 627877"/>
              <a:gd name="connsiteX5" fmla="*/ 108927 w 561105"/>
              <a:gd name="connsiteY5" fmla="*/ 445598 h 627877"/>
              <a:gd name="connsiteX6" fmla="*/ 267999 w 561105"/>
              <a:gd name="connsiteY6" fmla="*/ 537417 h 627877"/>
              <a:gd name="connsiteX7" fmla="*/ 314227 w 561105"/>
              <a:gd name="connsiteY7" fmla="*/ 537417 h 627877"/>
              <a:gd name="connsiteX8" fmla="*/ 473160 w 561105"/>
              <a:gd name="connsiteY8" fmla="*/ 445598 h 627877"/>
              <a:gd name="connsiteX9" fmla="*/ 496343 w 561105"/>
              <a:gd name="connsiteY9" fmla="*/ 405688 h 627877"/>
              <a:gd name="connsiteX10" fmla="*/ 496343 w 561105"/>
              <a:gd name="connsiteY10" fmla="*/ 222190 h 627877"/>
              <a:gd name="connsiteX11" fmla="*/ 473160 w 561105"/>
              <a:gd name="connsiteY11" fmla="*/ 182141 h 627877"/>
              <a:gd name="connsiteX12" fmla="*/ 314227 w 561105"/>
              <a:gd name="connsiteY12" fmla="*/ 90462 h 627877"/>
              <a:gd name="connsiteX13" fmla="*/ 291061 w 561105"/>
              <a:gd name="connsiteY13" fmla="*/ 84287 h 627877"/>
              <a:gd name="connsiteX14" fmla="*/ 280481 w 561105"/>
              <a:gd name="connsiteY14" fmla="*/ 0 h 627877"/>
              <a:gd name="connsiteX15" fmla="*/ 312149 w 561105"/>
              <a:gd name="connsiteY15" fmla="*/ 8441 h 627877"/>
              <a:gd name="connsiteX16" fmla="*/ 529413 w 561105"/>
              <a:gd name="connsiteY16" fmla="*/ 133769 h 627877"/>
              <a:gd name="connsiteX17" fmla="*/ 561105 w 561105"/>
              <a:gd name="connsiteY17" fmla="*/ 188516 h 627877"/>
              <a:gd name="connsiteX18" fmla="*/ 561105 w 561105"/>
              <a:gd name="connsiteY18" fmla="*/ 439361 h 627877"/>
              <a:gd name="connsiteX19" fmla="*/ 529413 w 561105"/>
              <a:gd name="connsiteY19" fmla="*/ 493918 h 627877"/>
              <a:gd name="connsiteX20" fmla="*/ 312149 w 561105"/>
              <a:gd name="connsiteY20" fmla="*/ 619436 h 627877"/>
              <a:gd name="connsiteX21" fmla="*/ 248956 w 561105"/>
              <a:gd name="connsiteY21" fmla="*/ 619436 h 627877"/>
              <a:gd name="connsiteX22" fmla="*/ 31501 w 561105"/>
              <a:gd name="connsiteY22" fmla="*/ 493918 h 627877"/>
              <a:gd name="connsiteX23" fmla="*/ 0 w 561105"/>
              <a:gd name="connsiteY23" fmla="*/ 439361 h 627877"/>
              <a:gd name="connsiteX24" fmla="*/ 0 w 561105"/>
              <a:gd name="connsiteY24" fmla="*/ 188516 h 627877"/>
              <a:gd name="connsiteX25" fmla="*/ 31501 w 561105"/>
              <a:gd name="connsiteY25" fmla="*/ 133769 h 627877"/>
              <a:gd name="connsiteX26" fmla="*/ 248956 w 561105"/>
              <a:gd name="connsiteY26" fmla="*/ 8441 h 627877"/>
              <a:gd name="connsiteX27" fmla="*/ 280481 w 561105"/>
              <a:gd name="connsiteY27" fmla="*/ 0 h 6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105" h="627877">
                <a:moveTo>
                  <a:pt x="291061" y="84287"/>
                </a:moveTo>
                <a:cubicBezTo>
                  <a:pt x="283083" y="84287"/>
                  <a:pt x="275122" y="86345"/>
                  <a:pt x="267999" y="90462"/>
                </a:cubicBezTo>
                <a:lnTo>
                  <a:pt x="108927" y="182141"/>
                </a:lnTo>
                <a:cubicBezTo>
                  <a:pt x="94682" y="190514"/>
                  <a:pt x="85883" y="205724"/>
                  <a:pt x="85883" y="222190"/>
                </a:cubicBezTo>
                <a:lnTo>
                  <a:pt x="85883" y="405688"/>
                </a:lnTo>
                <a:cubicBezTo>
                  <a:pt x="85883" y="422154"/>
                  <a:pt x="94682" y="437364"/>
                  <a:pt x="108927" y="445598"/>
                </a:cubicBezTo>
                <a:lnTo>
                  <a:pt x="267999" y="537417"/>
                </a:lnTo>
                <a:cubicBezTo>
                  <a:pt x="282245" y="545649"/>
                  <a:pt x="299842" y="545649"/>
                  <a:pt x="314227" y="537417"/>
                </a:cubicBezTo>
                <a:lnTo>
                  <a:pt x="473160" y="445598"/>
                </a:lnTo>
                <a:cubicBezTo>
                  <a:pt x="487545" y="437364"/>
                  <a:pt x="496343" y="422154"/>
                  <a:pt x="496343" y="405688"/>
                </a:cubicBezTo>
                <a:lnTo>
                  <a:pt x="496343" y="222190"/>
                </a:lnTo>
                <a:cubicBezTo>
                  <a:pt x="496343" y="205724"/>
                  <a:pt x="487545" y="190514"/>
                  <a:pt x="473160" y="182141"/>
                </a:cubicBezTo>
                <a:lnTo>
                  <a:pt x="314227" y="90462"/>
                </a:lnTo>
                <a:cubicBezTo>
                  <a:pt x="307034" y="86345"/>
                  <a:pt x="299039" y="84287"/>
                  <a:pt x="291061" y="84287"/>
                </a:cubicBezTo>
                <a:close/>
                <a:moveTo>
                  <a:pt x="280481" y="0"/>
                </a:moveTo>
                <a:cubicBezTo>
                  <a:pt x="291387" y="0"/>
                  <a:pt x="302317" y="2814"/>
                  <a:pt x="312149" y="8441"/>
                </a:cubicBezTo>
                <a:lnTo>
                  <a:pt x="529413" y="133769"/>
                </a:lnTo>
                <a:cubicBezTo>
                  <a:pt x="549077" y="145214"/>
                  <a:pt x="561105" y="166007"/>
                  <a:pt x="561105" y="188516"/>
                </a:cubicBezTo>
                <a:lnTo>
                  <a:pt x="561105" y="439361"/>
                </a:lnTo>
                <a:cubicBezTo>
                  <a:pt x="561105" y="461871"/>
                  <a:pt x="549077" y="482663"/>
                  <a:pt x="529413" y="493918"/>
                </a:cubicBezTo>
                <a:lnTo>
                  <a:pt x="312149" y="619436"/>
                </a:lnTo>
                <a:cubicBezTo>
                  <a:pt x="292485" y="630691"/>
                  <a:pt x="268429" y="630691"/>
                  <a:pt x="248956" y="619436"/>
                </a:cubicBezTo>
                <a:lnTo>
                  <a:pt x="31501" y="493918"/>
                </a:lnTo>
                <a:cubicBezTo>
                  <a:pt x="12028" y="482663"/>
                  <a:pt x="0" y="461871"/>
                  <a:pt x="0" y="439361"/>
                </a:cubicBezTo>
                <a:lnTo>
                  <a:pt x="0" y="188516"/>
                </a:lnTo>
                <a:cubicBezTo>
                  <a:pt x="0" y="166007"/>
                  <a:pt x="12028" y="145214"/>
                  <a:pt x="31501" y="133769"/>
                </a:cubicBezTo>
                <a:lnTo>
                  <a:pt x="248956" y="8441"/>
                </a:lnTo>
                <a:cubicBezTo>
                  <a:pt x="258693" y="2814"/>
                  <a:pt x="269575" y="0"/>
                  <a:pt x="280481" y="0"/>
                </a:cubicBezTo>
                <a:close/>
              </a:path>
            </a:pathLst>
          </a:custGeom>
          <a:solidFill>
            <a:srgbClr val="BFBFBF"/>
          </a:solidFill>
          <a:ln>
            <a:noFill/>
          </a:ln>
          <a:effectLst/>
          <a:extLst/>
        </p:spPr>
        <p:txBody>
          <a:bodyPr vert="horz" wrap="square" lIns="68580" tIns="34290" rIns="68580" bIns="3429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17C3F"/>
              </a:solidFill>
              <a:effectLst/>
              <a:uLnTx/>
              <a:uFillTx/>
              <a:latin typeface="Calibri" panose="020F0502020204030204"/>
              <a:ea typeface="+mn-ea"/>
              <a:cs typeface="+mn-cs"/>
            </a:endParaRPr>
          </a:p>
        </p:txBody>
      </p:sp>
      <p:cxnSp>
        <p:nvCxnSpPr>
          <p:cNvPr id="178" name="42 Conector recto"/>
          <p:cNvCxnSpPr/>
          <p:nvPr/>
        </p:nvCxnSpPr>
        <p:spPr>
          <a:xfrm flipV="1">
            <a:off x="2405991" y="2230787"/>
            <a:ext cx="5831" cy="864000"/>
          </a:xfrm>
          <a:prstGeom prst="line">
            <a:avLst/>
          </a:prstGeom>
          <a:noFill/>
          <a:ln w="12700" cap="flat" cmpd="sng" algn="ctr">
            <a:solidFill>
              <a:srgbClr val="F17C3F"/>
            </a:solidFill>
            <a:prstDash val="solid"/>
          </a:ln>
          <a:effectLst/>
        </p:spPr>
      </p:cxnSp>
      <p:sp>
        <p:nvSpPr>
          <p:cNvPr id="179" name="Freeform: Shape 41">
            <a:extLst>
              <a:ext uri="{FF2B5EF4-FFF2-40B4-BE49-F238E27FC236}">
                <a16:creationId xmlns:a16="http://schemas.microsoft.com/office/drawing/2014/main" id="{C11FDD8B-E4E5-458C-B1FE-75EA26D0ED1B}"/>
              </a:ext>
            </a:extLst>
          </p:cNvPr>
          <p:cNvSpPr>
            <a:spLocks/>
          </p:cNvSpPr>
          <p:nvPr/>
        </p:nvSpPr>
        <p:spPr bwMode="auto">
          <a:xfrm>
            <a:off x="2332991" y="3087404"/>
            <a:ext cx="147104" cy="164610"/>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solidFill>
            <a:srgbClr val="F17C3F"/>
          </a:solidFill>
          <a:ln>
            <a:noFill/>
          </a:ln>
          <a:effectLs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17C3F"/>
              </a:solidFill>
              <a:effectLst/>
              <a:uLnTx/>
              <a:uFillTx/>
              <a:latin typeface="Calibri" panose="020F0502020204030204"/>
              <a:ea typeface="+mn-ea"/>
              <a:cs typeface="+mn-cs"/>
            </a:endParaRPr>
          </a:p>
        </p:txBody>
      </p:sp>
      <p:sp>
        <p:nvSpPr>
          <p:cNvPr id="180" name="Serbest Form 179">
            <a:extLst>
              <a:ext uri="{FF2B5EF4-FFF2-40B4-BE49-F238E27FC236}">
                <a16:creationId xmlns:a16="http://schemas.microsoft.com/office/drawing/2014/main" id="{C11FDD8B-E4E5-458C-B1FE-75EA26D0ED1B}"/>
              </a:ext>
            </a:extLst>
          </p:cNvPr>
          <p:cNvSpPr>
            <a:spLocks/>
          </p:cNvSpPr>
          <p:nvPr/>
        </p:nvSpPr>
        <p:spPr bwMode="auto">
          <a:xfrm>
            <a:off x="2373480" y="2154128"/>
            <a:ext cx="80922" cy="90552"/>
          </a:xfrm>
          <a:custGeom>
            <a:avLst/>
            <a:gdLst>
              <a:gd name="connsiteX0" fmla="*/ 291061 w 561105"/>
              <a:gd name="connsiteY0" fmla="*/ 84287 h 627877"/>
              <a:gd name="connsiteX1" fmla="*/ 267999 w 561105"/>
              <a:gd name="connsiteY1" fmla="*/ 90462 h 627877"/>
              <a:gd name="connsiteX2" fmla="*/ 108927 w 561105"/>
              <a:gd name="connsiteY2" fmla="*/ 182141 h 627877"/>
              <a:gd name="connsiteX3" fmla="*/ 85883 w 561105"/>
              <a:gd name="connsiteY3" fmla="*/ 222190 h 627877"/>
              <a:gd name="connsiteX4" fmla="*/ 85883 w 561105"/>
              <a:gd name="connsiteY4" fmla="*/ 405688 h 627877"/>
              <a:gd name="connsiteX5" fmla="*/ 108927 w 561105"/>
              <a:gd name="connsiteY5" fmla="*/ 445598 h 627877"/>
              <a:gd name="connsiteX6" fmla="*/ 267999 w 561105"/>
              <a:gd name="connsiteY6" fmla="*/ 537417 h 627877"/>
              <a:gd name="connsiteX7" fmla="*/ 314227 w 561105"/>
              <a:gd name="connsiteY7" fmla="*/ 537417 h 627877"/>
              <a:gd name="connsiteX8" fmla="*/ 473160 w 561105"/>
              <a:gd name="connsiteY8" fmla="*/ 445598 h 627877"/>
              <a:gd name="connsiteX9" fmla="*/ 496343 w 561105"/>
              <a:gd name="connsiteY9" fmla="*/ 405688 h 627877"/>
              <a:gd name="connsiteX10" fmla="*/ 496343 w 561105"/>
              <a:gd name="connsiteY10" fmla="*/ 222190 h 627877"/>
              <a:gd name="connsiteX11" fmla="*/ 473160 w 561105"/>
              <a:gd name="connsiteY11" fmla="*/ 182141 h 627877"/>
              <a:gd name="connsiteX12" fmla="*/ 314227 w 561105"/>
              <a:gd name="connsiteY12" fmla="*/ 90462 h 627877"/>
              <a:gd name="connsiteX13" fmla="*/ 291061 w 561105"/>
              <a:gd name="connsiteY13" fmla="*/ 84287 h 627877"/>
              <a:gd name="connsiteX14" fmla="*/ 280481 w 561105"/>
              <a:gd name="connsiteY14" fmla="*/ 0 h 627877"/>
              <a:gd name="connsiteX15" fmla="*/ 312149 w 561105"/>
              <a:gd name="connsiteY15" fmla="*/ 8441 h 627877"/>
              <a:gd name="connsiteX16" fmla="*/ 529413 w 561105"/>
              <a:gd name="connsiteY16" fmla="*/ 133769 h 627877"/>
              <a:gd name="connsiteX17" fmla="*/ 561105 w 561105"/>
              <a:gd name="connsiteY17" fmla="*/ 188516 h 627877"/>
              <a:gd name="connsiteX18" fmla="*/ 561105 w 561105"/>
              <a:gd name="connsiteY18" fmla="*/ 439361 h 627877"/>
              <a:gd name="connsiteX19" fmla="*/ 529413 w 561105"/>
              <a:gd name="connsiteY19" fmla="*/ 493918 h 627877"/>
              <a:gd name="connsiteX20" fmla="*/ 312149 w 561105"/>
              <a:gd name="connsiteY20" fmla="*/ 619436 h 627877"/>
              <a:gd name="connsiteX21" fmla="*/ 248956 w 561105"/>
              <a:gd name="connsiteY21" fmla="*/ 619436 h 627877"/>
              <a:gd name="connsiteX22" fmla="*/ 31501 w 561105"/>
              <a:gd name="connsiteY22" fmla="*/ 493918 h 627877"/>
              <a:gd name="connsiteX23" fmla="*/ 0 w 561105"/>
              <a:gd name="connsiteY23" fmla="*/ 439361 h 627877"/>
              <a:gd name="connsiteX24" fmla="*/ 0 w 561105"/>
              <a:gd name="connsiteY24" fmla="*/ 188516 h 627877"/>
              <a:gd name="connsiteX25" fmla="*/ 31501 w 561105"/>
              <a:gd name="connsiteY25" fmla="*/ 133769 h 627877"/>
              <a:gd name="connsiteX26" fmla="*/ 248956 w 561105"/>
              <a:gd name="connsiteY26" fmla="*/ 8441 h 627877"/>
              <a:gd name="connsiteX27" fmla="*/ 280481 w 561105"/>
              <a:gd name="connsiteY27" fmla="*/ 0 h 6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105" h="627877">
                <a:moveTo>
                  <a:pt x="291061" y="84287"/>
                </a:moveTo>
                <a:cubicBezTo>
                  <a:pt x="283083" y="84287"/>
                  <a:pt x="275122" y="86345"/>
                  <a:pt x="267999" y="90462"/>
                </a:cubicBezTo>
                <a:lnTo>
                  <a:pt x="108927" y="182141"/>
                </a:lnTo>
                <a:cubicBezTo>
                  <a:pt x="94682" y="190514"/>
                  <a:pt x="85883" y="205724"/>
                  <a:pt x="85883" y="222190"/>
                </a:cubicBezTo>
                <a:lnTo>
                  <a:pt x="85883" y="405688"/>
                </a:lnTo>
                <a:cubicBezTo>
                  <a:pt x="85883" y="422154"/>
                  <a:pt x="94682" y="437364"/>
                  <a:pt x="108927" y="445598"/>
                </a:cubicBezTo>
                <a:lnTo>
                  <a:pt x="267999" y="537417"/>
                </a:lnTo>
                <a:cubicBezTo>
                  <a:pt x="282245" y="545649"/>
                  <a:pt x="299842" y="545649"/>
                  <a:pt x="314227" y="537417"/>
                </a:cubicBezTo>
                <a:lnTo>
                  <a:pt x="473160" y="445598"/>
                </a:lnTo>
                <a:cubicBezTo>
                  <a:pt x="487545" y="437364"/>
                  <a:pt x="496343" y="422154"/>
                  <a:pt x="496343" y="405688"/>
                </a:cubicBezTo>
                <a:lnTo>
                  <a:pt x="496343" y="222190"/>
                </a:lnTo>
                <a:cubicBezTo>
                  <a:pt x="496343" y="205724"/>
                  <a:pt x="487545" y="190514"/>
                  <a:pt x="473160" y="182141"/>
                </a:cubicBezTo>
                <a:lnTo>
                  <a:pt x="314227" y="90462"/>
                </a:lnTo>
                <a:cubicBezTo>
                  <a:pt x="307034" y="86345"/>
                  <a:pt x="299039" y="84287"/>
                  <a:pt x="291061" y="84287"/>
                </a:cubicBezTo>
                <a:close/>
                <a:moveTo>
                  <a:pt x="280481" y="0"/>
                </a:moveTo>
                <a:cubicBezTo>
                  <a:pt x="291387" y="0"/>
                  <a:pt x="302317" y="2814"/>
                  <a:pt x="312149" y="8441"/>
                </a:cubicBezTo>
                <a:lnTo>
                  <a:pt x="529413" y="133769"/>
                </a:lnTo>
                <a:cubicBezTo>
                  <a:pt x="549077" y="145214"/>
                  <a:pt x="561105" y="166007"/>
                  <a:pt x="561105" y="188516"/>
                </a:cubicBezTo>
                <a:lnTo>
                  <a:pt x="561105" y="439361"/>
                </a:lnTo>
                <a:cubicBezTo>
                  <a:pt x="561105" y="461871"/>
                  <a:pt x="549077" y="482663"/>
                  <a:pt x="529413" y="493918"/>
                </a:cubicBezTo>
                <a:lnTo>
                  <a:pt x="312149" y="619436"/>
                </a:lnTo>
                <a:cubicBezTo>
                  <a:pt x="292485" y="630691"/>
                  <a:pt x="268429" y="630691"/>
                  <a:pt x="248956" y="619436"/>
                </a:cubicBezTo>
                <a:lnTo>
                  <a:pt x="31501" y="493918"/>
                </a:lnTo>
                <a:cubicBezTo>
                  <a:pt x="12028" y="482663"/>
                  <a:pt x="0" y="461871"/>
                  <a:pt x="0" y="439361"/>
                </a:cubicBezTo>
                <a:lnTo>
                  <a:pt x="0" y="188516"/>
                </a:lnTo>
                <a:cubicBezTo>
                  <a:pt x="0" y="166007"/>
                  <a:pt x="12028" y="145214"/>
                  <a:pt x="31501" y="133769"/>
                </a:cubicBezTo>
                <a:lnTo>
                  <a:pt x="248956" y="8441"/>
                </a:lnTo>
                <a:cubicBezTo>
                  <a:pt x="258693" y="2814"/>
                  <a:pt x="269575" y="0"/>
                  <a:pt x="280481" y="0"/>
                </a:cubicBezTo>
                <a:close/>
              </a:path>
            </a:pathLst>
          </a:custGeom>
          <a:solidFill>
            <a:srgbClr val="F17C3F"/>
          </a:solidFill>
          <a:ln>
            <a:noFill/>
          </a:ln>
          <a:effectLst/>
          <a:extLst/>
        </p:spPr>
        <p:txBody>
          <a:bodyPr vert="horz" wrap="square" lIns="68580" tIns="34290" rIns="68580" bIns="3429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17C3F"/>
              </a:solidFill>
              <a:effectLst/>
              <a:uLnTx/>
              <a:uFillTx/>
              <a:latin typeface="Calibri" panose="020F0502020204030204"/>
              <a:ea typeface="+mn-ea"/>
              <a:cs typeface="+mn-cs"/>
            </a:endParaRPr>
          </a:p>
        </p:txBody>
      </p:sp>
      <p:cxnSp>
        <p:nvCxnSpPr>
          <p:cNvPr id="181" name="42 Conector recto"/>
          <p:cNvCxnSpPr/>
          <p:nvPr/>
        </p:nvCxnSpPr>
        <p:spPr>
          <a:xfrm flipV="1">
            <a:off x="3312774" y="3185415"/>
            <a:ext cx="0" cy="864000"/>
          </a:xfrm>
          <a:prstGeom prst="line">
            <a:avLst/>
          </a:prstGeom>
          <a:noFill/>
          <a:ln w="12700" cap="flat" cmpd="sng" algn="ctr">
            <a:solidFill>
              <a:srgbClr val="7BB21B"/>
            </a:solidFill>
            <a:prstDash val="solid"/>
          </a:ln>
          <a:effectLst/>
        </p:spPr>
      </p:cxnSp>
      <p:sp>
        <p:nvSpPr>
          <p:cNvPr id="182" name="Freeform: Shape 41">
            <a:extLst>
              <a:ext uri="{FF2B5EF4-FFF2-40B4-BE49-F238E27FC236}">
                <a16:creationId xmlns:a16="http://schemas.microsoft.com/office/drawing/2014/main" id="{C11FDD8B-E4E5-458C-B1FE-75EA26D0ED1B}"/>
              </a:ext>
            </a:extLst>
          </p:cNvPr>
          <p:cNvSpPr>
            <a:spLocks/>
          </p:cNvSpPr>
          <p:nvPr/>
        </p:nvSpPr>
        <p:spPr bwMode="auto">
          <a:xfrm>
            <a:off x="3238640" y="3087404"/>
            <a:ext cx="147104" cy="164610"/>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solidFill>
            <a:srgbClr val="7BB21B"/>
          </a:solidFill>
          <a:ln>
            <a:noFill/>
          </a:ln>
          <a:effectLs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17C3F"/>
              </a:solidFill>
              <a:effectLst/>
              <a:uLnTx/>
              <a:uFillTx/>
              <a:latin typeface="Calibri" panose="020F0502020204030204"/>
              <a:ea typeface="+mn-ea"/>
              <a:cs typeface="+mn-cs"/>
            </a:endParaRPr>
          </a:p>
        </p:txBody>
      </p:sp>
      <p:sp>
        <p:nvSpPr>
          <p:cNvPr id="183" name="Serbest Form 182">
            <a:extLst>
              <a:ext uri="{FF2B5EF4-FFF2-40B4-BE49-F238E27FC236}">
                <a16:creationId xmlns:a16="http://schemas.microsoft.com/office/drawing/2014/main" id="{C11FDD8B-E4E5-458C-B1FE-75EA26D0ED1B}"/>
              </a:ext>
            </a:extLst>
          </p:cNvPr>
          <p:cNvSpPr>
            <a:spLocks/>
          </p:cNvSpPr>
          <p:nvPr/>
        </p:nvSpPr>
        <p:spPr bwMode="auto">
          <a:xfrm>
            <a:off x="3272313" y="4043321"/>
            <a:ext cx="80922" cy="90552"/>
          </a:xfrm>
          <a:custGeom>
            <a:avLst/>
            <a:gdLst>
              <a:gd name="connsiteX0" fmla="*/ 291061 w 561105"/>
              <a:gd name="connsiteY0" fmla="*/ 84287 h 627877"/>
              <a:gd name="connsiteX1" fmla="*/ 267999 w 561105"/>
              <a:gd name="connsiteY1" fmla="*/ 90462 h 627877"/>
              <a:gd name="connsiteX2" fmla="*/ 108927 w 561105"/>
              <a:gd name="connsiteY2" fmla="*/ 182141 h 627877"/>
              <a:gd name="connsiteX3" fmla="*/ 85883 w 561105"/>
              <a:gd name="connsiteY3" fmla="*/ 222190 h 627877"/>
              <a:gd name="connsiteX4" fmla="*/ 85883 w 561105"/>
              <a:gd name="connsiteY4" fmla="*/ 405688 h 627877"/>
              <a:gd name="connsiteX5" fmla="*/ 108927 w 561105"/>
              <a:gd name="connsiteY5" fmla="*/ 445598 h 627877"/>
              <a:gd name="connsiteX6" fmla="*/ 267999 w 561105"/>
              <a:gd name="connsiteY6" fmla="*/ 537417 h 627877"/>
              <a:gd name="connsiteX7" fmla="*/ 314227 w 561105"/>
              <a:gd name="connsiteY7" fmla="*/ 537417 h 627877"/>
              <a:gd name="connsiteX8" fmla="*/ 473160 w 561105"/>
              <a:gd name="connsiteY8" fmla="*/ 445598 h 627877"/>
              <a:gd name="connsiteX9" fmla="*/ 496343 w 561105"/>
              <a:gd name="connsiteY9" fmla="*/ 405688 h 627877"/>
              <a:gd name="connsiteX10" fmla="*/ 496343 w 561105"/>
              <a:gd name="connsiteY10" fmla="*/ 222190 h 627877"/>
              <a:gd name="connsiteX11" fmla="*/ 473160 w 561105"/>
              <a:gd name="connsiteY11" fmla="*/ 182141 h 627877"/>
              <a:gd name="connsiteX12" fmla="*/ 314227 w 561105"/>
              <a:gd name="connsiteY12" fmla="*/ 90462 h 627877"/>
              <a:gd name="connsiteX13" fmla="*/ 291061 w 561105"/>
              <a:gd name="connsiteY13" fmla="*/ 84287 h 627877"/>
              <a:gd name="connsiteX14" fmla="*/ 280481 w 561105"/>
              <a:gd name="connsiteY14" fmla="*/ 0 h 627877"/>
              <a:gd name="connsiteX15" fmla="*/ 312149 w 561105"/>
              <a:gd name="connsiteY15" fmla="*/ 8441 h 627877"/>
              <a:gd name="connsiteX16" fmla="*/ 529413 w 561105"/>
              <a:gd name="connsiteY16" fmla="*/ 133769 h 627877"/>
              <a:gd name="connsiteX17" fmla="*/ 561105 w 561105"/>
              <a:gd name="connsiteY17" fmla="*/ 188516 h 627877"/>
              <a:gd name="connsiteX18" fmla="*/ 561105 w 561105"/>
              <a:gd name="connsiteY18" fmla="*/ 439361 h 627877"/>
              <a:gd name="connsiteX19" fmla="*/ 529413 w 561105"/>
              <a:gd name="connsiteY19" fmla="*/ 493918 h 627877"/>
              <a:gd name="connsiteX20" fmla="*/ 312149 w 561105"/>
              <a:gd name="connsiteY20" fmla="*/ 619436 h 627877"/>
              <a:gd name="connsiteX21" fmla="*/ 248956 w 561105"/>
              <a:gd name="connsiteY21" fmla="*/ 619436 h 627877"/>
              <a:gd name="connsiteX22" fmla="*/ 31501 w 561105"/>
              <a:gd name="connsiteY22" fmla="*/ 493918 h 627877"/>
              <a:gd name="connsiteX23" fmla="*/ 0 w 561105"/>
              <a:gd name="connsiteY23" fmla="*/ 439361 h 627877"/>
              <a:gd name="connsiteX24" fmla="*/ 0 w 561105"/>
              <a:gd name="connsiteY24" fmla="*/ 188516 h 627877"/>
              <a:gd name="connsiteX25" fmla="*/ 31501 w 561105"/>
              <a:gd name="connsiteY25" fmla="*/ 133769 h 627877"/>
              <a:gd name="connsiteX26" fmla="*/ 248956 w 561105"/>
              <a:gd name="connsiteY26" fmla="*/ 8441 h 627877"/>
              <a:gd name="connsiteX27" fmla="*/ 280481 w 561105"/>
              <a:gd name="connsiteY27" fmla="*/ 0 h 6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105" h="627877">
                <a:moveTo>
                  <a:pt x="291061" y="84287"/>
                </a:moveTo>
                <a:cubicBezTo>
                  <a:pt x="283083" y="84287"/>
                  <a:pt x="275122" y="86345"/>
                  <a:pt x="267999" y="90462"/>
                </a:cubicBezTo>
                <a:lnTo>
                  <a:pt x="108927" y="182141"/>
                </a:lnTo>
                <a:cubicBezTo>
                  <a:pt x="94682" y="190514"/>
                  <a:pt x="85883" y="205724"/>
                  <a:pt x="85883" y="222190"/>
                </a:cubicBezTo>
                <a:lnTo>
                  <a:pt x="85883" y="405688"/>
                </a:lnTo>
                <a:cubicBezTo>
                  <a:pt x="85883" y="422154"/>
                  <a:pt x="94682" y="437364"/>
                  <a:pt x="108927" y="445598"/>
                </a:cubicBezTo>
                <a:lnTo>
                  <a:pt x="267999" y="537417"/>
                </a:lnTo>
                <a:cubicBezTo>
                  <a:pt x="282245" y="545649"/>
                  <a:pt x="299842" y="545649"/>
                  <a:pt x="314227" y="537417"/>
                </a:cubicBezTo>
                <a:lnTo>
                  <a:pt x="473160" y="445598"/>
                </a:lnTo>
                <a:cubicBezTo>
                  <a:pt x="487545" y="437364"/>
                  <a:pt x="496343" y="422154"/>
                  <a:pt x="496343" y="405688"/>
                </a:cubicBezTo>
                <a:lnTo>
                  <a:pt x="496343" y="222190"/>
                </a:lnTo>
                <a:cubicBezTo>
                  <a:pt x="496343" y="205724"/>
                  <a:pt x="487545" y="190514"/>
                  <a:pt x="473160" y="182141"/>
                </a:cubicBezTo>
                <a:lnTo>
                  <a:pt x="314227" y="90462"/>
                </a:lnTo>
                <a:cubicBezTo>
                  <a:pt x="307034" y="86345"/>
                  <a:pt x="299039" y="84287"/>
                  <a:pt x="291061" y="84287"/>
                </a:cubicBezTo>
                <a:close/>
                <a:moveTo>
                  <a:pt x="280481" y="0"/>
                </a:moveTo>
                <a:cubicBezTo>
                  <a:pt x="291387" y="0"/>
                  <a:pt x="302317" y="2814"/>
                  <a:pt x="312149" y="8441"/>
                </a:cubicBezTo>
                <a:lnTo>
                  <a:pt x="529413" y="133769"/>
                </a:lnTo>
                <a:cubicBezTo>
                  <a:pt x="549077" y="145214"/>
                  <a:pt x="561105" y="166007"/>
                  <a:pt x="561105" y="188516"/>
                </a:cubicBezTo>
                <a:lnTo>
                  <a:pt x="561105" y="439361"/>
                </a:lnTo>
                <a:cubicBezTo>
                  <a:pt x="561105" y="461871"/>
                  <a:pt x="549077" y="482663"/>
                  <a:pt x="529413" y="493918"/>
                </a:cubicBezTo>
                <a:lnTo>
                  <a:pt x="312149" y="619436"/>
                </a:lnTo>
                <a:cubicBezTo>
                  <a:pt x="292485" y="630691"/>
                  <a:pt x="268429" y="630691"/>
                  <a:pt x="248956" y="619436"/>
                </a:cubicBezTo>
                <a:lnTo>
                  <a:pt x="31501" y="493918"/>
                </a:lnTo>
                <a:cubicBezTo>
                  <a:pt x="12028" y="482663"/>
                  <a:pt x="0" y="461871"/>
                  <a:pt x="0" y="439361"/>
                </a:cubicBezTo>
                <a:lnTo>
                  <a:pt x="0" y="188516"/>
                </a:lnTo>
                <a:cubicBezTo>
                  <a:pt x="0" y="166007"/>
                  <a:pt x="12028" y="145214"/>
                  <a:pt x="31501" y="133769"/>
                </a:cubicBezTo>
                <a:lnTo>
                  <a:pt x="248956" y="8441"/>
                </a:lnTo>
                <a:cubicBezTo>
                  <a:pt x="258693" y="2814"/>
                  <a:pt x="269575" y="0"/>
                  <a:pt x="280481" y="0"/>
                </a:cubicBezTo>
                <a:close/>
              </a:path>
            </a:pathLst>
          </a:custGeom>
          <a:solidFill>
            <a:srgbClr val="7BB21B"/>
          </a:solidFill>
          <a:ln>
            <a:noFill/>
          </a:ln>
          <a:effectLst/>
          <a:extLst/>
        </p:spPr>
        <p:txBody>
          <a:bodyPr vert="horz" wrap="square" lIns="68580" tIns="34290" rIns="68580" bIns="3429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17C3F"/>
              </a:solidFill>
              <a:effectLst/>
              <a:uLnTx/>
              <a:uFillTx/>
              <a:latin typeface="Calibri" panose="020F0502020204030204"/>
              <a:ea typeface="+mn-ea"/>
              <a:cs typeface="+mn-cs"/>
            </a:endParaRPr>
          </a:p>
        </p:txBody>
      </p:sp>
      <p:cxnSp>
        <p:nvCxnSpPr>
          <p:cNvPr id="184" name="42 Conector recto"/>
          <p:cNvCxnSpPr/>
          <p:nvPr/>
        </p:nvCxnSpPr>
        <p:spPr>
          <a:xfrm flipV="1">
            <a:off x="4188293" y="2230787"/>
            <a:ext cx="5831" cy="864000"/>
          </a:xfrm>
          <a:prstGeom prst="line">
            <a:avLst/>
          </a:prstGeom>
          <a:noFill/>
          <a:ln w="12700" cap="flat" cmpd="sng" algn="ctr">
            <a:solidFill>
              <a:srgbClr val="27CED7"/>
            </a:solidFill>
            <a:prstDash val="solid"/>
          </a:ln>
          <a:effectLst/>
        </p:spPr>
      </p:cxnSp>
      <p:sp>
        <p:nvSpPr>
          <p:cNvPr id="185" name="Freeform: Shape 41">
            <a:extLst>
              <a:ext uri="{FF2B5EF4-FFF2-40B4-BE49-F238E27FC236}">
                <a16:creationId xmlns:a16="http://schemas.microsoft.com/office/drawing/2014/main" id="{C11FDD8B-E4E5-458C-B1FE-75EA26D0ED1B}"/>
              </a:ext>
            </a:extLst>
          </p:cNvPr>
          <p:cNvSpPr>
            <a:spLocks/>
          </p:cNvSpPr>
          <p:nvPr/>
        </p:nvSpPr>
        <p:spPr bwMode="auto">
          <a:xfrm>
            <a:off x="4115293" y="3087404"/>
            <a:ext cx="147104" cy="164610"/>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solidFill>
            <a:srgbClr val="27CED7"/>
          </a:solidFill>
          <a:ln>
            <a:noFill/>
          </a:ln>
          <a:effectLs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17C3F"/>
              </a:solidFill>
              <a:effectLst/>
              <a:uLnTx/>
              <a:uFillTx/>
              <a:latin typeface="Calibri" panose="020F0502020204030204"/>
              <a:ea typeface="+mn-ea"/>
              <a:cs typeface="+mn-cs"/>
            </a:endParaRPr>
          </a:p>
        </p:txBody>
      </p:sp>
      <p:sp>
        <p:nvSpPr>
          <p:cNvPr id="186" name="Serbest Form 185">
            <a:extLst>
              <a:ext uri="{FF2B5EF4-FFF2-40B4-BE49-F238E27FC236}">
                <a16:creationId xmlns:a16="http://schemas.microsoft.com/office/drawing/2014/main" id="{C11FDD8B-E4E5-458C-B1FE-75EA26D0ED1B}"/>
              </a:ext>
            </a:extLst>
          </p:cNvPr>
          <p:cNvSpPr>
            <a:spLocks/>
          </p:cNvSpPr>
          <p:nvPr/>
        </p:nvSpPr>
        <p:spPr bwMode="auto">
          <a:xfrm>
            <a:off x="4155782" y="2154128"/>
            <a:ext cx="80922" cy="90552"/>
          </a:xfrm>
          <a:custGeom>
            <a:avLst/>
            <a:gdLst>
              <a:gd name="connsiteX0" fmla="*/ 291061 w 561105"/>
              <a:gd name="connsiteY0" fmla="*/ 84287 h 627877"/>
              <a:gd name="connsiteX1" fmla="*/ 267999 w 561105"/>
              <a:gd name="connsiteY1" fmla="*/ 90462 h 627877"/>
              <a:gd name="connsiteX2" fmla="*/ 108927 w 561105"/>
              <a:gd name="connsiteY2" fmla="*/ 182141 h 627877"/>
              <a:gd name="connsiteX3" fmla="*/ 85883 w 561105"/>
              <a:gd name="connsiteY3" fmla="*/ 222190 h 627877"/>
              <a:gd name="connsiteX4" fmla="*/ 85883 w 561105"/>
              <a:gd name="connsiteY4" fmla="*/ 405688 h 627877"/>
              <a:gd name="connsiteX5" fmla="*/ 108927 w 561105"/>
              <a:gd name="connsiteY5" fmla="*/ 445598 h 627877"/>
              <a:gd name="connsiteX6" fmla="*/ 267999 w 561105"/>
              <a:gd name="connsiteY6" fmla="*/ 537417 h 627877"/>
              <a:gd name="connsiteX7" fmla="*/ 314227 w 561105"/>
              <a:gd name="connsiteY7" fmla="*/ 537417 h 627877"/>
              <a:gd name="connsiteX8" fmla="*/ 473160 w 561105"/>
              <a:gd name="connsiteY8" fmla="*/ 445598 h 627877"/>
              <a:gd name="connsiteX9" fmla="*/ 496343 w 561105"/>
              <a:gd name="connsiteY9" fmla="*/ 405688 h 627877"/>
              <a:gd name="connsiteX10" fmla="*/ 496343 w 561105"/>
              <a:gd name="connsiteY10" fmla="*/ 222190 h 627877"/>
              <a:gd name="connsiteX11" fmla="*/ 473160 w 561105"/>
              <a:gd name="connsiteY11" fmla="*/ 182141 h 627877"/>
              <a:gd name="connsiteX12" fmla="*/ 314227 w 561105"/>
              <a:gd name="connsiteY12" fmla="*/ 90462 h 627877"/>
              <a:gd name="connsiteX13" fmla="*/ 291061 w 561105"/>
              <a:gd name="connsiteY13" fmla="*/ 84287 h 627877"/>
              <a:gd name="connsiteX14" fmla="*/ 280481 w 561105"/>
              <a:gd name="connsiteY14" fmla="*/ 0 h 627877"/>
              <a:gd name="connsiteX15" fmla="*/ 312149 w 561105"/>
              <a:gd name="connsiteY15" fmla="*/ 8441 h 627877"/>
              <a:gd name="connsiteX16" fmla="*/ 529413 w 561105"/>
              <a:gd name="connsiteY16" fmla="*/ 133769 h 627877"/>
              <a:gd name="connsiteX17" fmla="*/ 561105 w 561105"/>
              <a:gd name="connsiteY17" fmla="*/ 188516 h 627877"/>
              <a:gd name="connsiteX18" fmla="*/ 561105 w 561105"/>
              <a:gd name="connsiteY18" fmla="*/ 439361 h 627877"/>
              <a:gd name="connsiteX19" fmla="*/ 529413 w 561105"/>
              <a:gd name="connsiteY19" fmla="*/ 493918 h 627877"/>
              <a:gd name="connsiteX20" fmla="*/ 312149 w 561105"/>
              <a:gd name="connsiteY20" fmla="*/ 619436 h 627877"/>
              <a:gd name="connsiteX21" fmla="*/ 248956 w 561105"/>
              <a:gd name="connsiteY21" fmla="*/ 619436 h 627877"/>
              <a:gd name="connsiteX22" fmla="*/ 31501 w 561105"/>
              <a:gd name="connsiteY22" fmla="*/ 493918 h 627877"/>
              <a:gd name="connsiteX23" fmla="*/ 0 w 561105"/>
              <a:gd name="connsiteY23" fmla="*/ 439361 h 627877"/>
              <a:gd name="connsiteX24" fmla="*/ 0 w 561105"/>
              <a:gd name="connsiteY24" fmla="*/ 188516 h 627877"/>
              <a:gd name="connsiteX25" fmla="*/ 31501 w 561105"/>
              <a:gd name="connsiteY25" fmla="*/ 133769 h 627877"/>
              <a:gd name="connsiteX26" fmla="*/ 248956 w 561105"/>
              <a:gd name="connsiteY26" fmla="*/ 8441 h 627877"/>
              <a:gd name="connsiteX27" fmla="*/ 280481 w 561105"/>
              <a:gd name="connsiteY27" fmla="*/ 0 h 6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105" h="627877">
                <a:moveTo>
                  <a:pt x="291061" y="84287"/>
                </a:moveTo>
                <a:cubicBezTo>
                  <a:pt x="283083" y="84287"/>
                  <a:pt x="275122" y="86345"/>
                  <a:pt x="267999" y="90462"/>
                </a:cubicBezTo>
                <a:lnTo>
                  <a:pt x="108927" y="182141"/>
                </a:lnTo>
                <a:cubicBezTo>
                  <a:pt x="94682" y="190514"/>
                  <a:pt x="85883" y="205724"/>
                  <a:pt x="85883" y="222190"/>
                </a:cubicBezTo>
                <a:lnTo>
                  <a:pt x="85883" y="405688"/>
                </a:lnTo>
                <a:cubicBezTo>
                  <a:pt x="85883" y="422154"/>
                  <a:pt x="94682" y="437364"/>
                  <a:pt x="108927" y="445598"/>
                </a:cubicBezTo>
                <a:lnTo>
                  <a:pt x="267999" y="537417"/>
                </a:lnTo>
                <a:cubicBezTo>
                  <a:pt x="282245" y="545649"/>
                  <a:pt x="299842" y="545649"/>
                  <a:pt x="314227" y="537417"/>
                </a:cubicBezTo>
                <a:lnTo>
                  <a:pt x="473160" y="445598"/>
                </a:lnTo>
                <a:cubicBezTo>
                  <a:pt x="487545" y="437364"/>
                  <a:pt x="496343" y="422154"/>
                  <a:pt x="496343" y="405688"/>
                </a:cubicBezTo>
                <a:lnTo>
                  <a:pt x="496343" y="222190"/>
                </a:lnTo>
                <a:cubicBezTo>
                  <a:pt x="496343" y="205724"/>
                  <a:pt x="487545" y="190514"/>
                  <a:pt x="473160" y="182141"/>
                </a:cubicBezTo>
                <a:lnTo>
                  <a:pt x="314227" y="90462"/>
                </a:lnTo>
                <a:cubicBezTo>
                  <a:pt x="307034" y="86345"/>
                  <a:pt x="299039" y="84287"/>
                  <a:pt x="291061" y="84287"/>
                </a:cubicBezTo>
                <a:close/>
                <a:moveTo>
                  <a:pt x="280481" y="0"/>
                </a:moveTo>
                <a:cubicBezTo>
                  <a:pt x="291387" y="0"/>
                  <a:pt x="302317" y="2814"/>
                  <a:pt x="312149" y="8441"/>
                </a:cubicBezTo>
                <a:lnTo>
                  <a:pt x="529413" y="133769"/>
                </a:lnTo>
                <a:cubicBezTo>
                  <a:pt x="549077" y="145214"/>
                  <a:pt x="561105" y="166007"/>
                  <a:pt x="561105" y="188516"/>
                </a:cubicBezTo>
                <a:lnTo>
                  <a:pt x="561105" y="439361"/>
                </a:lnTo>
                <a:cubicBezTo>
                  <a:pt x="561105" y="461871"/>
                  <a:pt x="549077" y="482663"/>
                  <a:pt x="529413" y="493918"/>
                </a:cubicBezTo>
                <a:lnTo>
                  <a:pt x="312149" y="619436"/>
                </a:lnTo>
                <a:cubicBezTo>
                  <a:pt x="292485" y="630691"/>
                  <a:pt x="268429" y="630691"/>
                  <a:pt x="248956" y="619436"/>
                </a:cubicBezTo>
                <a:lnTo>
                  <a:pt x="31501" y="493918"/>
                </a:lnTo>
                <a:cubicBezTo>
                  <a:pt x="12028" y="482663"/>
                  <a:pt x="0" y="461871"/>
                  <a:pt x="0" y="439361"/>
                </a:cubicBezTo>
                <a:lnTo>
                  <a:pt x="0" y="188516"/>
                </a:lnTo>
                <a:cubicBezTo>
                  <a:pt x="0" y="166007"/>
                  <a:pt x="12028" y="145214"/>
                  <a:pt x="31501" y="133769"/>
                </a:cubicBezTo>
                <a:lnTo>
                  <a:pt x="248956" y="8441"/>
                </a:lnTo>
                <a:cubicBezTo>
                  <a:pt x="258693" y="2814"/>
                  <a:pt x="269575" y="0"/>
                  <a:pt x="280481" y="0"/>
                </a:cubicBezTo>
                <a:close/>
              </a:path>
            </a:pathLst>
          </a:custGeom>
          <a:solidFill>
            <a:srgbClr val="27CED7"/>
          </a:solidFill>
          <a:ln>
            <a:noFill/>
          </a:ln>
          <a:effectLst/>
          <a:extLst/>
        </p:spPr>
        <p:txBody>
          <a:bodyPr vert="horz" wrap="square" lIns="68580" tIns="34290" rIns="68580" bIns="3429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17C3F"/>
              </a:solidFill>
              <a:effectLst/>
              <a:uLnTx/>
              <a:uFillTx/>
              <a:latin typeface="Calibri" panose="020F0502020204030204"/>
              <a:ea typeface="+mn-ea"/>
              <a:cs typeface="+mn-cs"/>
            </a:endParaRPr>
          </a:p>
        </p:txBody>
      </p:sp>
      <p:cxnSp>
        <p:nvCxnSpPr>
          <p:cNvPr id="187" name="42 Conector recto"/>
          <p:cNvCxnSpPr/>
          <p:nvPr/>
        </p:nvCxnSpPr>
        <p:spPr>
          <a:xfrm flipV="1">
            <a:off x="5190375" y="3179065"/>
            <a:ext cx="0" cy="864000"/>
          </a:xfrm>
          <a:prstGeom prst="line">
            <a:avLst/>
          </a:prstGeom>
          <a:noFill/>
          <a:ln w="12700" cap="flat" cmpd="sng" algn="ctr">
            <a:solidFill>
              <a:srgbClr val="42BA97"/>
            </a:solidFill>
            <a:prstDash val="solid"/>
          </a:ln>
          <a:effectLst/>
        </p:spPr>
      </p:cxnSp>
      <p:sp>
        <p:nvSpPr>
          <p:cNvPr id="188" name="Freeform: Shape 41">
            <a:extLst>
              <a:ext uri="{FF2B5EF4-FFF2-40B4-BE49-F238E27FC236}">
                <a16:creationId xmlns:a16="http://schemas.microsoft.com/office/drawing/2014/main" id="{C11FDD8B-E4E5-458C-B1FE-75EA26D0ED1B}"/>
              </a:ext>
            </a:extLst>
          </p:cNvPr>
          <p:cNvSpPr>
            <a:spLocks/>
          </p:cNvSpPr>
          <p:nvPr/>
        </p:nvSpPr>
        <p:spPr bwMode="auto">
          <a:xfrm>
            <a:off x="5116241" y="3087404"/>
            <a:ext cx="147104" cy="164610"/>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solidFill>
            <a:srgbClr val="42BA97"/>
          </a:solidFill>
          <a:ln>
            <a:noFill/>
          </a:ln>
          <a:effectLs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17C3F"/>
              </a:solidFill>
              <a:effectLst/>
              <a:uLnTx/>
              <a:uFillTx/>
              <a:latin typeface="Calibri" panose="020F0502020204030204"/>
              <a:ea typeface="+mn-ea"/>
              <a:cs typeface="+mn-cs"/>
            </a:endParaRPr>
          </a:p>
        </p:txBody>
      </p:sp>
      <p:sp>
        <p:nvSpPr>
          <p:cNvPr id="189" name="Serbest Form 188">
            <a:extLst>
              <a:ext uri="{FF2B5EF4-FFF2-40B4-BE49-F238E27FC236}">
                <a16:creationId xmlns:a16="http://schemas.microsoft.com/office/drawing/2014/main" id="{C11FDD8B-E4E5-458C-B1FE-75EA26D0ED1B}"/>
              </a:ext>
            </a:extLst>
          </p:cNvPr>
          <p:cNvSpPr>
            <a:spLocks/>
          </p:cNvSpPr>
          <p:nvPr/>
        </p:nvSpPr>
        <p:spPr bwMode="auto">
          <a:xfrm>
            <a:off x="5149914" y="4036971"/>
            <a:ext cx="80922" cy="90552"/>
          </a:xfrm>
          <a:custGeom>
            <a:avLst/>
            <a:gdLst>
              <a:gd name="connsiteX0" fmla="*/ 291061 w 561105"/>
              <a:gd name="connsiteY0" fmla="*/ 84287 h 627877"/>
              <a:gd name="connsiteX1" fmla="*/ 267999 w 561105"/>
              <a:gd name="connsiteY1" fmla="*/ 90462 h 627877"/>
              <a:gd name="connsiteX2" fmla="*/ 108927 w 561105"/>
              <a:gd name="connsiteY2" fmla="*/ 182141 h 627877"/>
              <a:gd name="connsiteX3" fmla="*/ 85883 w 561105"/>
              <a:gd name="connsiteY3" fmla="*/ 222190 h 627877"/>
              <a:gd name="connsiteX4" fmla="*/ 85883 w 561105"/>
              <a:gd name="connsiteY4" fmla="*/ 405688 h 627877"/>
              <a:gd name="connsiteX5" fmla="*/ 108927 w 561105"/>
              <a:gd name="connsiteY5" fmla="*/ 445598 h 627877"/>
              <a:gd name="connsiteX6" fmla="*/ 267999 w 561105"/>
              <a:gd name="connsiteY6" fmla="*/ 537417 h 627877"/>
              <a:gd name="connsiteX7" fmla="*/ 314227 w 561105"/>
              <a:gd name="connsiteY7" fmla="*/ 537417 h 627877"/>
              <a:gd name="connsiteX8" fmla="*/ 473160 w 561105"/>
              <a:gd name="connsiteY8" fmla="*/ 445598 h 627877"/>
              <a:gd name="connsiteX9" fmla="*/ 496343 w 561105"/>
              <a:gd name="connsiteY9" fmla="*/ 405688 h 627877"/>
              <a:gd name="connsiteX10" fmla="*/ 496343 w 561105"/>
              <a:gd name="connsiteY10" fmla="*/ 222190 h 627877"/>
              <a:gd name="connsiteX11" fmla="*/ 473160 w 561105"/>
              <a:gd name="connsiteY11" fmla="*/ 182141 h 627877"/>
              <a:gd name="connsiteX12" fmla="*/ 314227 w 561105"/>
              <a:gd name="connsiteY12" fmla="*/ 90462 h 627877"/>
              <a:gd name="connsiteX13" fmla="*/ 291061 w 561105"/>
              <a:gd name="connsiteY13" fmla="*/ 84287 h 627877"/>
              <a:gd name="connsiteX14" fmla="*/ 280481 w 561105"/>
              <a:gd name="connsiteY14" fmla="*/ 0 h 627877"/>
              <a:gd name="connsiteX15" fmla="*/ 312149 w 561105"/>
              <a:gd name="connsiteY15" fmla="*/ 8441 h 627877"/>
              <a:gd name="connsiteX16" fmla="*/ 529413 w 561105"/>
              <a:gd name="connsiteY16" fmla="*/ 133769 h 627877"/>
              <a:gd name="connsiteX17" fmla="*/ 561105 w 561105"/>
              <a:gd name="connsiteY17" fmla="*/ 188516 h 627877"/>
              <a:gd name="connsiteX18" fmla="*/ 561105 w 561105"/>
              <a:gd name="connsiteY18" fmla="*/ 439361 h 627877"/>
              <a:gd name="connsiteX19" fmla="*/ 529413 w 561105"/>
              <a:gd name="connsiteY19" fmla="*/ 493918 h 627877"/>
              <a:gd name="connsiteX20" fmla="*/ 312149 w 561105"/>
              <a:gd name="connsiteY20" fmla="*/ 619436 h 627877"/>
              <a:gd name="connsiteX21" fmla="*/ 248956 w 561105"/>
              <a:gd name="connsiteY21" fmla="*/ 619436 h 627877"/>
              <a:gd name="connsiteX22" fmla="*/ 31501 w 561105"/>
              <a:gd name="connsiteY22" fmla="*/ 493918 h 627877"/>
              <a:gd name="connsiteX23" fmla="*/ 0 w 561105"/>
              <a:gd name="connsiteY23" fmla="*/ 439361 h 627877"/>
              <a:gd name="connsiteX24" fmla="*/ 0 w 561105"/>
              <a:gd name="connsiteY24" fmla="*/ 188516 h 627877"/>
              <a:gd name="connsiteX25" fmla="*/ 31501 w 561105"/>
              <a:gd name="connsiteY25" fmla="*/ 133769 h 627877"/>
              <a:gd name="connsiteX26" fmla="*/ 248956 w 561105"/>
              <a:gd name="connsiteY26" fmla="*/ 8441 h 627877"/>
              <a:gd name="connsiteX27" fmla="*/ 280481 w 561105"/>
              <a:gd name="connsiteY27" fmla="*/ 0 h 6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105" h="627877">
                <a:moveTo>
                  <a:pt x="291061" y="84287"/>
                </a:moveTo>
                <a:cubicBezTo>
                  <a:pt x="283083" y="84287"/>
                  <a:pt x="275122" y="86345"/>
                  <a:pt x="267999" y="90462"/>
                </a:cubicBezTo>
                <a:lnTo>
                  <a:pt x="108927" y="182141"/>
                </a:lnTo>
                <a:cubicBezTo>
                  <a:pt x="94682" y="190514"/>
                  <a:pt x="85883" y="205724"/>
                  <a:pt x="85883" y="222190"/>
                </a:cubicBezTo>
                <a:lnTo>
                  <a:pt x="85883" y="405688"/>
                </a:lnTo>
                <a:cubicBezTo>
                  <a:pt x="85883" y="422154"/>
                  <a:pt x="94682" y="437364"/>
                  <a:pt x="108927" y="445598"/>
                </a:cubicBezTo>
                <a:lnTo>
                  <a:pt x="267999" y="537417"/>
                </a:lnTo>
                <a:cubicBezTo>
                  <a:pt x="282245" y="545649"/>
                  <a:pt x="299842" y="545649"/>
                  <a:pt x="314227" y="537417"/>
                </a:cubicBezTo>
                <a:lnTo>
                  <a:pt x="473160" y="445598"/>
                </a:lnTo>
                <a:cubicBezTo>
                  <a:pt x="487545" y="437364"/>
                  <a:pt x="496343" y="422154"/>
                  <a:pt x="496343" y="405688"/>
                </a:cubicBezTo>
                <a:lnTo>
                  <a:pt x="496343" y="222190"/>
                </a:lnTo>
                <a:cubicBezTo>
                  <a:pt x="496343" y="205724"/>
                  <a:pt x="487545" y="190514"/>
                  <a:pt x="473160" y="182141"/>
                </a:cubicBezTo>
                <a:lnTo>
                  <a:pt x="314227" y="90462"/>
                </a:lnTo>
                <a:cubicBezTo>
                  <a:pt x="307034" y="86345"/>
                  <a:pt x="299039" y="84287"/>
                  <a:pt x="291061" y="84287"/>
                </a:cubicBezTo>
                <a:close/>
                <a:moveTo>
                  <a:pt x="280481" y="0"/>
                </a:moveTo>
                <a:cubicBezTo>
                  <a:pt x="291387" y="0"/>
                  <a:pt x="302317" y="2814"/>
                  <a:pt x="312149" y="8441"/>
                </a:cubicBezTo>
                <a:lnTo>
                  <a:pt x="529413" y="133769"/>
                </a:lnTo>
                <a:cubicBezTo>
                  <a:pt x="549077" y="145214"/>
                  <a:pt x="561105" y="166007"/>
                  <a:pt x="561105" y="188516"/>
                </a:cubicBezTo>
                <a:lnTo>
                  <a:pt x="561105" y="439361"/>
                </a:lnTo>
                <a:cubicBezTo>
                  <a:pt x="561105" y="461871"/>
                  <a:pt x="549077" y="482663"/>
                  <a:pt x="529413" y="493918"/>
                </a:cubicBezTo>
                <a:lnTo>
                  <a:pt x="312149" y="619436"/>
                </a:lnTo>
                <a:cubicBezTo>
                  <a:pt x="292485" y="630691"/>
                  <a:pt x="268429" y="630691"/>
                  <a:pt x="248956" y="619436"/>
                </a:cubicBezTo>
                <a:lnTo>
                  <a:pt x="31501" y="493918"/>
                </a:lnTo>
                <a:cubicBezTo>
                  <a:pt x="12028" y="482663"/>
                  <a:pt x="0" y="461871"/>
                  <a:pt x="0" y="439361"/>
                </a:cubicBezTo>
                <a:lnTo>
                  <a:pt x="0" y="188516"/>
                </a:lnTo>
                <a:cubicBezTo>
                  <a:pt x="0" y="166007"/>
                  <a:pt x="12028" y="145214"/>
                  <a:pt x="31501" y="133769"/>
                </a:cubicBezTo>
                <a:lnTo>
                  <a:pt x="248956" y="8441"/>
                </a:lnTo>
                <a:cubicBezTo>
                  <a:pt x="258693" y="2814"/>
                  <a:pt x="269575" y="0"/>
                  <a:pt x="280481" y="0"/>
                </a:cubicBezTo>
                <a:close/>
              </a:path>
            </a:pathLst>
          </a:custGeom>
          <a:solidFill>
            <a:srgbClr val="42BA97"/>
          </a:solidFill>
          <a:ln>
            <a:noFill/>
          </a:ln>
          <a:effectLst/>
          <a:extLst/>
        </p:spPr>
        <p:txBody>
          <a:bodyPr vert="horz" wrap="square" lIns="68580" tIns="34290" rIns="68580" bIns="3429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17C3F"/>
              </a:solidFill>
              <a:effectLst/>
              <a:uLnTx/>
              <a:uFillTx/>
              <a:latin typeface="Calibri" panose="020F0502020204030204"/>
              <a:ea typeface="+mn-ea"/>
              <a:cs typeface="+mn-cs"/>
            </a:endParaRPr>
          </a:p>
        </p:txBody>
      </p:sp>
      <p:cxnSp>
        <p:nvCxnSpPr>
          <p:cNvPr id="190" name="42 Conector recto"/>
          <p:cNvCxnSpPr/>
          <p:nvPr/>
        </p:nvCxnSpPr>
        <p:spPr>
          <a:xfrm flipV="1">
            <a:off x="6238781" y="2224163"/>
            <a:ext cx="5831" cy="864000"/>
          </a:xfrm>
          <a:prstGeom prst="line">
            <a:avLst/>
          </a:prstGeom>
          <a:noFill/>
          <a:ln w="12700" cap="flat" cmpd="sng" algn="ctr">
            <a:solidFill>
              <a:srgbClr val="C67619"/>
            </a:solidFill>
            <a:prstDash val="solid"/>
          </a:ln>
          <a:effectLst/>
        </p:spPr>
      </p:cxnSp>
      <p:sp>
        <p:nvSpPr>
          <p:cNvPr id="191" name="Freeform: Shape 41">
            <a:extLst>
              <a:ext uri="{FF2B5EF4-FFF2-40B4-BE49-F238E27FC236}">
                <a16:creationId xmlns:a16="http://schemas.microsoft.com/office/drawing/2014/main" id="{C11FDD8B-E4E5-458C-B1FE-75EA26D0ED1B}"/>
              </a:ext>
            </a:extLst>
          </p:cNvPr>
          <p:cNvSpPr>
            <a:spLocks/>
          </p:cNvSpPr>
          <p:nvPr/>
        </p:nvSpPr>
        <p:spPr bwMode="auto">
          <a:xfrm>
            <a:off x="6165781" y="3087404"/>
            <a:ext cx="147104" cy="164610"/>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solidFill>
            <a:srgbClr val="C67619"/>
          </a:solidFill>
          <a:ln>
            <a:noFill/>
          </a:ln>
          <a:effectLs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17C3F"/>
              </a:solidFill>
              <a:effectLst/>
              <a:uLnTx/>
              <a:uFillTx/>
              <a:latin typeface="Calibri" panose="020F0502020204030204"/>
              <a:ea typeface="+mn-ea"/>
              <a:cs typeface="+mn-cs"/>
            </a:endParaRPr>
          </a:p>
        </p:txBody>
      </p:sp>
      <p:sp>
        <p:nvSpPr>
          <p:cNvPr id="192" name="Serbest Form 191">
            <a:extLst>
              <a:ext uri="{FF2B5EF4-FFF2-40B4-BE49-F238E27FC236}">
                <a16:creationId xmlns:a16="http://schemas.microsoft.com/office/drawing/2014/main" id="{C11FDD8B-E4E5-458C-B1FE-75EA26D0ED1B}"/>
              </a:ext>
            </a:extLst>
          </p:cNvPr>
          <p:cNvSpPr>
            <a:spLocks/>
          </p:cNvSpPr>
          <p:nvPr/>
        </p:nvSpPr>
        <p:spPr bwMode="auto">
          <a:xfrm>
            <a:off x="6206270" y="2147504"/>
            <a:ext cx="80922" cy="90552"/>
          </a:xfrm>
          <a:custGeom>
            <a:avLst/>
            <a:gdLst>
              <a:gd name="connsiteX0" fmla="*/ 291061 w 561105"/>
              <a:gd name="connsiteY0" fmla="*/ 84287 h 627877"/>
              <a:gd name="connsiteX1" fmla="*/ 267999 w 561105"/>
              <a:gd name="connsiteY1" fmla="*/ 90462 h 627877"/>
              <a:gd name="connsiteX2" fmla="*/ 108927 w 561105"/>
              <a:gd name="connsiteY2" fmla="*/ 182141 h 627877"/>
              <a:gd name="connsiteX3" fmla="*/ 85883 w 561105"/>
              <a:gd name="connsiteY3" fmla="*/ 222190 h 627877"/>
              <a:gd name="connsiteX4" fmla="*/ 85883 w 561105"/>
              <a:gd name="connsiteY4" fmla="*/ 405688 h 627877"/>
              <a:gd name="connsiteX5" fmla="*/ 108927 w 561105"/>
              <a:gd name="connsiteY5" fmla="*/ 445598 h 627877"/>
              <a:gd name="connsiteX6" fmla="*/ 267999 w 561105"/>
              <a:gd name="connsiteY6" fmla="*/ 537417 h 627877"/>
              <a:gd name="connsiteX7" fmla="*/ 314227 w 561105"/>
              <a:gd name="connsiteY7" fmla="*/ 537417 h 627877"/>
              <a:gd name="connsiteX8" fmla="*/ 473160 w 561105"/>
              <a:gd name="connsiteY8" fmla="*/ 445598 h 627877"/>
              <a:gd name="connsiteX9" fmla="*/ 496343 w 561105"/>
              <a:gd name="connsiteY9" fmla="*/ 405688 h 627877"/>
              <a:gd name="connsiteX10" fmla="*/ 496343 w 561105"/>
              <a:gd name="connsiteY10" fmla="*/ 222190 h 627877"/>
              <a:gd name="connsiteX11" fmla="*/ 473160 w 561105"/>
              <a:gd name="connsiteY11" fmla="*/ 182141 h 627877"/>
              <a:gd name="connsiteX12" fmla="*/ 314227 w 561105"/>
              <a:gd name="connsiteY12" fmla="*/ 90462 h 627877"/>
              <a:gd name="connsiteX13" fmla="*/ 291061 w 561105"/>
              <a:gd name="connsiteY13" fmla="*/ 84287 h 627877"/>
              <a:gd name="connsiteX14" fmla="*/ 280481 w 561105"/>
              <a:gd name="connsiteY14" fmla="*/ 0 h 627877"/>
              <a:gd name="connsiteX15" fmla="*/ 312149 w 561105"/>
              <a:gd name="connsiteY15" fmla="*/ 8441 h 627877"/>
              <a:gd name="connsiteX16" fmla="*/ 529413 w 561105"/>
              <a:gd name="connsiteY16" fmla="*/ 133769 h 627877"/>
              <a:gd name="connsiteX17" fmla="*/ 561105 w 561105"/>
              <a:gd name="connsiteY17" fmla="*/ 188516 h 627877"/>
              <a:gd name="connsiteX18" fmla="*/ 561105 w 561105"/>
              <a:gd name="connsiteY18" fmla="*/ 439361 h 627877"/>
              <a:gd name="connsiteX19" fmla="*/ 529413 w 561105"/>
              <a:gd name="connsiteY19" fmla="*/ 493918 h 627877"/>
              <a:gd name="connsiteX20" fmla="*/ 312149 w 561105"/>
              <a:gd name="connsiteY20" fmla="*/ 619436 h 627877"/>
              <a:gd name="connsiteX21" fmla="*/ 248956 w 561105"/>
              <a:gd name="connsiteY21" fmla="*/ 619436 h 627877"/>
              <a:gd name="connsiteX22" fmla="*/ 31501 w 561105"/>
              <a:gd name="connsiteY22" fmla="*/ 493918 h 627877"/>
              <a:gd name="connsiteX23" fmla="*/ 0 w 561105"/>
              <a:gd name="connsiteY23" fmla="*/ 439361 h 627877"/>
              <a:gd name="connsiteX24" fmla="*/ 0 w 561105"/>
              <a:gd name="connsiteY24" fmla="*/ 188516 h 627877"/>
              <a:gd name="connsiteX25" fmla="*/ 31501 w 561105"/>
              <a:gd name="connsiteY25" fmla="*/ 133769 h 627877"/>
              <a:gd name="connsiteX26" fmla="*/ 248956 w 561105"/>
              <a:gd name="connsiteY26" fmla="*/ 8441 h 627877"/>
              <a:gd name="connsiteX27" fmla="*/ 280481 w 561105"/>
              <a:gd name="connsiteY27" fmla="*/ 0 h 6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105" h="627877">
                <a:moveTo>
                  <a:pt x="291061" y="84287"/>
                </a:moveTo>
                <a:cubicBezTo>
                  <a:pt x="283083" y="84287"/>
                  <a:pt x="275122" y="86345"/>
                  <a:pt x="267999" y="90462"/>
                </a:cubicBezTo>
                <a:lnTo>
                  <a:pt x="108927" y="182141"/>
                </a:lnTo>
                <a:cubicBezTo>
                  <a:pt x="94682" y="190514"/>
                  <a:pt x="85883" y="205724"/>
                  <a:pt x="85883" y="222190"/>
                </a:cubicBezTo>
                <a:lnTo>
                  <a:pt x="85883" y="405688"/>
                </a:lnTo>
                <a:cubicBezTo>
                  <a:pt x="85883" y="422154"/>
                  <a:pt x="94682" y="437364"/>
                  <a:pt x="108927" y="445598"/>
                </a:cubicBezTo>
                <a:lnTo>
                  <a:pt x="267999" y="537417"/>
                </a:lnTo>
                <a:cubicBezTo>
                  <a:pt x="282245" y="545649"/>
                  <a:pt x="299842" y="545649"/>
                  <a:pt x="314227" y="537417"/>
                </a:cubicBezTo>
                <a:lnTo>
                  <a:pt x="473160" y="445598"/>
                </a:lnTo>
                <a:cubicBezTo>
                  <a:pt x="487545" y="437364"/>
                  <a:pt x="496343" y="422154"/>
                  <a:pt x="496343" y="405688"/>
                </a:cubicBezTo>
                <a:lnTo>
                  <a:pt x="496343" y="222190"/>
                </a:lnTo>
                <a:cubicBezTo>
                  <a:pt x="496343" y="205724"/>
                  <a:pt x="487545" y="190514"/>
                  <a:pt x="473160" y="182141"/>
                </a:cubicBezTo>
                <a:lnTo>
                  <a:pt x="314227" y="90462"/>
                </a:lnTo>
                <a:cubicBezTo>
                  <a:pt x="307034" y="86345"/>
                  <a:pt x="299039" y="84287"/>
                  <a:pt x="291061" y="84287"/>
                </a:cubicBezTo>
                <a:close/>
                <a:moveTo>
                  <a:pt x="280481" y="0"/>
                </a:moveTo>
                <a:cubicBezTo>
                  <a:pt x="291387" y="0"/>
                  <a:pt x="302317" y="2814"/>
                  <a:pt x="312149" y="8441"/>
                </a:cubicBezTo>
                <a:lnTo>
                  <a:pt x="529413" y="133769"/>
                </a:lnTo>
                <a:cubicBezTo>
                  <a:pt x="549077" y="145214"/>
                  <a:pt x="561105" y="166007"/>
                  <a:pt x="561105" y="188516"/>
                </a:cubicBezTo>
                <a:lnTo>
                  <a:pt x="561105" y="439361"/>
                </a:lnTo>
                <a:cubicBezTo>
                  <a:pt x="561105" y="461871"/>
                  <a:pt x="549077" y="482663"/>
                  <a:pt x="529413" y="493918"/>
                </a:cubicBezTo>
                <a:lnTo>
                  <a:pt x="312149" y="619436"/>
                </a:lnTo>
                <a:cubicBezTo>
                  <a:pt x="292485" y="630691"/>
                  <a:pt x="268429" y="630691"/>
                  <a:pt x="248956" y="619436"/>
                </a:cubicBezTo>
                <a:lnTo>
                  <a:pt x="31501" y="493918"/>
                </a:lnTo>
                <a:cubicBezTo>
                  <a:pt x="12028" y="482663"/>
                  <a:pt x="0" y="461871"/>
                  <a:pt x="0" y="439361"/>
                </a:cubicBezTo>
                <a:lnTo>
                  <a:pt x="0" y="188516"/>
                </a:lnTo>
                <a:cubicBezTo>
                  <a:pt x="0" y="166007"/>
                  <a:pt x="12028" y="145214"/>
                  <a:pt x="31501" y="133769"/>
                </a:cubicBezTo>
                <a:lnTo>
                  <a:pt x="248956" y="8441"/>
                </a:lnTo>
                <a:cubicBezTo>
                  <a:pt x="258693" y="2814"/>
                  <a:pt x="269575" y="0"/>
                  <a:pt x="280481" y="0"/>
                </a:cubicBezTo>
                <a:close/>
              </a:path>
            </a:pathLst>
          </a:custGeom>
          <a:solidFill>
            <a:srgbClr val="C67619"/>
          </a:solidFill>
          <a:ln>
            <a:noFill/>
          </a:ln>
          <a:effectLst/>
          <a:extLst/>
        </p:spPr>
        <p:txBody>
          <a:bodyPr vert="horz" wrap="square" lIns="68580" tIns="34290" rIns="68580" bIns="3429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17C3F"/>
              </a:solidFill>
              <a:effectLst/>
              <a:uLnTx/>
              <a:uFillTx/>
              <a:latin typeface="Calibri" panose="020F0502020204030204"/>
              <a:ea typeface="+mn-ea"/>
              <a:cs typeface="+mn-cs"/>
            </a:endParaRPr>
          </a:p>
        </p:txBody>
      </p:sp>
      <p:cxnSp>
        <p:nvCxnSpPr>
          <p:cNvPr id="193" name="42 Conector recto"/>
          <p:cNvCxnSpPr/>
          <p:nvPr/>
        </p:nvCxnSpPr>
        <p:spPr>
          <a:xfrm flipV="1">
            <a:off x="7093412" y="3168477"/>
            <a:ext cx="0" cy="864000"/>
          </a:xfrm>
          <a:prstGeom prst="line">
            <a:avLst/>
          </a:prstGeom>
          <a:noFill/>
          <a:ln w="12700" cap="flat" cmpd="sng" algn="ctr">
            <a:solidFill>
              <a:srgbClr val="00B050"/>
            </a:solidFill>
            <a:prstDash val="solid"/>
          </a:ln>
          <a:effectLst/>
        </p:spPr>
      </p:cxnSp>
      <p:sp>
        <p:nvSpPr>
          <p:cNvPr id="194" name="Freeform: Shape 41">
            <a:extLst>
              <a:ext uri="{FF2B5EF4-FFF2-40B4-BE49-F238E27FC236}">
                <a16:creationId xmlns:a16="http://schemas.microsoft.com/office/drawing/2014/main" id="{C11FDD8B-E4E5-458C-B1FE-75EA26D0ED1B}"/>
              </a:ext>
            </a:extLst>
          </p:cNvPr>
          <p:cNvSpPr>
            <a:spLocks/>
          </p:cNvSpPr>
          <p:nvPr/>
        </p:nvSpPr>
        <p:spPr bwMode="auto">
          <a:xfrm>
            <a:off x="7019278" y="3087404"/>
            <a:ext cx="147104" cy="164610"/>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solidFill>
            <a:srgbClr val="00B050"/>
          </a:solidFill>
          <a:ln>
            <a:noFill/>
          </a:ln>
          <a:effectLs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17C3F"/>
              </a:solidFill>
              <a:effectLst/>
              <a:uLnTx/>
              <a:uFillTx/>
              <a:latin typeface="Calibri" panose="020F0502020204030204"/>
              <a:ea typeface="+mn-ea"/>
              <a:cs typeface="+mn-cs"/>
            </a:endParaRPr>
          </a:p>
        </p:txBody>
      </p:sp>
      <p:sp>
        <p:nvSpPr>
          <p:cNvPr id="195" name="Serbest Form 194">
            <a:extLst>
              <a:ext uri="{FF2B5EF4-FFF2-40B4-BE49-F238E27FC236}">
                <a16:creationId xmlns:a16="http://schemas.microsoft.com/office/drawing/2014/main" id="{C11FDD8B-E4E5-458C-B1FE-75EA26D0ED1B}"/>
              </a:ext>
            </a:extLst>
          </p:cNvPr>
          <p:cNvSpPr>
            <a:spLocks/>
          </p:cNvSpPr>
          <p:nvPr/>
        </p:nvSpPr>
        <p:spPr bwMode="auto">
          <a:xfrm>
            <a:off x="7052951" y="4026383"/>
            <a:ext cx="80922" cy="90552"/>
          </a:xfrm>
          <a:custGeom>
            <a:avLst/>
            <a:gdLst>
              <a:gd name="connsiteX0" fmla="*/ 291061 w 561105"/>
              <a:gd name="connsiteY0" fmla="*/ 84287 h 627877"/>
              <a:gd name="connsiteX1" fmla="*/ 267999 w 561105"/>
              <a:gd name="connsiteY1" fmla="*/ 90462 h 627877"/>
              <a:gd name="connsiteX2" fmla="*/ 108927 w 561105"/>
              <a:gd name="connsiteY2" fmla="*/ 182141 h 627877"/>
              <a:gd name="connsiteX3" fmla="*/ 85883 w 561105"/>
              <a:gd name="connsiteY3" fmla="*/ 222190 h 627877"/>
              <a:gd name="connsiteX4" fmla="*/ 85883 w 561105"/>
              <a:gd name="connsiteY4" fmla="*/ 405688 h 627877"/>
              <a:gd name="connsiteX5" fmla="*/ 108927 w 561105"/>
              <a:gd name="connsiteY5" fmla="*/ 445598 h 627877"/>
              <a:gd name="connsiteX6" fmla="*/ 267999 w 561105"/>
              <a:gd name="connsiteY6" fmla="*/ 537417 h 627877"/>
              <a:gd name="connsiteX7" fmla="*/ 314227 w 561105"/>
              <a:gd name="connsiteY7" fmla="*/ 537417 h 627877"/>
              <a:gd name="connsiteX8" fmla="*/ 473160 w 561105"/>
              <a:gd name="connsiteY8" fmla="*/ 445598 h 627877"/>
              <a:gd name="connsiteX9" fmla="*/ 496343 w 561105"/>
              <a:gd name="connsiteY9" fmla="*/ 405688 h 627877"/>
              <a:gd name="connsiteX10" fmla="*/ 496343 w 561105"/>
              <a:gd name="connsiteY10" fmla="*/ 222190 h 627877"/>
              <a:gd name="connsiteX11" fmla="*/ 473160 w 561105"/>
              <a:gd name="connsiteY11" fmla="*/ 182141 h 627877"/>
              <a:gd name="connsiteX12" fmla="*/ 314227 w 561105"/>
              <a:gd name="connsiteY12" fmla="*/ 90462 h 627877"/>
              <a:gd name="connsiteX13" fmla="*/ 291061 w 561105"/>
              <a:gd name="connsiteY13" fmla="*/ 84287 h 627877"/>
              <a:gd name="connsiteX14" fmla="*/ 280481 w 561105"/>
              <a:gd name="connsiteY14" fmla="*/ 0 h 627877"/>
              <a:gd name="connsiteX15" fmla="*/ 312149 w 561105"/>
              <a:gd name="connsiteY15" fmla="*/ 8441 h 627877"/>
              <a:gd name="connsiteX16" fmla="*/ 529413 w 561105"/>
              <a:gd name="connsiteY16" fmla="*/ 133769 h 627877"/>
              <a:gd name="connsiteX17" fmla="*/ 561105 w 561105"/>
              <a:gd name="connsiteY17" fmla="*/ 188516 h 627877"/>
              <a:gd name="connsiteX18" fmla="*/ 561105 w 561105"/>
              <a:gd name="connsiteY18" fmla="*/ 439361 h 627877"/>
              <a:gd name="connsiteX19" fmla="*/ 529413 w 561105"/>
              <a:gd name="connsiteY19" fmla="*/ 493918 h 627877"/>
              <a:gd name="connsiteX20" fmla="*/ 312149 w 561105"/>
              <a:gd name="connsiteY20" fmla="*/ 619436 h 627877"/>
              <a:gd name="connsiteX21" fmla="*/ 248956 w 561105"/>
              <a:gd name="connsiteY21" fmla="*/ 619436 h 627877"/>
              <a:gd name="connsiteX22" fmla="*/ 31501 w 561105"/>
              <a:gd name="connsiteY22" fmla="*/ 493918 h 627877"/>
              <a:gd name="connsiteX23" fmla="*/ 0 w 561105"/>
              <a:gd name="connsiteY23" fmla="*/ 439361 h 627877"/>
              <a:gd name="connsiteX24" fmla="*/ 0 w 561105"/>
              <a:gd name="connsiteY24" fmla="*/ 188516 h 627877"/>
              <a:gd name="connsiteX25" fmla="*/ 31501 w 561105"/>
              <a:gd name="connsiteY25" fmla="*/ 133769 h 627877"/>
              <a:gd name="connsiteX26" fmla="*/ 248956 w 561105"/>
              <a:gd name="connsiteY26" fmla="*/ 8441 h 627877"/>
              <a:gd name="connsiteX27" fmla="*/ 280481 w 561105"/>
              <a:gd name="connsiteY27" fmla="*/ 0 h 6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105" h="627877">
                <a:moveTo>
                  <a:pt x="291061" y="84287"/>
                </a:moveTo>
                <a:cubicBezTo>
                  <a:pt x="283083" y="84287"/>
                  <a:pt x="275122" y="86345"/>
                  <a:pt x="267999" y="90462"/>
                </a:cubicBezTo>
                <a:lnTo>
                  <a:pt x="108927" y="182141"/>
                </a:lnTo>
                <a:cubicBezTo>
                  <a:pt x="94682" y="190514"/>
                  <a:pt x="85883" y="205724"/>
                  <a:pt x="85883" y="222190"/>
                </a:cubicBezTo>
                <a:lnTo>
                  <a:pt x="85883" y="405688"/>
                </a:lnTo>
                <a:cubicBezTo>
                  <a:pt x="85883" y="422154"/>
                  <a:pt x="94682" y="437364"/>
                  <a:pt x="108927" y="445598"/>
                </a:cubicBezTo>
                <a:lnTo>
                  <a:pt x="267999" y="537417"/>
                </a:lnTo>
                <a:cubicBezTo>
                  <a:pt x="282245" y="545649"/>
                  <a:pt x="299842" y="545649"/>
                  <a:pt x="314227" y="537417"/>
                </a:cubicBezTo>
                <a:lnTo>
                  <a:pt x="473160" y="445598"/>
                </a:lnTo>
                <a:cubicBezTo>
                  <a:pt x="487545" y="437364"/>
                  <a:pt x="496343" y="422154"/>
                  <a:pt x="496343" y="405688"/>
                </a:cubicBezTo>
                <a:lnTo>
                  <a:pt x="496343" y="222190"/>
                </a:lnTo>
                <a:cubicBezTo>
                  <a:pt x="496343" y="205724"/>
                  <a:pt x="487545" y="190514"/>
                  <a:pt x="473160" y="182141"/>
                </a:cubicBezTo>
                <a:lnTo>
                  <a:pt x="314227" y="90462"/>
                </a:lnTo>
                <a:cubicBezTo>
                  <a:pt x="307034" y="86345"/>
                  <a:pt x="299039" y="84287"/>
                  <a:pt x="291061" y="84287"/>
                </a:cubicBezTo>
                <a:close/>
                <a:moveTo>
                  <a:pt x="280481" y="0"/>
                </a:moveTo>
                <a:cubicBezTo>
                  <a:pt x="291387" y="0"/>
                  <a:pt x="302317" y="2814"/>
                  <a:pt x="312149" y="8441"/>
                </a:cubicBezTo>
                <a:lnTo>
                  <a:pt x="529413" y="133769"/>
                </a:lnTo>
                <a:cubicBezTo>
                  <a:pt x="549077" y="145214"/>
                  <a:pt x="561105" y="166007"/>
                  <a:pt x="561105" y="188516"/>
                </a:cubicBezTo>
                <a:lnTo>
                  <a:pt x="561105" y="439361"/>
                </a:lnTo>
                <a:cubicBezTo>
                  <a:pt x="561105" y="461871"/>
                  <a:pt x="549077" y="482663"/>
                  <a:pt x="529413" y="493918"/>
                </a:cubicBezTo>
                <a:lnTo>
                  <a:pt x="312149" y="619436"/>
                </a:lnTo>
                <a:cubicBezTo>
                  <a:pt x="292485" y="630691"/>
                  <a:pt x="268429" y="630691"/>
                  <a:pt x="248956" y="619436"/>
                </a:cubicBezTo>
                <a:lnTo>
                  <a:pt x="31501" y="493918"/>
                </a:lnTo>
                <a:cubicBezTo>
                  <a:pt x="12028" y="482663"/>
                  <a:pt x="0" y="461871"/>
                  <a:pt x="0" y="439361"/>
                </a:cubicBezTo>
                <a:lnTo>
                  <a:pt x="0" y="188516"/>
                </a:lnTo>
                <a:cubicBezTo>
                  <a:pt x="0" y="166007"/>
                  <a:pt x="12028" y="145214"/>
                  <a:pt x="31501" y="133769"/>
                </a:cubicBezTo>
                <a:lnTo>
                  <a:pt x="248956" y="8441"/>
                </a:lnTo>
                <a:cubicBezTo>
                  <a:pt x="258693" y="2814"/>
                  <a:pt x="269575" y="0"/>
                  <a:pt x="280481" y="0"/>
                </a:cubicBezTo>
                <a:close/>
              </a:path>
            </a:pathLst>
          </a:custGeom>
          <a:solidFill>
            <a:srgbClr val="00B050"/>
          </a:solidFill>
          <a:ln>
            <a:noFill/>
          </a:ln>
          <a:effectLst/>
          <a:extLst/>
        </p:spPr>
        <p:txBody>
          <a:bodyPr vert="horz" wrap="square" lIns="68580" tIns="34290" rIns="68580" bIns="3429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17C3F"/>
              </a:solidFill>
              <a:effectLst/>
              <a:uLnTx/>
              <a:uFillTx/>
              <a:latin typeface="Calibri" panose="020F0502020204030204"/>
              <a:ea typeface="+mn-ea"/>
              <a:cs typeface="+mn-cs"/>
            </a:endParaRPr>
          </a:p>
        </p:txBody>
      </p:sp>
      <p:cxnSp>
        <p:nvCxnSpPr>
          <p:cNvPr id="196" name="42 Conector recto"/>
          <p:cNvCxnSpPr/>
          <p:nvPr/>
        </p:nvCxnSpPr>
        <p:spPr>
          <a:xfrm flipV="1">
            <a:off x="8062901" y="2224163"/>
            <a:ext cx="5831" cy="864000"/>
          </a:xfrm>
          <a:prstGeom prst="line">
            <a:avLst/>
          </a:prstGeom>
          <a:noFill/>
          <a:ln w="12700" cap="flat" cmpd="sng" algn="ctr">
            <a:solidFill>
              <a:srgbClr val="83DDE2"/>
            </a:solidFill>
            <a:prstDash val="solid"/>
          </a:ln>
          <a:effectLst/>
        </p:spPr>
      </p:cxnSp>
      <p:sp>
        <p:nvSpPr>
          <p:cNvPr id="197" name="Freeform: Shape 41">
            <a:extLst>
              <a:ext uri="{FF2B5EF4-FFF2-40B4-BE49-F238E27FC236}">
                <a16:creationId xmlns:a16="http://schemas.microsoft.com/office/drawing/2014/main" id="{C11FDD8B-E4E5-458C-B1FE-75EA26D0ED1B}"/>
              </a:ext>
            </a:extLst>
          </p:cNvPr>
          <p:cNvSpPr>
            <a:spLocks/>
          </p:cNvSpPr>
          <p:nvPr/>
        </p:nvSpPr>
        <p:spPr bwMode="auto">
          <a:xfrm>
            <a:off x="7989901" y="3087404"/>
            <a:ext cx="147104" cy="164610"/>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solidFill>
            <a:srgbClr val="83DDE2"/>
          </a:solidFill>
          <a:ln>
            <a:noFill/>
          </a:ln>
          <a:effectLs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17C3F"/>
              </a:solidFill>
              <a:effectLst/>
              <a:uLnTx/>
              <a:uFillTx/>
              <a:latin typeface="Calibri" panose="020F0502020204030204"/>
              <a:ea typeface="+mn-ea"/>
              <a:cs typeface="+mn-cs"/>
            </a:endParaRPr>
          </a:p>
        </p:txBody>
      </p:sp>
      <p:sp>
        <p:nvSpPr>
          <p:cNvPr id="198" name="Serbest Form 197">
            <a:extLst>
              <a:ext uri="{FF2B5EF4-FFF2-40B4-BE49-F238E27FC236}">
                <a16:creationId xmlns:a16="http://schemas.microsoft.com/office/drawing/2014/main" id="{C11FDD8B-E4E5-458C-B1FE-75EA26D0ED1B}"/>
              </a:ext>
            </a:extLst>
          </p:cNvPr>
          <p:cNvSpPr>
            <a:spLocks/>
          </p:cNvSpPr>
          <p:nvPr/>
        </p:nvSpPr>
        <p:spPr bwMode="auto">
          <a:xfrm>
            <a:off x="8030390" y="2147504"/>
            <a:ext cx="80922" cy="90552"/>
          </a:xfrm>
          <a:custGeom>
            <a:avLst/>
            <a:gdLst>
              <a:gd name="connsiteX0" fmla="*/ 291061 w 561105"/>
              <a:gd name="connsiteY0" fmla="*/ 84287 h 627877"/>
              <a:gd name="connsiteX1" fmla="*/ 267999 w 561105"/>
              <a:gd name="connsiteY1" fmla="*/ 90462 h 627877"/>
              <a:gd name="connsiteX2" fmla="*/ 108927 w 561105"/>
              <a:gd name="connsiteY2" fmla="*/ 182141 h 627877"/>
              <a:gd name="connsiteX3" fmla="*/ 85883 w 561105"/>
              <a:gd name="connsiteY3" fmla="*/ 222190 h 627877"/>
              <a:gd name="connsiteX4" fmla="*/ 85883 w 561105"/>
              <a:gd name="connsiteY4" fmla="*/ 405688 h 627877"/>
              <a:gd name="connsiteX5" fmla="*/ 108927 w 561105"/>
              <a:gd name="connsiteY5" fmla="*/ 445598 h 627877"/>
              <a:gd name="connsiteX6" fmla="*/ 267999 w 561105"/>
              <a:gd name="connsiteY6" fmla="*/ 537417 h 627877"/>
              <a:gd name="connsiteX7" fmla="*/ 314227 w 561105"/>
              <a:gd name="connsiteY7" fmla="*/ 537417 h 627877"/>
              <a:gd name="connsiteX8" fmla="*/ 473160 w 561105"/>
              <a:gd name="connsiteY8" fmla="*/ 445598 h 627877"/>
              <a:gd name="connsiteX9" fmla="*/ 496343 w 561105"/>
              <a:gd name="connsiteY9" fmla="*/ 405688 h 627877"/>
              <a:gd name="connsiteX10" fmla="*/ 496343 w 561105"/>
              <a:gd name="connsiteY10" fmla="*/ 222190 h 627877"/>
              <a:gd name="connsiteX11" fmla="*/ 473160 w 561105"/>
              <a:gd name="connsiteY11" fmla="*/ 182141 h 627877"/>
              <a:gd name="connsiteX12" fmla="*/ 314227 w 561105"/>
              <a:gd name="connsiteY12" fmla="*/ 90462 h 627877"/>
              <a:gd name="connsiteX13" fmla="*/ 291061 w 561105"/>
              <a:gd name="connsiteY13" fmla="*/ 84287 h 627877"/>
              <a:gd name="connsiteX14" fmla="*/ 280481 w 561105"/>
              <a:gd name="connsiteY14" fmla="*/ 0 h 627877"/>
              <a:gd name="connsiteX15" fmla="*/ 312149 w 561105"/>
              <a:gd name="connsiteY15" fmla="*/ 8441 h 627877"/>
              <a:gd name="connsiteX16" fmla="*/ 529413 w 561105"/>
              <a:gd name="connsiteY16" fmla="*/ 133769 h 627877"/>
              <a:gd name="connsiteX17" fmla="*/ 561105 w 561105"/>
              <a:gd name="connsiteY17" fmla="*/ 188516 h 627877"/>
              <a:gd name="connsiteX18" fmla="*/ 561105 w 561105"/>
              <a:gd name="connsiteY18" fmla="*/ 439361 h 627877"/>
              <a:gd name="connsiteX19" fmla="*/ 529413 w 561105"/>
              <a:gd name="connsiteY19" fmla="*/ 493918 h 627877"/>
              <a:gd name="connsiteX20" fmla="*/ 312149 w 561105"/>
              <a:gd name="connsiteY20" fmla="*/ 619436 h 627877"/>
              <a:gd name="connsiteX21" fmla="*/ 248956 w 561105"/>
              <a:gd name="connsiteY21" fmla="*/ 619436 h 627877"/>
              <a:gd name="connsiteX22" fmla="*/ 31501 w 561105"/>
              <a:gd name="connsiteY22" fmla="*/ 493918 h 627877"/>
              <a:gd name="connsiteX23" fmla="*/ 0 w 561105"/>
              <a:gd name="connsiteY23" fmla="*/ 439361 h 627877"/>
              <a:gd name="connsiteX24" fmla="*/ 0 w 561105"/>
              <a:gd name="connsiteY24" fmla="*/ 188516 h 627877"/>
              <a:gd name="connsiteX25" fmla="*/ 31501 w 561105"/>
              <a:gd name="connsiteY25" fmla="*/ 133769 h 627877"/>
              <a:gd name="connsiteX26" fmla="*/ 248956 w 561105"/>
              <a:gd name="connsiteY26" fmla="*/ 8441 h 627877"/>
              <a:gd name="connsiteX27" fmla="*/ 280481 w 561105"/>
              <a:gd name="connsiteY27" fmla="*/ 0 h 6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105" h="627877">
                <a:moveTo>
                  <a:pt x="291061" y="84287"/>
                </a:moveTo>
                <a:cubicBezTo>
                  <a:pt x="283083" y="84287"/>
                  <a:pt x="275122" y="86345"/>
                  <a:pt x="267999" y="90462"/>
                </a:cubicBezTo>
                <a:lnTo>
                  <a:pt x="108927" y="182141"/>
                </a:lnTo>
                <a:cubicBezTo>
                  <a:pt x="94682" y="190514"/>
                  <a:pt x="85883" y="205724"/>
                  <a:pt x="85883" y="222190"/>
                </a:cubicBezTo>
                <a:lnTo>
                  <a:pt x="85883" y="405688"/>
                </a:lnTo>
                <a:cubicBezTo>
                  <a:pt x="85883" y="422154"/>
                  <a:pt x="94682" y="437364"/>
                  <a:pt x="108927" y="445598"/>
                </a:cubicBezTo>
                <a:lnTo>
                  <a:pt x="267999" y="537417"/>
                </a:lnTo>
                <a:cubicBezTo>
                  <a:pt x="282245" y="545649"/>
                  <a:pt x="299842" y="545649"/>
                  <a:pt x="314227" y="537417"/>
                </a:cubicBezTo>
                <a:lnTo>
                  <a:pt x="473160" y="445598"/>
                </a:lnTo>
                <a:cubicBezTo>
                  <a:pt x="487545" y="437364"/>
                  <a:pt x="496343" y="422154"/>
                  <a:pt x="496343" y="405688"/>
                </a:cubicBezTo>
                <a:lnTo>
                  <a:pt x="496343" y="222190"/>
                </a:lnTo>
                <a:cubicBezTo>
                  <a:pt x="496343" y="205724"/>
                  <a:pt x="487545" y="190514"/>
                  <a:pt x="473160" y="182141"/>
                </a:cubicBezTo>
                <a:lnTo>
                  <a:pt x="314227" y="90462"/>
                </a:lnTo>
                <a:cubicBezTo>
                  <a:pt x="307034" y="86345"/>
                  <a:pt x="299039" y="84287"/>
                  <a:pt x="291061" y="84287"/>
                </a:cubicBezTo>
                <a:close/>
                <a:moveTo>
                  <a:pt x="280481" y="0"/>
                </a:moveTo>
                <a:cubicBezTo>
                  <a:pt x="291387" y="0"/>
                  <a:pt x="302317" y="2814"/>
                  <a:pt x="312149" y="8441"/>
                </a:cubicBezTo>
                <a:lnTo>
                  <a:pt x="529413" y="133769"/>
                </a:lnTo>
                <a:cubicBezTo>
                  <a:pt x="549077" y="145214"/>
                  <a:pt x="561105" y="166007"/>
                  <a:pt x="561105" y="188516"/>
                </a:cubicBezTo>
                <a:lnTo>
                  <a:pt x="561105" y="439361"/>
                </a:lnTo>
                <a:cubicBezTo>
                  <a:pt x="561105" y="461871"/>
                  <a:pt x="549077" y="482663"/>
                  <a:pt x="529413" y="493918"/>
                </a:cubicBezTo>
                <a:lnTo>
                  <a:pt x="312149" y="619436"/>
                </a:lnTo>
                <a:cubicBezTo>
                  <a:pt x="292485" y="630691"/>
                  <a:pt x="268429" y="630691"/>
                  <a:pt x="248956" y="619436"/>
                </a:cubicBezTo>
                <a:lnTo>
                  <a:pt x="31501" y="493918"/>
                </a:lnTo>
                <a:cubicBezTo>
                  <a:pt x="12028" y="482663"/>
                  <a:pt x="0" y="461871"/>
                  <a:pt x="0" y="439361"/>
                </a:cubicBezTo>
                <a:lnTo>
                  <a:pt x="0" y="188516"/>
                </a:lnTo>
                <a:cubicBezTo>
                  <a:pt x="0" y="166007"/>
                  <a:pt x="12028" y="145214"/>
                  <a:pt x="31501" y="133769"/>
                </a:cubicBezTo>
                <a:lnTo>
                  <a:pt x="248956" y="8441"/>
                </a:lnTo>
                <a:cubicBezTo>
                  <a:pt x="258693" y="2814"/>
                  <a:pt x="269575" y="0"/>
                  <a:pt x="280481" y="0"/>
                </a:cubicBezTo>
                <a:close/>
              </a:path>
            </a:pathLst>
          </a:custGeom>
          <a:solidFill>
            <a:srgbClr val="C9EEBC"/>
          </a:solidFill>
          <a:ln>
            <a:solidFill>
              <a:srgbClr val="83DDE2"/>
            </a:solidFill>
          </a:ln>
          <a:effectLst/>
          <a:extLst/>
        </p:spPr>
        <p:txBody>
          <a:bodyPr vert="horz" wrap="square" lIns="68580" tIns="34290" rIns="68580" bIns="3429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17C3F"/>
              </a:solidFill>
              <a:effectLst/>
              <a:uLnTx/>
              <a:uFillTx/>
              <a:latin typeface="Calibri" panose="020F0502020204030204"/>
              <a:ea typeface="+mn-ea"/>
              <a:cs typeface="+mn-cs"/>
            </a:endParaRPr>
          </a:p>
        </p:txBody>
      </p:sp>
      <p:cxnSp>
        <p:nvCxnSpPr>
          <p:cNvPr id="199" name="42 Conector recto"/>
          <p:cNvCxnSpPr/>
          <p:nvPr/>
        </p:nvCxnSpPr>
        <p:spPr>
          <a:xfrm flipV="1">
            <a:off x="8899798" y="3172971"/>
            <a:ext cx="0" cy="864000"/>
          </a:xfrm>
          <a:prstGeom prst="line">
            <a:avLst/>
          </a:prstGeom>
          <a:noFill/>
          <a:ln w="12700" cap="flat" cmpd="sng" algn="ctr">
            <a:solidFill>
              <a:srgbClr val="039CD5"/>
            </a:solidFill>
            <a:prstDash val="solid"/>
          </a:ln>
          <a:effectLst/>
        </p:spPr>
      </p:cxnSp>
      <p:sp>
        <p:nvSpPr>
          <p:cNvPr id="200" name="Freeform: Shape 41">
            <a:extLst>
              <a:ext uri="{FF2B5EF4-FFF2-40B4-BE49-F238E27FC236}">
                <a16:creationId xmlns:a16="http://schemas.microsoft.com/office/drawing/2014/main" id="{C11FDD8B-E4E5-458C-B1FE-75EA26D0ED1B}"/>
              </a:ext>
            </a:extLst>
          </p:cNvPr>
          <p:cNvSpPr>
            <a:spLocks/>
          </p:cNvSpPr>
          <p:nvPr/>
        </p:nvSpPr>
        <p:spPr bwMode="auto">
          <a:xfrm>
            <a:off x="8825664" y="3087404"/>
            <a:ext cx="147104" cy="164610"/>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solidFill>
            <a:srgbClr val="039CD5"/>
          </a:solidFill>
          <a:ln>
            <a:noFill/>
          </a:ln>
          <a:effectLs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17C3F"/>
              </a:solidFill>
              <a:effectLst/>
              <a:uLnTx/>
              <a:uFillTx/>
              <a:latin typeface="Calibri" panose="020F0502020204030204"/>
              <a:ea typeface="+mn-ea"/>
              <a:cs typeface="+mn-cs"/>
            </a:endParaRPr>
          </a:p>
        </p:txBody>
      </p:sp>
      <p:sp>
        <p:nvSpPr>
          <p:cNvPr id="201" name="Serbest Form 200">
            <a:extLst>
              <a:ext uri="{FF2B5EF4-FFF2-40B4-BE49-F238E27FC236}">
                <a16:creationId xmlns:a16="http://schemas.microsoft.com/office/drawing/2014/main" id="{C11FDD8B-E4E5-458C-B1FE-75EA26D0ED1B}"/>
              </a:ext>
            </a:extLst>
          </p:cNvPr>
          <p:cNvSpPr>
            <a:spLocks/>
          </p:cNvSpPr>
          <p:nvPr/>
        </p:nvSpPr>
        <p:spPr bwMode="auto">
          <a:xfrm>
            <a:off x="8859337" y="4030877"/>
            <a:ext cx="80922" cy="90552"/>
          </a:xfrm>
          <a:custGeom>
            <a:avLst/>
            <a:gdLst>
              <a:gd name="connsiteX0" fmla="*/ 291061 w 561105"/>
              <a:gd name="connsiteY0" fmla="*/ 84287 h 627877"/>
              <a:gd name="connsiteX1" fmla="*/ 267999 w 561105"/>
              <a:gd name="connsiteY1" fmla="*/ 90462 h 627877"/>
              <a:gd name="connsiteX2" fmla="*/ 108927 w 561105"/>
              <a:gd name="connsiteY2" fmla="*/ 182141 h 627877"/>
              <a:gd name="connsiteX3" fmla="*/ 85883 w 561105"/>
              <a:gd name="connsiteY3" fmla="*/ 222190 h 627877"/>
              <a:gd name="connsiteX4" fmla="*/ 85883 w 561105"/>
              <a:gd name="connsiteY4" fmla="*/ 405688 h 627877"/>
              <a:gd name="connsiteX5" fmla="*/ 108927 w 561105"/>
              <a:gd name="connsiteY5" fmla="*/ 445598 h 627877"/>
              <a:gd name="connsiteX6" fmla="*/ 267999 w 561105"/>
              <a:gd name="connsiteY6" fmla="*/ 537417 h 627877"/>
              <a:gd name="connsiteX7" fmla="*/ 314227 w 561105"/>
              <a:gd name="connsiteY7" fmla="*/ 537417 h 627877"/>
              <a:gd name="connsiteX8" fmla="*/ 473160 w 561105"/>
              <a:gd name="connsiteY8" fmla="*/ 445598 h 627877"/>
              <a:gd name="connsiteX9" fmla="*/ 496343 w 561105"/>
              <a:gd name="connsiteY9" fmla="*/ 405688 h 627877"/>
              <a:gd name="connsiteX10" fmla="*/ 496343 w 561105"/>
              <a:gd name="connsiteY10" fmla="*/ 222190 h 627877"/>
              <a:gd name="connsiteX11" fmla="*/ 473160 w 561105"/>
              <a:gd name="connsiteY11" fmla="*/ 182141 h 627877"/>
              <a:gd name="connsiteX12" fmla="*/ 314227 w 561105"/>
              <a:gd name="connsiteY12" fmla="*/ 90462 h 627877"/>
              <a:gd name="connsiteX13" fmla="*/ 291061 w 561105"/>
              <a:gd name="connsiteY13" fmla="*/ 84287 h 627877"/>
              <a:gd name="connsiteX14" fmla="*/ 280481 w 561105"/>
              <a:gd name="connsiteY14" fmla="*/ 0 h 627877"/>
              <a:gd name="connsiteX15" fmla="*/ 312149 w 561105"/>
              <a:gd name="connsiteY15" fmla="*/ 8441 h 627877"/>
              <a:gd name="connsiteX16" fmla="*/ 529413 w 561105"/>
              <a:gd name="connsiteY16" fmla="*/ 133769 h 627877"/>
              <a:gd name="connsiteX17" fmla="*/ 561105 w 561105"/>
              <a:gd name="connsiteY17" fmla="*/ 188516 h 627877"/>
              <a:gd name="connsiteX18" fmla="*/ 561105 w 561105"/>
              <a:gd name="connsiteY18" fmla="*/ 439361 h 627877"/>
              <a:gd name="connsiteX19" fmla="*/ 529413 w 561105"/>
              <a:gd name="connsiteY19" fmla="*/ 493918 h 627877"/>
              <a:gd name="connsiteX20" fmla="*/ 312149 w 561105"/>
              <a:gd name="connsiteY20" fmla="*/ 619436 h 627877"/>
              <a:gd name="connsiteX21" fmla="*/ 248956 w 561105"/>
              <a:gd name="connsiteY21" fmla="*/ 619436 h 627877"/>
              <a:gd name="connsiteX22" fmla="*/ 31501 w 561105"/>
              <a:gd name="connsiteY22" fmla="*/ 493918 h 627877"/>
              <a:gd name="connsiteX23" fmla="*/ 0 w 561105"/>
              <a:gd name="connsiteY23" fmla="*/ 439361 h 627877"/>
              <a:gd name="connsiteX24" fmla="*/ 0 w 561105"/>
              <a:gd name="connsiteY24" fmla="*/ 188516 h 627877"/>
              <a:gd name="connsiteX25" fmla="*/ 31501 w 561105"/>
              <a:gd name="connsiteY25" fmla="*/ 133769 h 627877"/>
              <a:gd name="connsiteX26" fmla="*/ 248956 w 561105"/>
              <a:gd name="connsiteY26" fmla="*/ 8441 h 627877"/>
              <a:gd name="connsiteX27" fmla="*/ 280481 w 561105"/>
              <a:gd name="connsiteY27" fmla="*/ 0 h 6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105" h="627877">
                <a:moveTo>
                  <a:pt x="291061" y="84287"/>
                </a:moveTo>
                <a:cubicBezTo>
                  <a:pt x="283083" y="84287"/>
                  <a:pt x="275122" y="86345"/>
                  <a:pt x="267999" y="90462"/>
                </a:cubicBezTo>
                <a:lnTo>
                  <a:pt x="108927" y="182141"/>
                </a:lnTo>
                <a:cubicBezTo>
                  <a:pt x="94682" y="190514"/>
                  <a:pt x="85883" y="205724"/>
                  <a:pt x="85883" y="222190"/>
                </a:cubicBezTo>
                <a:lnTo>
                  <a:pt x="85883" y="405688"/>
                </a:lnTo>
                <a:cubicBezTo>
                  <a:pt x="85883" y="422154"/>
                  <a:pt x="94682" y="437364"/>
                  <a:pt x="108927" y="445598"/>
                </a:cubicBezTo>
                <a:lnTo>
                  <a:pt x="267999" y="537417"/>
                </a:lnTo>
                <a:cubicBezTo>
                  <a:pt x="282245" y="545649"/>
                  <a:pt x="299842" y="545649"/>
                  <a:pt x="314227" y="537417"/>
                </a:cubicBezTo>
                <a:lnTo>
                  <a:pt x="473160" y="445598"/>
                </a:lnTo>
                <a:cubicBezTo>
                  <a:pt x="487545" y="437364"/>
                  <a:pt x="496343" y="422154"/>
                  <a:pt x="496343" y="405688"/>
                </a:cubicBezTo>
                <a:lnTo>
                  <a:pt x="496343" y="222190"/>
                </a:lnTo>
                <a:cubicBezTo>
                  <a:pt x="496343" y="205724"/>
                  <a:pt x="487545" y="190514"/>
                  <a:pt x="473160" y="182141"/>
                </a:cubicBezTo>
                <a:lnTo>
                  <a:pt x="314227" y="90462"/>
                </a:lnTo>
                <a:cubicBezTo>
                  <a:pt x="307034" y="86345"/>
                  <a:pt x="299039" y="84287"/>
                  <a:pt x="291061" y="84287"/>
                </a:cubicBezTo>
                <a:close/>
                <a:moveTo>
                  <a:pt x="280481" y="0"/>
                </a:moveTo>
                <a:cubicBezTo>
                  <a:pt x="291387" y="0"/>
                  <a:pt x="302317" y="2814"/>
                  <a:pt x="312149" y="8441"/>
                </a:cubicBezTo>
                <a:lnTo>
                  <a:pt x="529413" y="133769"/>
                </a:lnTo>
                <a:cubicBezTo>
                  <a:pt x="549077" y="145214"/>
                  <a:pt x="561105" y="166007"/>
                  <a:pt x="561105" y="188516"/>
                </a:cubicBezTo>
                <a:lnTo>
                  <a:pt x="561105" y="439361"/>
                </a:lnTo>
                <a:cubicBezTo>
                  <a:pt x="561105" y="461871"/>
                  <a:pt x="549077" y="482663"/>
                  <a:pt x="529413" y="493918"/>
                </a:cubicBezTo>
                <a:lnTo>
                  <a:pt x="312149" y="619436"/>
                </a:lnTo>
                <a:cubicBezTo>
                  <a:pt x="292485" y="630691"/>
                  <a:pt x="268429" y="630691"/>
                  <a:pt x="248956" y="619436"/>
                </a:cubicBezTo>
                <a:lnTo>
                  <a:pt x="31501" y="493918"/>
                </a:lnTo>
                <a:cubicBezTo>
                  <a:pt x="12028" y="482663"/>
                  <a:pt x="0" y="461871"/>
                  <a:pt x="0" y="439361"/>
                </a:cubicBezTo>
                <a:lnTo>
                  <a:pt x="0" y="188516"/>
                </a:lnTo>
                <a:cubicBezTo>
                  <a:pt x="0" y="166007"/>
                  <a:pt x="12028" y="145214"/>
                  <a:pt x="31501" y="133769"/>
                </a:cubicBezTo>
                <a:lnTo>
                  <a:pt x="248956" y="8441"/>
                </a:lnTo>
                <a:cubicBezTo>
                  <a:pt x="258693" y="2814"/>
                  <a:pt x="269575" y="0"/>
                  <a:pt x="280481" y="0"/>
                </a:cubicBezTo>
                <a:close/>
              </a:path>
            </a:pathLst>
          </a:custGeom>
          <a:solidFill>
            <a:srgbClr val="039CD5"/>
          </a:solidFill>
          <a:ln>
            <a:noFill/>
          </a:ln>
          <a:effectLst/>
          <a:extLst/>
        </p:spPr>
        <p:txBody>
          <a:bodyPr vert="horz" wrap="square" lIns="68580" tIns="34290" rIns="68580" bIns="3429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17C3F"/>
              </a:solidFill>
              <a:effectLst/>
              <a:uLnTx/>
              <a:uFillTx/>
              <a:latin typeface="Calibri" panose="020F0502020204030204"/>
              <a:ea typeface="+mn-ea"/>
              <a:cs typeface="+mn-cs"/>
            </a:endParaRPr>
          </a:p>
        </p:txBody>
      </p:sp>
      <p:cxnSp>
        <p:nvCxnSpPr>
          <p:cNvPr id="202" name="42 Conector recto"/>
          <p:cNvCxnSpPr/>
          <p:nvPr/>
        </p:nvCxnSpPr>
        <p:spPr>
          <a:xfrm flipV="1">
            <a:off x="9940783" y="2220947"/>
            <a:ext cx="5831" cy="864000"/>
          </a:xfrm>
          <a:prstGeom prst="line">
            <a:avLst/>
          </a:prstGeom>
          <a:noFill/>
          <a:ln w="12700" cap="flat" cmpd="sng" algn="ctr">
            <a:solidFill>
              <a:srgbClr val="BF9000"/>
            </a:solidFill>
            <a:prstDash val="solid"/>
          </a:ln>
          <a:effectLst/>
        </p:spPr>
      </p:cxnSp>
      <p:sp>
        <p:nvSpPr>
          <p:cNvPr id="203" name="Freeform: Shape 41">
            <a:extLst>
              <a:ext uri="{FF2B5EF4-FFF2-40B4-BE49-F238E27FC236}">
                <a16:creationId xmlns:a16="http://schemas.microsoft.com/office/drawing/2014/main" id="{C11FDD8B-E4E5-458C-B1FE-75EA26D0ED1B}"/>
              </a:ext>
            </a:extLst>
          </p:cNvPr>
          <p:cNvSpPr>
            <a:spLocks/>
          </p:cNvSpPr>
          <p:nvPr/>
        </p:nvSpPr>
        <p:spPr bwMode="auto">
          <a:xfrm>
            <a:off x="9867783" y="3087404"/>
            <a:ext cx="147104" cy="164610"/>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solidFill>
            <a:srgbClr val="FFC000">
              <a:lumMod val="75000"/>
            </a:srgbClr>
          </a:solidFill>
          <a:ln>
            <a:noFill/>
          </a:ln>
          <a:effectLs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17C3F"/>
              </a:solidFill>
              <a:effectLst/>
              <a:uLnTx/>
              <a:uFillTx/>
              <a:latin typeface="Calibri" panose="020F0502020204030204"/>
              <a:ea typeface="+mn-ea"/>
              <a:cs typeface="+mn-cs"/>
            </a:endParaRPr>
          </a:p>
        </p:txBody>
      </p:sp>
      <p:sp>
        <p:nvSpPr>
          <p:cNvPr id="204" name="Serbest Form 203">
            <a:extLst>
              <a:ext uri="{FF2B5EF4-FFF2-40B4-BE49-F238E27FC236}">
                <a16:creationId xmlns:a16="http://schemas.microsoft.com/office/drawing/2014/main" id="{C11FDD8B-E4E5-458C-B1FE-75EA26D0ED1B}"/>
              </a:ext>
            </a:extLst>
          </p:cNvPr>
          <p:cNvSpPr>
            <a:spLocks/>
          </p:cNvSpPr>
          <p:nvPr/>
        </p:nvSpPr>
        <p:spPr bwMode="auto">
          <a:xfrm>
            <a:off x="9908272" y="2144288"/>
            <a:ext cx="80922" cy="90552"/>
          </a:xfrm>
          <a:custGeom>
            <a:avLst/>
            <a:gdLst>
              <a:gd name="connsiteX0" fmla="*/ 291061 w 561105"/>
              <a:gd name="connsiteY0" fmla="*/ 84287 h 627877"/>
              <a:gd name="connsiteX1" fmla="*/ 267999 w 561105"/>
              <a:gd name="connsiteY1" fmla="*/ 90462 h 627877"/>
              <a:gd name="connsiteX2" fmla="*/ 108927 w 561105"/>
              <a:gd name="connsiteY2" fmla="*/ 182141 h 627877"/>
              <a:gd name="connsiteX3" fmla="*/ 85883 w 561105"/>
              <a:gd name="connsiteY3" fmla="*/ 222190 h 627877"/>
              <a:gd name="connsiteX4" fmla="*/ 85883 w 561105"/>
              <a:gd name="connsiteY4" fmla="*/ 405688 h 627877"/>
              <a:gd name="connsiteX5" fmla="*/ 108927 w 561105"/>
              <a:gd name="connsiteY5" fmla="*/ 445598 h 627877"/>
              <a:gd name="connsiteX6" fmla="*/ 267999 w 561105"/>
              <a:gd name="connsiteY6" fmla="*/ 537417 h 627877"/>
              <a:gd name="connsiteX7" fmla="*/ 314227 w 561105"/>
              <a:gd name="connsiteY7" fmla="*/ 537417 h 627877"/>
              <a:gd name="connsiteX8" fmla="*/ 473160 w 561105"/>
              <a:gd name="connsiteY8" fmla="*/ 445598 h 627877"/>
              <a:gd name="connsiteX9" fmla="*/ 496343 w 561105"/>
              <a:gd name="connsiteY9" fmla="*/ 405688 h 627877"/>
              <a:gd name="connsiteX10" fmla="*/ 496343 w 561105"/>
              <a:gd name="connsiteY10" fmla="*/ 222190 h 627877"/>
              <a:gd name="connsiteX11" fmla="*/ 473160 w 561105"/>
              <a:gd name="connsiteY11" fmla="*/ 182141 h 627877"/>
              <a:gd name="connsiteX12" fmla="*/ 314227 w 561105"/>
              <a:gd name="connsiteY12" fmla="*/ 90462 h 627877"/>
              <a:gd name="connsiteX13" fmla="*/ 291061 w 561105"/>
              <a:gd name="connsiteY13" fmla="*/ 84287 h 627877"/>
              <a:gd name="connsiteX14" fmla="*/ 280481 w 561105"/>
              <a:gd name="connsiteY14" fmla="*/ 0 h 627877"/>
              <a:gd name="connsiteX15" fmla="*/ 312149 w 561105"/>
              <a:gd name="connsiteY15" fmla="*/ 8441 h 627877"/>
              <a:gd name="connsiteX16" fmla="*/ 529413 w 561105"/>
              <a:gd name="connsiteY16" fmla="*/ 133769 h 627877"/>
              <a:gd name="connsiteX17" fmla="*/ 561105 w 561105"/>
              <a:gd name="connsiteY17" fmla="*/ 188516 h 627877"/>
              <a:gd name="connsiteX18" fmla="*/ 561105 w 561105"/>
              <a:gd name="connsiteY18" fmla="*/ 439361 h 627877"/>
              <a:gd name="connsiteX19" fmla="*/ 529413 w 561105"/>
              <a:gd name="connsiteY19" fmla="*/ 493918 h 627877"/>
              <a:gd name="connsiteX20" fmla="*/ 312149 w 561105"/>
              <a:gd name="connsiteY20" fmla="*/ 619436 h 627877"/>
              <a:gd name="connsiteX21" fmla="*/ 248956 w 561105"/>
              <a:gd name="connsiteY21" fmla="*/ 619436 h 627877"/>
              <a:gd name="connsiteX22" fmla="*/ 31501 w 561105"/>
              <a:gd name="connsiteY22" fmla="*/ 493918 h 627877"/>
              <a:gd name="connsiteX23" fmla="*/ 0 w 561105"/>
              <a:gd name="connsiteY23" fmla="*/ 439361 h 627877"/>
              <a:gd name="connsiteX24" fmla="*/ 0 w 561105"/>
              <a:gd name="connsiteY24" fmla="*/ 188516 h 627877"/>
              <a:gd name="connsiteX25" fmla="*/ 31501 w 561105"/>
              <a:gd name="connsiteY25" fmla="*/ 133769 h 627877"/>
              <a:gd name="connsiteX26" fmla="*/ 248956 w 561105"/>
              <a:gd name="connsiteY26" fmla="*/ 8441 h 627877"/>
              <a:gd name="connsiteX27" fmla="*/ 280481 w 561105"/>
              <a:gd name="connsiteY27" fmla="*/ 0 h 6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105" h="627877">
                <a:moveTo>
                  <a:pt x="291061" y="84287"/>
                </a:moveTo>
                <a:cubicBezTo>
                  <a:pt x="283083" y="84287"/>
                  <a:pt x="275122" y="86345"/>
                  <a:pt x="267999" y="90462"/>
                </a:cubicBezTo>
                <a:lnTo>
                  <a:pt x="108927" y="182141"/>
                </a:lnTo>
                <a:cubicBezTo>
                  <a:pt x="94682" y="190514"/>
                  <a:pt x="85883" y="205724"/>
                  <a:pt x="85883" y="222190"/>
                </a:cubicBezTo>
                <a:lnTo>
                  <a:pt x="85883" y="405688"/>
                </a:lnTo>
                <a:cubicBezTo>
                  <a:pt x="85883" y="422154"/>
                  <a:pt x="94682" y="437364"/>
                  <a:pt x="108927" y="445598"/>
                </a:cubicBezTo>
                <a:lnTo>
                  <a:pt x="267999" y="537417"/>
                </a:lnTo>
                <a:cubicBezTo>
                  <a:pt x="282245" y="545649"/>
                  <a:pt x="299842" y="545649"/>
                  <a:pt x="314227" y="537417"/>
                </a:cubicBezTo>
                <a:lnTo>
                  <a:pt x="473160" y="445598"/>
                </a:lnTo>
                <a:cubicBezTo>
                  <a:pt x="487545" y="437364"/>
                  <a:pt x="496343" y="422154"/>
                  <a:pt x="496343" y="405688"/>
                </a:cubicBezTo>
                <a:lnTo>
                  <a:pt x="496343" y="222190"/>
                </a:lnTo>
                <a:cubicBezTo>
                  <a:pt x="496343" y="205724"/>
                  <a:pt x="487545" y="190514"/>
                  <a:pt x="473160" y="182141"/>
                </a:cubicBezTo>
                <a:lnTo>
                  <a:pt x="314227" y="90462"/>
                </a:lnTo>
                <a:cubicBezTo>
                  <a:pt x="307034" y="86345"/>
                  <a:pt x="299039" y="84287"/>
                  <a:pt x="291061" y="84287"/>
                </a:cubicBezTo>
                <a:close/>
                <a:moveTo>
                  <a:pt x="280481" y="0"/>
                </a:moveTo>
                <a:cubicBezTo>
                  <a:pt x="291387" y="0"/>
                  <a:pt x="302317" y="2814"/>
                  <a:pt x="312149" y="8441"/>
                </a:cubicBezTo>
                <a:lnTo>
                  <a:pt x="529413" y="133769"/>
                </a:lnTo>
                <a:cubicBezTo>
                  <a:pt x="549077" y="145214"/>
                  <a:pt x="561105" y="166007"/>
                  <a:pt x="561105" y="188516"/>
                </a:cubicBezTo>
                <a:lnTo>
                  <a:pt x="561105" y="439361"/>
                </a:lnTo>
                <a:cubicBezTo>
                  <a:pt x="561105" y="461871"/>
                  <a:pt x="549077" y="482663"/>
                  <a:pt x="529413" y="493918"/>
                </a:cubicBezTo>
                <a:lnTo>
                  <a:pt x="312149" y="619436"/>
                </a:lnTo>
                <a:cubicBezTo>
                  <a:pt x="292485" y="630691"/>
                  <a:pt x="268429" y="630691"/>
                  <a:pt x="248956" y="619436"/>
                </a:cubicBezTo>
                <a:lnTo>
                  <a:pt x="31501" y="493918"/>
                </a:lnTo>
                <a:cubicBezTo>
                  <a:pt x="12028" y="482663"/>
                  <a:pt x="0" y="461871"/>
                  <a:pt x="0" y="439361"/>
                </a:cubicBezTo>
                <a:lnTo>
                  <a:pt x="0" y="188516"/>
                </a:lnTo>
                <a:cubicBezTo>
                  <a:pt x="0" y="166007"/>
                  <a:pt x="12028" y="145214"/>
                  <a:pt x="31501" y="133769"/>
                </a:cubicBezTo>
                <a:lnTo>
                  <a:pt x="248956" y="8441"/>
                </a:lnTo>
                <a:cubicBezTo>
                  <a:pt x="258693" y="2814"/>
                  <a:pt x="269575" y="0"/>
                  <a:pt x="280481" y="0"/>
                </a:cubicBezTo>
                <a:close/>
              </a:path>
            </a:pathLst>
          </a:custGeom>
          <a:solidFill>
            <a:srgbClr val="FFC000">
              <a:lumMod val="75000"/>
            </a:srgbClr>
          </a:solidFill>
          <a:ln>
            <a:noFill/>
          </a:ln>
          <a:effectLst/>
          <a:extLst/>
        </p:spPr>
        <p:txBody>
          <a:bodyPr vert="horz" wrap="square" lIns="68580" tIns="34290" rIns="68580" bIns="3429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F17C3F"/>
              </a:solidFill>
              <a:effectLst/>
              <a:uLnTx/>
              <a:uFillTx/>
              <a:latin typeface="Calibri" panose="020F0502020204030204"/>
              <a:ea typeface="+mn-ea"/>
              <a:cs typeface="+mn-cs"/>
            </a:endParaRPr>
          </a:p>
        </p:txBody>
      </p:sp>
      <p:graphicFrame>
        <p:nvGraphicFramePr>
          <p:cNvPr id="205" name="Tablo 204"/>
          <p:cNvGraphicFramePr>
            <a:graphicFrameLocks noGrp="1"/>
          </p:cNvGraphicFramePr>
          <p:nvPr>
            <p:extLst/>
          </p:nvPr>
        </p:nvGraphicFramePr>
        <p:xfrm>
          <a:off x="285033" y="5458073"/>
          <a:ext cx="3027159" cy="731520"/>
        </p:xfrm>
        <a:graphic>
          <a:graphicData uri="http://schemas.openxmlformats.org/drawingml/2006/table">
            <a:tbl>
              <a:tblPr bandRow="1"/>
              <a:tblGrid>
                <a:gridCol w="745929">
                  <a:extLst>
                    <a:ext uri="{9D8B030D-6E8A-4147-A177-3AD203B41FA5}">
                      <a16:colId xmlns:a16="http://schemas.microsoft.com/office/drawing/2014/main" val="1102574692"/>
                    </a:ext>
                  </a:extLst>
                </a:gridCol>
                <a:gridCol w="2281230">
                  <a:extLst>
                    <a:ext uri="{9D8B030D-6E8A-4147-A177-3AD203B41FA5}">
                      <a16:colId xmlns:a16="http://schemas.microsoft.com/office/drawing/2014/main" val="2073543173"/>
                    </a:ext>
                  </a:extLst>
                </a:gridCol>
              </a:tblGrid>
              <a:tr h="21668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tr-TR" sz="1000" b="1" dirty="0" smtClean="0">
                          <a:solidFill>
                            <a:schemeClr val="tx1"/>
                          </a:solidFill>
                        </a:rPr>
                        <a:t>B.A.A.T.</a:t>
                      </a:r>
                      <a:endParaRPr lang="tr-TR" sz="10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tr-TR" sz="1000" dirty="0" smtClean="0">
                          <a:solidFill>
                            <a:schemeClr val="tx1"/>
                          </a:solidFill>
                        </a:rPr>
                        <a:t>: Biyolojik Atıksu</a:t>
                      </a:r>
                      <a:r>
                        <a:rPr lang="tr-TR" sz="1000" baseline="0" dirty="0" smtClean="0">
                          <a:solidFill>
                            <a:schemeClr val="tx1"/>
                          </a:solidFill>
                        </a:rPr>
                        <a:t> Arıtma Tesisi</a:t>
                      </a:r>
                      <a:endParaRPr lang="tr-TR"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5717077"/>
                  </a:ext>
                </a:extLst>
              </a:tr>
              <a:tr h="21668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tr-TR" sz="1000" b="1" dirty="0" smtClean="0">
                          <a:solidFill>
                            <a:schemeClr val="tx1"/>
                          </a:solidFill>
                        </a:rPr>
                        <a:t>İ.B.A.A.T.</a:t>
                      </a:r>
                      <a:endParaRPr lang="tr-TR" sz="10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tr-TR" sz="1000" dirty="0" smtClean="0">
                          <a:solidFill>
                            <a:schemeClr val="tx1"/>
                          </a:solidFill>
                        </a:rPr>
                        <a:t>: İleri Biyolojik Atıksu Arıtma Tesisi</a:t>
                      </a:r>
                      <a:endParaRPr lang="tr-TR"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9540664"/>
                  </a:ext>
                </a:extLst>
              </a:tr>
              <a:tr h="21668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tr-TR" sz="1000" b="1" dirty="0" smtClean="0">
                          <a:solidFill>
                            <a:schemeClr val="tx1"/>
                          </a:solidFill>
                        </a:rPr>
                        <a:t>Modüler</a:t>
                      </a:r>
                      <a:endParaRPr lang="tr-TR" sz="10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tr-TR" sz="1000" dirty="0" smtClean="0">
                          <a:solidFill>
                            <a:schemeClr val="tx1"/>
                          </a:solidFill>
                        </a:rPr>
                        <a:t>: Modüler Biyolojik Atıksu Arıtma Tesisi</a:t>
                      </a:r>
                      <a:endParaRPr lang="tr-TR"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2907230"/>
                  </a:ext>
                </a:extLst>
              </a:tr>
            </a:tbl>
          </a:graphicData>
        </a:graphic>
      </p:graphicFrame>
      <p:sp>
        <p:nvSpPr>
          <p:cNvPr id="206" name="Dikdörtgen 205"/>
          <p:cNvSpPr/>
          <p:nvPr/>
        </p:nvSpPr>
        <p:spPr>
          <a:xfrm>
            <a:off x="10866597" y="2669470"/>
            <a:ext cx="704039"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srgbClr val="2E4A6A"/>
                </a:solidFill>
                <a:effectLst/>
                <a:uLnTx/>
                <a:uFillTx/>
                <a:latin typeface="Calibri" panose="020F0502020204030204"/>
                <a:ea typeface="+mn-ea"/>
                <a:cs typeface="Calibri" panose="020F0502020204030204" pitchFamily="34" charset="0"/>
              </a:rPr>
              <a:t>2022</a:t>
            </a:r>
            <a:endParaRPr kumimoji="0" lang="tr-TR" sz="2000" b="0" i="0" u="none" strike="noStrike" kern="1200" cap="none" spc="0" normalizeH="0" baseline="0" noProof="0" dirty="0">
              <a:ln>
                <a:noFill/>
              </a:ln>
              <a:solidFill>
                <a:srgbClr val="2E4A6A"/>
              </a:solidFill>
              <a:effectLst/>
              <a:uLnTx/>
              <a:uFillTx/>
              <a:latin typeface="Calibri" panose="020F0502020204030204"/>
              <a:ea typeface="+mn-ea"/>
              <a:cs typeface="Calibri" panose="020F0502020204030204" pitchFamily="34" charset="0"/>
            </a:endParaRPr>
          </a:p>
        </p:txBody>
      </p:sp>
      <p:sp>
        <p:nvSpPr>
          <p:cNvPr id="207" name="Rectangle 78"/>
          <p:cNvSpPr/>
          <p:nvPr/>
        </p:nvSpPr>
        <p:spPr>
          <a:xfrm>
            <a:off x="10212611" y="4064262"/>
            <a:ext cx="1921167" cy="249299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srgbClr val="FF0000"/>
                </a:solidFill>
                <a:effectLst/>
                <a:uLnTx/>
                <a:uFillTx/>
                <a:latin typeface="Calibri" panose="020F0502020204030204"/>
                <a:ea typeface="+mn-ea"/>
                <a:cs typeface="Calibri" panose="020F0502020204030204" pitchFamily="34" charset="0"/>
              </a:rPr>
              <a:t>Diriliş İ.B.A.A.T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Tavşancıl İ.B.A.A.T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Rev</a:t>
            </a:r>
            <a:r>
              <a:rPr kumimoji="0" lang="tr-TR"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Umuttepe İ.B.A.A.T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Rev</a:t>
            </a:r>
            <a:r>
              <a:rPr kumimoji="0" lang="tr-TR"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Cumaköy İ.B.A.A.T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Rev</a:t>
            </a:r>
            <a:r>
              <a:rPr kumimoji="0" lang="tr-TR"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Bağırganlı İ.B.A.A.T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Rev</a:t>
            </a:r>
            <a:r>
              <a:rPr kumimoji="0" lang="tr-TR"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Akmeşe İ.B.A.A.T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Rev</a:t>
            </a:r>
            <a:r>
              <a:rPr kumimoji="0" lang="tr-TR"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Valideköprü İ.B.A.A.T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Rev</a:t>
            </a:r>
            <a:r>
              <a:rPr kumimoji="0" lang="tr-TR"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Çavuşlu İ.B.A.A.T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Rev</a:t>
            </a:r>
            <a:r>
              <a:rPr kumimoji="0" lang="tr-TR"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Hakkaniye İ.B.A.A.T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Rev</a:t>
            </a:r>
            <a:r>
              <a:rPr kumimoji="0" lang="tr-TR"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Sarısu İ.B.A.A.T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Rev</a:t>
            </a:r>
            <a:r>
              <a:rPr kumimoji="0" lang="tr-TR"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Seyrek İ.B.A.A.T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Rev</a:t>
            </a:r>
            <a:r>
              <a:rPr kumimoji="0" lang="tr-TR"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Sucuali İ.B.A.A.T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Rev</a:t>
            </a:r>
            <a:r>
              <a:rPr kumimoji="0" lang="tr-TR"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cxnSp>
        <p:nvCxnSpPr>
          <p:cNvPr id="208" name="42 Conector recto"/>
          <p:cNvCxnSpPr/>
          <p:nvPr/>
        </p:nvCxnSpPr>
        <p:spPr>
          <a:xfrm flipV="1">
            <a:off x="11214238" y="3182135"/>
            <a:ext cx="0" cy="864000"/>
          </a:xfrm>
          <a:prstGeom prst="line">
            <a:avLst/>
          </a:prstGeom>
          <a:noFill/>
          <a:ln w="12700" cap="flat" cmpd="sng" algn="ctr">
            <a:solidFill>
              <a:srgbClr val="435C78"/>
            </a:solidFill>
            <a:prstDash val="solid"/>
          </a:ln>
          <a:effectLst/>
        </p:spPr>
      </p:cxnSp>
      <p:sp>
        <p:nvSpPr>
          <p:cNvPr id="209" name="Freeform: Shape 41">
            <a:extLst>
              <a:ext uri="{FF2B5EF4-FFF2-40B4-BE49-F238E27FC236}">
                <a16:creationId xmlns:a16="http://schemas.microsoft.com/office/drawing/2014/main" id="{C11FDD8B-E4E5-458C-B1FE-75EA26D0ED1B}"/>
              </a:ext>
            </a:extLst>
          </p:cNvPr>
          <p:cNvSpPr>
            <a:spLocks/>
          </p:cNvSpPr>
          <p:nvPr/>
        </p:nvSpPr>
        <p:spPr bwMode="auto">
          <a:xfrm>
            <a:off x="11140104" y="3096568"/>
            <a:ext cx="147104" cy="164610"/>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solidFill>
            <a:srgbClr val="2E4A6A"/>
          </a:solidFill>
          <a:ln>
            <a:noFill/>
          </a:ln>
          <a:effectLst/>
          <a:extLst/>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17C3F"/>
              </a:solidFill>
              <a:effectLst/>
              <a:uLnTx/>
              <a:uFillTx/>
              <a:latin typeface="Calibri" panose="020F0502020204030204"/>
              <a:ea typeface="+mn-ea"/>
              <a:cs typeface="+mn-cs"/>
            </a:endParaRPr>
          </a:p>
        </p:txBody>
      </p:sp>
      <p:sp>
        <p:nvSpPr>
          <p:cNvPr id="210" name="Serbest Form 209">
            <a:extLst>
              <a:ext uri="{FF2B5EF4-FFF2-40B4-BE49-F238E27FC236}">
                <a16:creationId xmlns:a16="http://schemas.microsoft.com/office/drawing/2014/main" id="{C11FDD8B-E4E5-458C-B1FE-75EA26D0ED1B}"/>
              </a:ext>
            </a:extLst>
          </p:cNvPr>
          <p:cNvSpPr>
            <a:spLocks/>
          </p:cNvSpPr>
          <p:nvPr/>
        </p:nvSpPr>
        <p:spPr bwMode="auto">
          <a:xfrm>
            <a:off x="11173195" y="4035662"/>
            <a:ext cx="80922" cy="90552"/>
          </a:xfrm>
          <a:custGeom>
            <a:avLst/>
            <a:gdLst>
              <a:gd name="connsiteX0" fmla="*/ 291061 w 561105"/>
              <a:gd name="connsiteY0" fmla="*/ 84287 h 627877"/>
              <a:gd name="connsiteX1" fmla="*/ 267999 w 561105"/>
              <a:gd name="connsiteY1" fmla="*/ 90462 h 627877"/>
              <a:gd name="connsiteX2" fmla="*/ 108927 w 561105"/>
              <a:gd name="connsiteY2" fmla="*/ 182141 h 627877"/>
              <a:gd name="connsiteX3" fmla="*/ 85883 w 561105"/>
              <a:gd name="connsiteY3" fmla="*/ 222190 h 627877"/>
              <a:gd name="connsiteX4" fmla="*/ 85883 w 561105"/>
              <a:gd name="connsiteY4" fmla="*/ 405688 h 627877"/>
              <a:gd name="connsiteX5" fmla="*/ 108927 w 561105"/>
              <a:gd name="connsiteY5" fmla="*/ 445598 h 627877"/>
              <a:gd name="connsiteX6" fmla="*/ 267999 w 561105"/>
              <a:gd name="connsiteY6" fmla="*/ 537417 h 627877"/>
              <a:gd name="connsiteX7" fmla="*/ 314227 w 561105"/>
              <a:gd name="connsiteY7" fmla="*/ 537417 h 627877"/>
              <a:gd name="connsiteX8" fmla="*/ 473160 w 561105"/>
              <a:gd name="connsiteY8" fmla="*/ 445598 h 627877"/>
              <a:gd name="connsiteX9" fmla="*/ 496343 w 561105"/>
              <a:gd name="connsiteY9" fmla="*/ 405688 h 627877"/>
              <a:gd name="connsiteX10" fmla="*/ 496343 w 561105"/>
              <a:gd name="connsiteY10" fmla="*/ 222190 h 627877"/>
              <a:gd name="connsiteX11" fmla="*/ 473160 w 561105"/>
              <a:gd name="connsiteY11" fmla="*/ 182141 h 627877"/>
              <a:gd name="connsiteX12" fmla="*/ 314227 w 561105"/>
              <a:gd name="connsiteY12" fmla="*/ 90462 h 627877"/>
              <a:gd name="connsiteX13" fmla="*/ 291061 w 561105"/>
              <a:gd name="connsiteY13" fmla="*/ 84287 h 627877"/>
              <a:gd name="connsiteX14" fmla="*/ 280481 w 561105"/>
              <a:gd name="connsiteY14" fmla="*/ 0 h 627877"/>
              <a:gd name="connsiteX15" fmla="*/ 312149 w 561105"/>
              <a:gd name="connsiteY15" fmla="*/ 8441 h 627877"/>
              <a:gd name="connsiteX16" fmla="*/ 529413 w 561105"/>
              <a:gd name="connsiteY16" fmla="*/ 133769 h 627877"/>
              <a:gd name="connsiteX17" fmla="*/ 561105 w 561105"/>
              <a:gd name="connsiteY17" fmla="*/ 188516 h 627877"/>
              <a:gd name="connsiteX18" fmla="*/ 561105 w 561105"/>
              <a:gd name="connsiteY18" fmla="*/ 439361 h 627877"/>
              <a:gd name="connsiteX19" fmla="*/ 529413 w 561105"/>
              <a:gd name="connsiteY19" fmla="*/ 493918 h 627877"/>
              <a:gd name="connsiteX20" fmla="*/ 312149 w 561105"/>
              <a:gd name="connsiteY20" fmla="*/ 619436 h 627877"/>
              <a:gd name="connsiteX21" fmla="*/ 248956 w 561105"/>
              <a:gd name="connsiteY21" fmla="*/ 619436 h 627877"/>
              <a:gd name="connsiteX22" fmla="*/ 31501 w 561105"/>
              <a:gd name="connsiteY22" fmla="*/ 493918 h 627877"/>
              <a:gd name="connsiteX23" fmla="*/ 0 w 561105"/>
              <a:gd name="connsiteY23" fmla="*/ 439361 h 627877"/>
              <a:gd name="connsiteX24" fmla="*/ 0 w 561105"/>
              <a:gd name="connsiteY24" fmla="*/ 188516 h 627877"/>
              <a:gd name="connsiteX25" fmla="*/ 31501 w 561105"/>
              <a:gd name="connsiteY25" fmla="*/ 133769 h 627877"/>
              <a:gd name="connsiteX26" fmla="*/ 248956 w 561105"/>
              <a:gd name="connsiteY26" fmla="*/ 8441 h 627877"/>
              <a:gd name="connsiteX27" fmla="*/ 280481 w 561105"/>
              <a:gd name="connsiteY27" fmla="*/ 0 h 6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105" h="627877">
                <a:moveTo>
                  <a:pt x="291061" y="84287"/>
                </a:moveTo>
                <a:cubicBezTo>
                  <a:pt x="283083" y="84287"/>
                  <a:pt x="275122" y="86345"/>
                  <a:pt x="267999" y="90462"/>
                </a:cubicBezTo>
                <a:lnTo>
                  <a:pt x="108927" y="182141"/>
                </a:lnTo>
                <a:cubicBezTo>
                  <a:pt x="94682" y="190514"/>
                  <a:pt x="85883" y="205724"/>
                  <a:pt x="85883" y="222190"/>
                </a:cubicBezTo>
                <a:lnTo>
                  <a:pt x="85883" y="405688"/>
                </a:lnTo>
                <a:cubicBezTo>
                  <a:pt x="85883" y="422154"/>
                  <a:pt x="94682" y="437364"/>
                  <a:pt x="108927" y="445598"/>
                </a:cubicBezTo>
                <a:lnTo>
                  <a:pt x="267999" y="537417"/>
                </a:lnTo>
                <a:cubicBezTo>
                  <a:pt x="282245" y="545649"/>
                  <a:pt x="299842" y="545649"/>
                  <a:pt x="314227" y="537417"/>
                </a:cubicBezTo>
                <a:lnTo>
                  <a:pt x="473160" y="445598"/>
                </a:lnTo>
                <a:cubicBezTo>
                  <a:pt x="487545" y="437364"/>
                  <a:pt x="496343" y="422154"/>
                  <a:pt x="496343" y="405688"/>
                </a:cubicBezTo>
                <a:lnTo>
                  <a:pt x="496343" y="222190"/>
                </a:lnTo>
                <a:cubicBezTo>
                  <a:pt x="496343" y="205724"/>
                  <a:pt x="487545" y="190514"/>
                  <a:pt x="473160" y="182141"/>
                </a:cubicBezTo>
                <a:lnTo>
                  <a:pt x="314227" y="90462"/>
                </a:lnTo>
                <a:cubicBezTo>
                  <a:pt x="307034" y="86345"/>
                  <a:pt x="299039" y="84287"/>
                  <a:pt x="291061" y="84287"/>
                </a:cubicBezTo>
                <a:close/>
                <a:moveTo>
                  <a:pt x="280481" y="0"/>
                </a:moveTo>
                <a:cubicBezTo>
                  <a:pt x="291387" y="0"/>
                  <a:pt x="302317" y="2814"/>
                  <a:pt x="312149" y="8441"/>
                </a:cubicBezTo>
                <a:lnTo>
                  <a:pt x="529413" y="133769"/>
                </a:lnTo>
                <a:cubicBezTo>
                  <a:pt x="549077" y="145214"/>
                  <a:pt x="561105" y="166007"/>
                  <a:pt x="561105" y="188516"/>
                </a:cubicBezTo>
                <a:lnTo>
                  <a:pt x="561105" y="439361"/>
                </a:lnTo>
                <a:cubicBezTo>
                  <a:pt x="561105" y="461871"/>
                  <a:pt x="549077" y="482663"/>
                  <a:pt x="529413" y="493918"/>
                </a:cubicBezTo>
                <a:lnTo>
                  <a:pt x="312149" y="619436"/>
                </a:lnTo>
                <a:cubicBezTo>
                  <a:pt x="292485" y="630691"/>
                  <a:pt x="268429" y="630691"/>
                  <a:pt x="248956" y="619436"/>
                </a:cubicBezTo>
                <a:lnTo>
                  <a:pt x="31501" y="493918"/>
                </a:lnTo>
                <a:cubicBezTo>
                  <a:pt x="12028" y="482663"/>
                  <a:pt x="0" y="461871"/>
                  <a:pt x="0" y="439361"/>
                </a:cubicBezTo>
                <a:lnTo>
                  <a:pt x="0" y="188516"/>
                </a:lnTo>
                <a:cubicBezTo>
                  <a:pt x="0" y="166007"/>
                  <a:pt x="12028" y="145214"/>
                  <a:pt x="31501" y="133769"/>
                </a:cubicBezTo>
                <a:lnTo>
                  <a:pt x="248956" y="8441"/>
                </a:lnTo>
                <a:cubicBezTo>
                  <a:pt x="258693" y="2814"/>
                  <a:pt x="269575" y="0"/>
                  <a:pt x="280481" y="0"/>
                </a:cubicBezTo>
                <a:close/>
              </a:path>
            </a:pathLst>
          </a:custGeom>
          <a:solidFill>
            <a:srgbClr val="2E4A6A"/>
          </a:solidFill>
          <a:ln>
            <a:noFill/>
          </a:ln>
          <a:effectLst/>
          <a:extLst/>
        </p:spPr>
        <p:txBody>
          <a:bodyPr vert="horz" wrap="square" lIns="68580" tIns="34290" rIns="68580" bIns="3429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17C3F"/>
              </a:solidFill>
              <a:effectLst/>
              <a:uLnTx/>
              <a:uFillTx/>
              <a:latin typeface="Calibri" panose="020F0502020204030204"/>
              <a:ea typeface="+mn-ea"/>
              <a:cs typeface="+mn-cs"/>
            </a:endParaRPr>
          </a:p>
        </p:txBody>
      </p:sp>
      <p:sp>
        <p:nvSpPr>
          <p:cNvPr id="211" name="Dikdörtgen 210"/>
          <p:cNvSpPr/>
          <p:nvPr/>
        </p:nvSpPr>
        <p:spPr>
          <a:xfrm>
            <a:off x="2911456" y="1725330"/>
            <a:ext cx="518091"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tr-TR" sz="11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Rev</a:t>
            </a:r>
            <a:r>
              <a:rPr kumimoji="0" lang="tr-TR"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12" name="Dikdörtgen 211"/>
          <p:cNvSpPr/>
          <p:nvPr/>
        </p:nvSpPr>
        <p:spPr>
          <a:xfrm>
            <a:off x="8405689" y="1723698"/>
            <a:ext cx="518091"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tr-TR" sz="11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Rev</a:t>
            </a:r>
            <a:r>
              <a:rPr kumimoji="0" lang="tr-TR"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13" name="Dikdörtgen 212"/>
          <p:cNvSpPr/>
          <p:nvPr/>
        </p:nvSpPr>
        <p:spPr>
          <a:xfrm>
            <a:off x="10337553" y="1564517"/>
            <a:ext cx="518091"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tr-TR" sz="11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Rev</a:t>
            </a:r>
            <a:r>
              <a:rPr kumimoji="0" lang="tr-TR"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14" name="Dikdörtgen 213"/>
          <p:cNvSpPr/>
          <p:nvPr/>
        </p:nvSpPr>
        <p:spPr>
          <a:xfrm>
            <a:off x="10337553" y="1755289"/>
            <a:ext cx="518091"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tr-TR" sz="11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Rev</a:t>
            </a:r>
            <a:r>
              <a:rPr kumimoji="0" lang="tr-TR"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15" name="Dikdörtgen 214"/>
          <p:cNvSpPr/>
          <p:nvPr/>
        </p:nvSpPr>
        <p:spPr>
          <a:xfrm>
            <a:off x="10543000" y="1932160"/>
            <a:ext cx="518091"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tr-TR" sz="11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Rev</a:t>
            </a:r>
            <a:r>
              <a:rPr kumimoji="0" lang="tr-TR"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16" name="Sol Köşeli Ayraç 215"/>
          <p:cNvSpPr/>
          <p:nvPr/>
        </p:nvSpPr>
        <p:spPr>
          <a:xfrm>
            <a:off x="10014888" y="4398169"/>
            <a:ext cx="246912" cy="1855982"/>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217" name="Dikdörtgen 216"/>
          <p:cNvSpPr/>
          <p:nvPr/>
        </p:nvSpPr>
        <p:spPr>
          <a:xfrm>
            <a:off x="8475766" y="4947290"/>
            <a:ext cx="1303049" cy="64633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11 TESİS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REVİZYONU</a:t>
            </a:r>
            <a:endParaRPr kumimoji="0" lang="tr-TR" sz="18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cxnSp>
        <p:nvCxnSpPr>
          <p:cNvPr id="218" name="Düz Bağlayıcı 217"/>
          <p:cNvCxnSpPr/>
          <p:nvPr/>
        </p:nvCxnSpPr>
        <p:spPr>
          <a:xfrm flipH="1" flipV="1">
            <a:off x="9777912" y="5260686"/>
            <a:ext cx="23607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37270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E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Override>
</file>

<file path=ppt/theme/themeOverride4.xml><?xml version="1.0" encoding="utf-8"?>
<a:themeOverride xmlns:a="http://schemas.openxmlformats.org/drawingml/2006/main">
  <a:clrScheme name="E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E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Override>
</file>

<file path=ppt/theme/themeOverride5.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11962</TotalTime>
  <Words>2337</Words>
  <Application>Microsoft Office PowerPoint</Application>
  <PresentationFormat>Geniş ekran</PresentationFormat>
  <Paragraphs>468</Paragraphs>
  <Slides>28</Slides>
  <Notes>9</Notes>
  <HiddenSlides>0</HiddenSlides>
  <MMClips>0</MMClips>
  <ScaleCrop>false</ScaleCrop>
  <HeadingPairs>
    <vt:vector size="6" baseType="variant">
      <vt:variant>
        <vt:lpstr>Kullanılan Yazı Tipleri</vt:lpstr>
      </vt:variant>
      <vt:variant>
        <vt:i4>14</vt:i4>
      </vt:variant>
      <vt:variant>
        <vt:lpstr>Tema</vt:lpstr>
      </vt:variant>
      <vt:variant>
        <vt:i4>1</vt:i4>
      </vt:variant>
      <vt:variant>
        <vt:lpstr>Slayt Başlıkları</vt:lpstr>
      </vt:variant>
      <vt:variant>
        <vt:i4>28</vt:i4>
      </vt:variant>
    </vt:vector>
  </HeadingPairs>
  <TitlesOfParts>
    <vt:vector size="43" baseType="lpstr">
      <vt:lpstr>Arial</vt:lpstr>
      <vt:lpstr>Bahnschrift</vt:lpstr>
      <vt:lpstr>Calibri</vt:lpstr>
      <vt:lpstr>Carlito</vt:lpstr>
      <vt:lpstr>Helvetica</vt:lpstr>
      <vt:lpstr>Segoe UI</vt:lpstr>
      <vt:lpstr>Segoe UI Black</vt:lpstr>
      <vt:lpstr>Symbol</vt:lpstr>
      <vt:lpstr>Times New Roman</vt:lpstr>
      <vt:lpstr>Trebuchet MS</vt:lpstr>
      <vt:lpstr>Tw Cen MT</vt:lpstr>
      <vt:lpstr>Tw Cen MT Condensed</vt:lpstr>
      <vt:lpstr>Wingdings</vt:lpstr>
      <vt:lpstr>Wingdings 3</vt:lpstr>
      <vt:lpstr>Entegral</vt:lpstr>
      <vt:lpstr>PowerPoint Sunusu</vt:lpstr>
      <vt:lpstr>PowerPoint Sunusu</vt:lpstr>
      <vt:lpstr>SUYUN SÜRDÜRÜLEBİLİR KULLANIMI VE YÖNETİMİ </vt:lpstr>
      <vt:lpstr>FALKENMARK SU İNDEKSİ</vt:lpstr>
      <vt:lpstr>PowerPoint Sunusu</vt:lpstr>
      <vt:lpstr>Su kayıp oranı hedefleri</vt:lpstr>
      <vt:lpstr>Su tasarrufu VE verimliliğiNİ teşvik eden  BAŞLICA politikalarIMIZ</vt:lpstr>
      <vt:lpstr>PowerPoint Sunusu</vt:lpstr>
      <vt:lpstr>İŞLETİLEN ATIKSU ARITMA TESİSLERİ </vt:lpstr>
      <vt:lpstr>PowerPoint Sunusu</vt:lpstr>
      <vt:lpstr>MODÜLER A.A.T’LERİN ileri biyolojik a.a.t revizyonLARI</vt:lpstr>
      <vt:lpstr>ATIK SU Arıtma ORANI </vt:lpstr>
      <vt:lpstr>PowerPoint Sunusu</vt:lpstr>
      <vt:lpstr>PowerPoint Sunusu</vt:lpstr>
      <vt:lpstr>PowerPoint Sunusu</vt:lpstr>
      <vt:lpstr>NEDEN GERİ KAZANIM SUYU ?</vt:lpstr>
      <vt:lpstr>PowerPoint Sunusu</vt:lpstr>
      <vt:lpstr>PowerPoint Sunusu</vt:lpstr>
      <vt:lpstr>PowerPoint Sunusu</vt:lpstr>
      <vt:lpstr>PowerPoint Sunusu</vt:lpstr>
      <vt:lpstr>PowerPoint Sunusu</vt:lpstr>
      <vt:lpstr>PowerPoint Sunusu</vt:lpstr>
      <vt:lpstr>PowerPoint Sunusu</vt:lpstr>
      <vt:lpstr>PowerPoint Sunusu</vt:lpstr>
      <vt:lpstr>YENİDEN KULLANILAN ATIKSU ORANI </vt:lpstr>
      <vt:lpstr>SONUÇ</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Caner CANKURT</dc:creator>
  <cp:lastModifiedBy>Osman DALKILIÇ</cp:lastModifiedBy>
  <cp:revision>1032</cp:revision>
  <cp:lastPrinted>2022-05-12T12:23:43Z</cp:lastPrinted>
  <dcterms:created xsi:type="dcterms:W3CDTF">2022-04-04T06:52:41Z</dcterms:created>
  <dcterms:modified xsi:type="dcterms:W3CDTF">2024-10-21T12:11:40Z</dcterms:modified>
</cp:coreProperties>
</file>