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4" r:id="rId3"/>
    <p:sldId id="257" r:id="rId4"/>
    <p:sldId id="258" r:id="rId5"/>
    <p:sldId id="259" r:id="rId6"/>
    <p:sldId id="261" r:id="rId7"/>
    <p:sldId id="262" r:id="rId8"/>
    <p:sldId id="263" r:id="rId9"/>
    <p:sldId id="266" r:id="rId1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6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9"/>
    <p:restoredTop sz="94637"/>
  </p:normalViewPr>
  <p:slideViewPr>
    <p:cSldViewPr snapToGrid="0">
      <p:cViewPr varScale="1">
        <p:scale>
          <a:sx n="103" d="100"/>
          <a:sy n="103" d="100"/>
        </p:scale>
        <p:origin x="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406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535D-BE92-CE40-89CB-3AD8310631EF}" type="datetimeFigureOut">
              <a:rPr lang="tr-TR" smtClean="0"/>
              <a:t>23.10.2024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80E90-7BDC-EA49-B30D-8F275DC77A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2768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80E90-7BDC-EA49-B30D-8F275DC77A31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2667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BA13E-F39E-822A-7EF1-A3C9DA47B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DB02C67D-80FF-C9D6-A177-140E19470A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DAE1E24F-3B89-38EC-7C6F-5993721843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A88900B-120F-3D0E-048E-90A2D6335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80E90-7BDC-EA49-B30D-8F275DC77A31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830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EF5A3-FAE6-40B6-03C6-77399E4F0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0CF13C00-B8C5-83B0-456B-F4D3968EEA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91ACBBB8-1F52-1AAC-088F-E7F23A4791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7EF8272-C8C3-130A-ABC1-A60D83D1EC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80E90-7BDC-EA49-B30D-8F275DC77A31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8396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E1FA3-2979-0E09-E518-E62FA1267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FD9B0042-4973-2B4B-C62D-C81F9F48A2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298AF65-9CA6-68CF-992F-17F1F63401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C4EC079-10B4-CB84-82C2-39C6121A8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80E90-7BDC-EA49-B30D-8F275DC77A31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0293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000E8-9ED0-E20E-FAFD-0BB61DC42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FC075B1F-C3FD-EB9E-26B4-40F571884B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06FFBCF3-B139-3345-3CA1-97C289ECC3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CAFC166-C3B5-2A5B-2832-26D62ABF42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80E90-7BDC-EA49-B30D-8F275DC77A31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6918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D7430B-8136-04D5-5726-40431DD16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3F6509E4-9239-97E5-60BD-C2FCDBD481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30AEE59-7DA2-5B62-9FC4-416D1F3E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93FB8-A4A3-1145-9E89-D5920B8CDF6C}" type="datetimeFigureOut">
              <a:rPr lang="tr-TR" smtClean="0"/>
              <a:t>23.10.2024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3F86FA0-3529-939D-204D-963A32229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A0CB8B-FBDD-A4BB-C8C5-EF26A000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3F9E-6722-544E-AFA4-5A9AB9E98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9628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3848CA-A4B1-ED0B-94BE-94851C6F5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65DE1C2-1CE7-9B6D-7497-7564C0C37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7025C24-EF30-DC58-6B7E-443ECB068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93FB8-A4A3-1145-9E89-D5920B8CDF6C}" type="datetimeFigureOut">
              <a:rPr lang="tr-TR" smtClean="0"/>
              <a:t>23.10.2024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E72EDEE-01D8-18EB-EF39-1A3C0CBB7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2057C63-173D-F958-62E7-F12EB7D03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3F9E-6722-544E-AFA4-5A9AB9E98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2692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74B52F98-45C6-7EB6-AB5D-08912646AB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E878173-B20B-44B5-5E2E-27F7DA505E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98E4D04-B5CD-CEE4-24FE-8FFA9FCBA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93FB8-A4A3-1145-9E89-D5920B8CDF6C}" type="datetimeFigureOut">
              <a:rPr lang="tr-TR" smtClean="0"/>
              <a:t>23.10.2024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9EAACA8-5D45-7D9A-5911-F7C870A87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A4022EA-76CF-8094-130C-AB44E0E74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3F9E-6722-544E-AFA4-5A9AB9E98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715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53EEF7-5EE0-C738-F877-E685B7191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213947D-ED55-4034-C3D2-0A3C759DF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57AB8CF-D8B0-E776-A8A2-582CD0766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93FB8-A4A3-1145-9E89-D5920B8CDF6C}" type="datetimeFigureOut">
              <a:rPr lang="tr-TR" smtClean="0"/>
              <a:t>23.10.2024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0C8024A-9E41-71DA-69F5-AF1B7463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FB56249-D8C9-1584-A1CC-9E23C992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3F9E-6722-544E-AFA4-5A9AB9E98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1519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AC9708-D492-ED12-0B30-CDD299AB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7EEF884-DE5D-BCB9-4562-79535F072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95DC79D-D4D3-07D2-5B2C-FB9702423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93FB8-A4A3-1145-9E89-D5920B8CDF6C}" type="datetimeFigureOut">
              <a:rPr lang="tr-TR" smtClean="0"/>
              <a:t>23.10.2024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9A21C0B-A9DD-EBDB-BA0B-73F7CF80A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5B785F8-39CE-DE21-2BA9-838D56F6C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3F9E-6722-544E-AFA4-5A9AB9E98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3837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008C2A-345B-C050-7C41-90D45D054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5E7395E-6C6F-7055-3034-EDEBC5FBC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A7523CE9-240E-7864-5505-C32FFFE02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B4B7752-DF82-478C-078F-61ECCC868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93FB8-A4A3-1145-9E89-D5920B8CDF6C}" type="datetimeFigureOut">
              <a:rPr lang="tr-TR" smtClean="0"/>
              <a:t>23.10.2024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EDFCCC6-BEB8-A2A1-62CF-E2E4EDD46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37C2BE0-7094-67AD-945A-B48662740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3F9E-6722-544E-AFA4-5A9AB9E98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1144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03E8574-0AB3-CBAD-677D-4275CD484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AB313DB-8A82-1E02-AB0C-F6D2ADE71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0AA9E79-A3FF-6FEF-1792-5020A1C55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761040CB-EEAD-0A19-E08D-E9938A1B52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8B06C1A5-EF18-4629-7788-B7A49B74E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77A7F2CA-157B-3384-3CA8-4D766123E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93FB8-A4A3-1145-9E89-D5920B8CDF6C}" type="datetimeFigureOut">
              <a:rPr lang="tr-TR" smtClean="0"/>
              <a:t>23.10.2024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5FB4CE2E-0CA5-3045-E26E-14F44B613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1075250D-5B9C-7AC6-F5F9-232FAB478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3F9E-6722-544E-AFA4-5A9AB9E98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8234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00D89A0-D3F7-0537-9065-4962F5D51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9CACBB1-613E-D235-1414-24061AAEE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93FB8-A4A3-1145-9E89-D5920B8CDF6C}" type="datetimeFigureOut">
              <a:rPr lang="tr-TR" smtClean="0"/>
              <a:t>23.10.2024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A1DE165-E5EC-C365-16F7-46955EA46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3DEAED3-6B84-96AA-0FF5-85D81EE8F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3F9E-6722-544E-AFA4-5A9AB9E98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3949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B39BED30-7CE2-1C44-59AD-48CD1A066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93FB8-A4A3-1145-9E89-D5920B8CDF6C}" type="datetimeFigureOut">
              <a:rPr lang="tr-TR" smtClean="0"/>
              <a:t>23.10.2024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8ACA5145-C3B3-A965-56FA-359A65A58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CE211D8-541F-7914-FF99-A7C29296F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3F9E-6722-544E-AFA4-5A9AB9E98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1793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7A144B-BC8B-9CD8-96A7-4F2018F16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3DC068B-F273-C531-DB5A-28FF3DAF4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5087402-E65D-B37B-DA62-D1E398900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E55A564-6500-50AE-D9AC-9B2C13D3D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93FB8-A4A3-1145-9E89-D5920B8CDF6C}" type="datetimeFigureOut">
              <a:rPr lang="tr-TR" smtClean="0"/>
              <a:t>23.10.2024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9C60045-130B-2E5A-4981-613CD8DFD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8857E41-5E36-7BAE-67D8-680BC40F1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3F9E-6722-544E-AFA4-5A9AB9E98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9122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96940B7-F07C-A4BE-BD0E-228C8A83D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5B1B85A-88CC-169E-8D78-F89912425F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E03AEEC-9CA0-7D7C-936F-7369F976E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BE58F48-FECC-AF46-5100-963E25CD4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93FB8-A4A3-1145-9E89-D5920B8CDF6C}" type="datetimeFigureOut">
              <a:rPr lang="tr-TR" smtClean="0"/>
              <a:t>23.10.2024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98469E8-E9C5-D1C7-216B-1DF3849BA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043AAA1-F8A1-8B40-0D0C-21BE32382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3F9E-6722-544E-AFA4-5A9AB9E98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1125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7566F28-656C-739A-89EB-1DD5F91C3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6A42BBD-BFCF-D201-8913-E65FFCC07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42C759E-6F69-C244-6221-DC89152418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93FB8-A4A3-1145-9E89-D5920B8CDF6C}" type="datetimeFigureOut">
              <a:rPr lang="tr-TR" smtClean="0"/>
              <a:t>23.10.2024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DCCFB58-B4C2-37FC-DEF1-0E0B7CA775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2BE8E28-EE01-BF66-A759-B52028317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63F9E-6722-544E-AFA4-5A9AB9E98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971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Resim 40">
            <a:extLst>
              <a:ext uri="{FF2B5EF4-FFF2-40B4-BE49-F238E27FC236}">
                <a16:creationId xmlns:a16="http://schemas.microsoft.com/office/drawing/2014/main" id="{09E6564C-E122-DFE2-88F9-0D63B1EDF0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2197" y="-90152"/>
            <a:ext cx="12311522" cy="701538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4" name="Serbest Form 2">
            <a:extLst>
              <a:ext uri="{FF2B5EF4-FFF2-40B4-BE49-F238E27FC236}">
                <a16:creationId xmlns:a16="http://schemas.microsoft.com/office/drawing/2014/main" id="{4D5BABB0-C3EE-AD97-68D6-AF3D99D62583}"/>
              </a:ext>
            </a:extLst>
          </p:cNvPr>
          <p:cNvSpPr/>
          <p:nvPr/>
        </p:nvSpPr>
        <p:spPr>
          <a:xfrm rot="10800000">
            <a:off x="-1285529" y="3142443"/>
            <a:ext cx="6321168" cy="4857930"/>
          </a:xfrm>
          <a:custGeom>
            <a:avLst/>
            <a:gdLst>
              <a:gd name="connsiteX0" fmla="*/ 2006770 w 5480263"/>
              <a:gd name="connsiteY0" fmla="*/ 0 h 4805203"/>
              <a:gd name="connsiteX1" fmla="*/ 0 w 5480263"/>
              <a:gd name="connsiteY1" fmla="*/ 2399533 h 4805203"/>
              <a:gd name="connsiteX2" fmla="*/ 2012907 w 5480263"/>
              <a:gd name="connsiteY2" fmla="*/ 4799066 h 4805203"/>
              <a:gd name="connsiteX3" fmla="*/ 3320069 w 5480263"/>
              <a:gd name="connsiteY3" fmla="*/ 4805203 h 4805203"/>
              <a:gd name="connsiteX4" fmla="*/ 1761293 w 5480263"/>
              <a:gd name="connsiteY4" fmla="*/ 2939581 h 4805203"/>
              <a:gd name="connsiteX5" fmla="*/ 5480263 w 5480263"/>
              <a:gd name="connsiteY5" fmla="*/ 2939581 h 4805203"/>
              <a:gd name="connsiteX6" fmla="*/ 5467989 w 5480263"/>
              <a:gd name="connsiteY6" fmla="*/ 1890169 h 4805203"/>
              <a:gd name="connsiteX7" fmla="*/ 1749020 w 5480263"/>
              <a:gd name="connsiteY7" fmla="*/ 1884032 h 4805203"/>
              <a:gd name="connsiteX8" fmla="*/ 3307795 w 5480263"/>
              <a:gd name="connsiteY8" fmla="*/ 6137 h 4805203"/>
              <a:gd name="connsiteX9" fmla="*/ 2006770 w 5480263"/>
              <a:gd name="connsiteY9" fmla="*/ 0 h 4805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80263" h="4805203">
                <a:moveTo>
                  <a:pt x="2006770" y="0"/>
                </a:moveTo>
                <a:lnTo>
                  <a:pt x="0" y="2399533"/>
                </a:lnTo>
                <a:lnTo>
                  <a:pt x="2012907" y="4799066"/>
                </a:lnTo>
                <a:lnTo>
                  <a:pt x="3320069" y="4805203"/>
                </a:lnTo>
                <a:lnTo>
                  <a:pt x="1761293" y="2939581"/>
                </a:lnTo>
                <a:lnTo>
                  <a:pt x="5480263" y="2939581"/>
                </a:lnTo>
                <a:lnTo>
                  <a:pt x="5467989" y="1890169"/>
                </a:lnTo>
                <a:lnTo>
                  <a:pt x="1749020" y="1884032"/>
                </a:lnTo>
                <a:lnTo>
                  <a:pt x="3307795" y="6137"/>
                </a:lnTo>
                <a:lnTo>
                  <a:pt x="2006770" y="0"/>
                </a:lnTo>
                <a:close/>
              </a:path>
            </a:pathLst>
          </a:custGeom>
          <a:solidFill>
            <a:srgbClr val="FF0000">
              <a:alpha val="5891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Resim 47">
            <a:extLst>
              <a:ext uri="{FF2B5EF4-FFF2-40B4-BE49-F238E27FC236}">
                <a16:creationId xmlns:a16="http://schemas.microsoft.com/office/drawing/2014/main" id="{6443D4E3-3542-C0BA-3970-5AD454CFF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098" y="-886045"/>
            <a:ext cx="3818943" cy="2946042"/>
          </a:xfrm>
          <a:prstGeom prst="rect">
            <a:avLst/>
          </a:prstGeom>
        </p:spPr>
      </p:pic>
      <p:sp>
        <p:nvSpPr>
          <p:cNvPr id="50" name="Metin kutusu 49">
            <a:extLst>
              <a:ext uri="{FF2B5EF4-FFF2-40B4-BE49-F238E27FC236}">
                <a16:creationId xmlns:a16="http://schemas.microsoft.com/office/drawing/2014/main" id="{DBFA45EE-3C46-7B65-6798-CCA8BFD2696F}"/>
              </a:ext>
            </a:extLst>
          </p:cNvPr>
          <p:cNvSpPr txBox="1"/>
          <p:nvPr/>
        </p:nvSpPr>
        <p:spPr>
          <a:xfrm>
            <a:off x="8424687" y="6375042"/>
            <a:ext cx="35386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spc="50" dirty="0" err="1">
                <a:solidFill>
                  <a:schemeClr val="bg1"/>
                </a:solidFill>
                <a:latin typeface="inter"/>
              </a:rPr>
              <a:t>Kontrolmatik.com</a:t>
            </a:r>
            <a:r>
              <a:rPr lang="tr-TR" sz="1400" spc="50" dirty="0">
                <a:solidFill>
                  <a:schemeClr val="bg1"/>
                </a:solidFill>
                <a:latin typeface="inter"/>
              </a:rPr>
              <a:t>  I  </a:t>
            </a:r>
            <a:r>
              <a:rPr lang="tr-TR" sz="1400" spc="50" dirty="0" err="1">
                <a:solidFill>
                  <a:schemeClr val="bg1"/>
                </a:solidFill>
                <a:latin typeface="inter"/>
              </a:rPr>
              <a:t>WeAreInControl</a:t>
            </a:r>
            <a:r>
              <a:rPr lang="tr-TR" sz="1400" spc="50" dirty="0">
                <a:solidFill>
                  <a:schemeClr val="bg1"/>
                </a:solidFill>
                <a:latin typeface="inter"/>
              </a:rPr>
              <a:t> </a:t>
            </a:r>
            <a:endParaRPr lang="en-US" sz="1400" spc="50" dirty="0">
              <a:solidFill>
                <a:schemeClr val="bg1"/>
              </a:solidFill>
              <a:latin typeface="inter"/>
            </a:endParaRPr>
          </a:p>
        </p:txBody>
      </p:sp>
      <p:sp>
        <p:nvSpPr>
          <p:cNvPr id="51" name="Metin kutusu 50">
            <a:extLst>
              <a:ext uri="{FF2B5EF4-FFF2-40B4-BE49-F238E27FC236}">
                <a16:creationId xmlns:a16="http://schemas.microsoft.com/office/drawing/2014/main" id="{6B30DF2B-D55B-7A5C-C96F-CF0CD317F534}"/>
              </a:ext>
            </a:extLst>
          </p:cNvPr>
          <p:cNvSpPr txBox="1"/>
          <p:nvPr/>
        </p:nvSpPr>
        <p:spPr>
          <a:xfrm>
            <a:off x="4939176" y="3940321"/>
            <a:ext cx="7252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YEŞİL GELECEK İÇİN SU YÖNETİMİ</a:t>
            </a:r>
          </a:p>
          <a:p>
            <a:endParaRPr lang="tr-TR" sz="1100" b="1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tr-TR" sz="205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Kayıp-Kaçak Önleme ve Sürdürülebilir Arıtma Çözümleri</a:t>
            </a:r>
          </a:p>
        </p:txBody>
      </p:sp>
    </p:spTree>
    <p:extLst>
      <p:ext uri="{BB962C8B-B14F-4D97-AF65-F5344CB8AC3E}">
        <p14:creationId xmlns:p14="http://schemas.microsoft.com/office/powerpoint/2010/main" val="1213700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FCF5B-165D-9F5D-5E32-65BCF1277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Resim 38" descr="dış mekan, gökyüzü, mimari, köprü içeren bir resim&#10;&#10;Açıklama otomatik olarak oluşturuldu">
            <a:extLst>
              <a:ext uri="{FF2B5EF4-FFF2-40B4-BE49-F238E27FC236}">
                <a16:creationId xmlns:a16="http://schemas.microsoft.com/office/drawing/2014/main" id="{ED9DA9B5-8E6B-B30E-170C-088F6E6045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97" y="10472"/>
            <a:ext cx="12216394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36A12EDE-F9BE-1398-C7AC-AAB3DAF88692}"/>
              </a:ext>
            </a:extLst>
          </p:cNvPr>
          <p:cNvSpPr/>
          <p:nvPr/>
        </p:nvSpPr>
        <p:spPr>
          <a:xfrm>
            <a:off x="0" y="-2"/>
            <a:ext cx="12192000" cy="105877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yazı tipi, metin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D311274A-F671-54EE-D4C2-3A61F0AEF1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42" t="34752" r="11210" b="34747"/>
          <a:stretch/>
        </p:blipFill>
        <p:spPr>
          <a:xfrm>
            <a:off x="10518537" y="221602"/>
            <a:ext cx="1624819" cy="492370"/>
          </a:xfrm>
          <a:prstGeom prst="rect">
            <a:avLst/>
          </a:prstGeom>
        </p:spPr>
      </p:pic>
      <p:sp>
        <p:nvSpPr>
          <p:cNvPr id="6" name="Serbest Form 2">
            <a:extLst>
              <a:ext uri="{FF2B5EF4-FFF2-40B4-BE49-F238E27FC236}">
                <a16:creationId xmlns:a16="http://schemas.microsoft.com/office/drawing/2014/main" id="{6FB2F377-D30B-6B90-A8A3-247F2232F038}"/>
              </a:ext>
            </a:extLst>
          </p:cNvPr>
          <p:cNvSpPr/>
          <p:nvPr/>
        </p:nvSpPr>
        <p:spPr>
          <a:xfrm rot="10800000">
            <a:off x="-12196" y="-182948"/>
            <a:ext cx="1624817" cy="1424672"/>
          </a:xfrm>
          <a:custGeom>
            <a:avLst/>
            <a:gdLst>
              <a:gd name="connsiteX0" fmla="*/ 2006770 w 5480263"/>
              <a:gd name="connsiteY0" fmla="*/ 0 h 4805203"/>
              <a:gd name="connsiteX1" fmla="*/ 0 w 5480263"/>
              <a:gd name="connsiteY1" fmla="*/ 2399533 h 4805203"/>
              <a:gd name="connsiteX2" fmla="*/ 2012907 w 5480263"/>
              <a:gd name="connsiteY2" fmla="*/ 4799066 h 4805203"/>
              <a:gd name="connsiteX3" fmla="*/ 3320069 w 5480263"/>
              <a:gd name="connsiteY3" fmla="*/ 4805203 h 4805203"/>
              <a:gd name="connsiteX4" fmla="*/ 1761293 w 5480263"/>
              <a:gd name="connsiteY4" fmla="*/ 2939581 h 4805203"/>
              <a:gd name="connsiteX5" fmla="*/ 5480263 w 5480263"/>
              <a:gd name="connsiteY5" fmla="*/ 2939581 h 4805203"/>
              <a:gd name="connsiteX6" fmla="*/ 5467989 w 5480263"/>
              <a:gd name="connsiteY6" fmla="*/ 1890169 h 4805203"/>
              <a:gd name="connsiteX7" fmla="*/ 1749020 w 5480263"/>
              <a:gd name="connsiteY7" fmla="*/ 1884032 h 4805203"/>
              <a:gd name="connsiteX8" fmla="*/ 3307795 w 5480263"/>
              <a:gd name="connsiteY8" fmla="*/ 6137 h 4805203"/>
              <a:gd name="connsiteX9" fmla="*/ 2006770 w 5480263"/>
              <a:gd name="connsiteY9" fmla="*/ 0 h 4805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80263" h="4805203">
                <a:moveTo>
                  <a:pt x="2006770" y="0"/>
                </a:moveTo>
                <a:lnTo>
                  <a:pt x="0" y="2399533"/>
                </a:lnTo>
                <a:lnTo>
                  <a:pt x="2012907" y="4799066"/>
                </a:lnTo>
                <a:lnTo>
                  <a:pt x="3320069" y="4805203"/>
                </a:lnTo>
                <a:lnTo>
                  <a:pt x="1761293" y="2939581"/>
                </a:lnTo>
                <a:lnTo>
                  <a:pt x="5480263" y="2939581"/>
                </a:lnTo>
                <a:lnTo>
                  <a:pt x="5467989" y="1890169"/>
                </a:lnTo>
                <a:lnTo>
                  <a:pt x="1749020" y="1884032"/>
                </a:lnTo>
                <a:lnTo>
                  <a:pt x="3307795" y="6137"/>
                </a:lnTo>
                <a:lnTo>
                  <a:pt x="20067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etin kutusu 13">
            <a:extLst>
              <a:ext uri="{FF2B5EF4-FFF2-40B4-BE49-F238E27FC236}">
                <a16:creationId xmlns:a16="http://schemas.microsoft.com/office/drawing/2014/main" id="{5A0D1AE8-E639-9377-814F-E477196B634D}"/>
              </a:ext>
            </a:extLst>
          </p:cNvPr>
          <p:cNvSpPr txBox="1"/>
          <p:nvPr/>
        </p:nvSpPr>
        <p:spPr>
          <a:xfrm>
            <a:off x="218315" y="6533192"/>
            <a:ext cx="4028945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tr-TR" sz="900" spc="50" dirty="0" err="1">
                <a:solidFill>
                  <a:schemeClr val="bg1"/>
                </a:solidFill>
                <a:latin typeface="inter"/>
              </a:rPr>
              <a:t>Kontrolmatik.com</a:t>
            </a:r>
            <a:r>
              <a:rPr lang="tr-TR" sz="900" spc="50" dirty="0">
                <a:solidFill>
                  <a:schemeClr val="bg1"/>
                </a:solidFill>
                <a:latin typeface="inter"/>
              </a:rPr>
              <a:t>  I  </a:t>
            </a:r>
            <a:r>
              <a:rPr lang="tr-TR" sz="900" spc="50" dirty="0" err="1">
                <a:solidFill>
                  <a:schemeClr val="bg1"/>
                </a:solidFill>
                <a:latin typeface="inter"/>
              </a:rPr>
              <a:t>WeAreInControl</a:t>
            </a:r>
            <a:r>
              <a:rPr lang="tr-TR" sz="900" spc="50" dirty="0">
                <a:solidFill>
                  <a:schemeClr val="bg1"/>
                </a:solidFill>
                <a:latin typeface="inter"/>
              </a:rPr>
              <a:t> </a:t>
            </a:r>
            <a:endParaRPr lang="en-US" sz="900" spc="50" dirty="0">
              <a:solidFill>
                <a:schemeClr val="bg1"/>
              </a:solidFill>
              <a:latin typeface="inter"/>
            </a:endParaRPr>
          </a:p>
        </p:txBody>
      </p:sp>
      <p:sp>
        <p:nvSpPr>
          <p:cNvPr id="12" name="Yuvarlatılmış Dikdörtgen 11">
            <a:extLst>
              <a:ext uri="{FF2B5EF4-FFF2-40B4-BE49-F238E27FC236}">
                <a16:creationId xmlns:a16="http://schemas.microsoft.com/office/drawing/2014/main" id="{0DB09489-C12E-5F31-7C2D-C8A1F13DE658}"/>
              </a:ext>
            </a:extLst>
          </p:cNvPr>
          <p:cNvSpPr/>
          <p:nvPr/>
        </p:nvSpPr>
        <p:spPr>
          <a:xfrm>
            <a:off x="11722894" y="6568435"/>
            <a:ext cx="469106" cy="30003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1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ECC75789-A346-92A7-69EC-E2077DF9B2E9}"/>
              </a:ext>
            </a:extLst>
          </p:cNvPr>
          <p:cNvSpPr/>
          <p:nvPr/>
        </p:nvSpPr>
        <p:spPr>
          <a:xfrm>
            <a:off x="786492" y="1865661"/>
            <a:ext cx="2394857" cy="1705505"/>
          </a:xfrm>
          <a:prstGeom prst="rect">
            <a:avLst/>
          </a:prstGeom>
          <a:solidFill>
            <a:schemeClr val="bg1">
              <a:alpha val="82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C95DB331-C81D-B798-80FA-3EDD22805401}"/>
              </a:ext>
            </a:extLst>
          </p:cNvPr>
          <p:cNvSpPr/>
          <p:nvPr/>
        </p:nvSpPr>
        <p:spPr>
          <a:xfrm>
            <a:off x="786493" y="4354394"/>
            <a:ext cx="2394857" cy="1705505"/>
          </a:xfrm>
          <a:prstGeom prst="rect">
            <a:avLst/>
          </a:prstGeom>
          <a:solidFill>
            <a:schemeClr val="bg1">
              <a:alpha val="82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585F561B-CDD8-B0A3-E0E0-2F3F8E2D7649}"/>
              </a:ext>
            </a:extLst>
          </p:cNvPr>
          <p:cNvSpPr/>
          <p:nvPr/>
        </p:nvSpPr>
        <p:spPr>
          <a:xfrm>
            <a:off x="3551464" y="1872471"/>
            <a:ext cx="2394857" cy="1705505"/>
          </a:xfrm>
          <a:prstGeom prst="rect">
            <a:avLst/>
          </a:prstGeom>
          <a:solidFill>
            <a:schemeClr val="bg1">
              <a:alpha val="82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2BBB6157-00A3-B1C3-7847-85874E8C574B}"/>
              </a:ext>
            </a:extLst>
          </p:cNvPr>
          <p:cNvSpPr/>
          <p:nvPr/>
        </p:nvSpPr>
        <p:spPr>
          <a:xfrm>
            <a:off x="3551464" y="4354394"/>
            <a:ext cx="2394857" cy="1705505"/>
          </a:xfrm>
          <a:prstGeom prst="rect">
            <a:avLst/>
          </a:prstGeom>
          <a:solidFill>
            <a:schemeClr val="bg1">
              <a:alpha val="82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F5C1B822-E8BC-1878-B1B2-DFA92FD7EAD5}"/>
              </a:ext>
            </a:extLst>
          </p:cNvPr>
          <p:cNvSpPr/>
          <p:nvPr/>
        </p:nvSpPr>
        <p:spPr>
          <a:xfrm>
            <a:off x="6316434" y="1872471"/>
            <a:ext cx="2394857" cy="1705505"/>
          </a:xfrm>
          <a:prstGeom prst="rect">
            <a:avLst/>
          </a:prstGeom>
          <a:solidFill>
            <a:schemeClr val="bg1">
              <a:alpha val="82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EBFC8E0C-53CD-7543-CC07-F58555738CCC}"/>
              </a:ext>
            </a:extLst>
          </p:cNvPr>
          <p:cNvSpPr/>
          <p:nvPr/>
        </p:nvSpPr>
        <p:spPr>
          <a:xfrm>
            <a:off x="6316435" y="4361204"/>
            <a:ext cx="2394857" cy="1698695"/>
          </a:xfrm>
          <a:prstGeom prst="rect">
            <a:avLst/>
          </a:prstGeom>
          <a:solidFill>
            <a:schemeClr val="bg1">
              <a:alpha val="82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CE8A5797-D006-B082-B156-3976A019CC66}"/>
              </a:ext>
            </a:extLst>
          </p:cNvPr>
          <p:cNvSpPr/>
          <p:nvPr/>
        </p:nvSpPr>
        <p:spPr>
          <a:xfrm>
            <a:off x="9081406" y="1879281"/>
            <a:ext cx="2394857" cy="1705505"/>
          </a:xfrm>
          <a:prstGeom prst="rect">
            <a:avLst/>
          </a:prstGeom>
          <a:solidFill>
            <a:schemeClr val="bg1">
              <a:alpha val="82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CC94AF4D-5BA6-993F-EC86-E9988D3B3E71}"/>
              </a:ext>
            </a:extLst>
          </p:cNvPr>
          <p:cNvSpPr/>
          <p:nvPr/>
        </p:nvSpPr>
        <p:spPr>
          <a:xfrm>
            <a:off x="9081406" y="4361204"/>
            <a:ext cx="2394857" cy="1705505"/>
          </a:xfrm>
          <a:prstGeom prst="rect">
            <a:avLst/>
          </a:prstGeom>
          <a:solidFill>
            <a:schemeClr val="bg1">
              <a:alpha val="82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6DA7BB4-6BD6-D58F-D469-271F7083FE24}"/>
              </a:ext>
            </a:extLst>
          </p:cNvPr>
          <p:cNvSpPr txBox="1">
            <a:spLocks/>
          </p:cNvSpPr>
          <p:nvPr/>
        </p:nvSpPr>
        <p:spPr>
          <a:xfrm>
            <a:off x="786492" y="2115220"/>
            <a:ext cx="2394857" cy="391436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00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Kuruluş</a:t>
            </a:r>
            <a:endParaRPr lang="en-US" sz="3200" kern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E8BA3A5-318C-97BE-1F23-9513FF080646}"/>
              </a:ext>
            </a:extLst>
          </p:cNvPr>
          <p:cNvSpPr txBox="1">
            <a:spLocks/>
          </p:cNvSpPr>
          <p:nvPr/>
        </p:nvSpPr>
        <p:spPr>
          <a:xfrm>
            <a:off x="786492" y="2469360"/>
            <a:ext cx="2394857" cy="699212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4000" b="1" kern="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2008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0DEA7FA-04D3-9B45-61F1-DA6BFB7B60F8}"/>
              </a:ext>
            </a:extLst>
          </p:cNvPr>
          <p:cNvSpPr txBox="1">
            <a:spLocks/>
          </p:cNvSpPr>
          <p:nvPr/>
        </p:nvSpPr>
        <p:spPr>
          <a:xfrm>
            <a:off x="3551464" y="2120888"/>
            <a:ext cx="2394857" cy="391436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000" ker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Ofis</a:t>
            </a:r>
            <a:endParaRPr lang="en-US" sz="3200" kern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D725882-BA6F-6403-5090-12E1C764BD0F}"/>
              </a:ext>
            </a:extLst>
          </p:cNvPr>
          <p:cNvSpPr txBox="1">
            <a:spLocks/>
          </p:cNvSpPr>
          <p:nvPr/>
        </p:nvSpPr>
        <p:spPr>
          <a:xfrm>
            <a:off x="3551464" y="2475028"/>
            <a:ext cx="2394857" cy="699212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4000" b="1" kern="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4769F84-CD4F-E9B1-FE85-1D10EA2F792D}"/>
              </a:ext>
            </a:extLst>
          </p:cNvPr>
          <p:cNvSpPr txBox="1">
            <a:spLocks/>
          </p:cNvSpPr>
          <p:nvPr/>
        </p:nvSpPr>
        <p:spPr>
          <a:xfrm>
            <a:off x="6305546" y="2115220"/>
            <a:ext cx="2394857" cy="391436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000" ker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Ülke</a:t>
            </a:r>
            <a:endParaRPr lang="en-US" sz="3200" kern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B6ECCDE-1FC5-D9F6-A16A-E34043677200}"/>
              </a:ext>
            </a:extLst>
          </p:cNvPr>
          <p:cNvSpPr txBox="1">
            <a:spLocks/>
          </p:cNvSpPr>
          <p:nvPr/>
        </p:nvSpPr>
        <p:spPr>
          <a:xfrm>
            <a:off x="6305546" y="2469360"/>
            <a:ext cx="2394857" cy="699212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4000" b="1" kern="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+</a:t>
            </a:r>
            <a:r>
              <a:rPr lang="tr-TR" sz="4000" b="1" kern="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35</a:t>
            </a:r>
            <a:endParaRPr lang="en-US" sz="4000" b="1" kern="0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D0B906B-0605-0540-6C30-0FBA724B84A3}"/>
              </a:ext>
            </a:extLst>
          </p:cNvPr>
          <p:cNvSpPr txBox="1">
            <a:spLocks/>
          </p:cNvSpPr>
          <p:nvPr/>
        </p:nvSpPr>
        <p:spPr>
          <a:xfrm>
            <a:off x="9070518" y="2120888"/>
            <a:ext cx="2394857" cy="391436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000" ker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Referans</a:t>
            </a:r>
            <a:endParaRPr lang="en-US" sz="3200" kern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A559664-5DE2-FF94-474B-98BAC0B377EA}"/>
              </a:ext>
            </a:extLst>
          </p:cNvPr>
          <p:cNvSpPr txBox="1">
            <a:spLocks/>
          </p:cNvSpPr>
          <p:nvPr/>
        </p:nvSpPr>
        <p:spPr>
          <a:xfrm>
            <a:off x="9070518" y="2475028"/>
            <a:ext cx="2394857" cy="699212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4000" b="1" kern="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+350</a:t>
            </a:r>
            <a:endParaRPr lang="en-US" sz="4000" b="1" kern="0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8E3D141-C787-C83F-1618-F0E353BE2D48}"/>
              </a:ext>
            </a:extLst>
          </p:cNvPr>
          <p:cNvSpPr txBox="1">
            <a:spLocks/>
          </p:cNvSpPr>
          <p:nvPr/>
        </p:nvSpPr>
        <p:spPr>
          <a:xfrm>
            <a:off x="786492" y="4555210"/>
            <a:ext cx="2394857" cy="391436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000" ker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Çalışan</a:t>
            </a:r>
            <a:endParaRPr lang="en-US" sz="3200" kern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17EF3F4F-FC23-37D5-1305-87C0A232B554}"/>
              </a:ext>
            </a:extLst>
          </p:cNvPr>
          <p:cNvSpPr txBox="1">
            <a:spLocks/>
          </p:cNvSpPr>
          <p:nvPr/>
        </p:nvSpPr>
        <p:spPr>
          <a:xfrm>
            <a:off x="786492" y="4947450"/>
            <a:ext cx="2394857" cy="699212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4000" b="1" kern="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+1.300</a:t>
            </a:r>
            <a:endParaRPr lang="en-US" sz="4000" b="1" kern="0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183DD07-C902-D2C2-460C-7979EAD4A4B0}"/>
              </a:ext>
            </a:extLst>
          </p:cNvPr>
          <p:cNvSpPr txBox="1">
            <a:spLocks/>
          </p:cNvSpPr>
          <p:nvPr/>
        </p:nvSpPr>
        <p:spPr>
          <a:xfrm>
            <a:off x="3551464" y="4560878"/>
            <a:ext cx="2394857" cy="391436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000" ker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Mühendis</a:t>
            </a:r>
            <a:endParaRPr lang="en-US" sz="3200" kern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4CFFD965-EE1E-3FF1-DBEF-609DDE4E736D}"/>
              </a:ext>
            </a:extLst>
          </p:cNvPr>
          <p:cNvSpPr txBox="1">
            <a:spLocks/>
          </p:cNvSpPr>
          <p:nvPr/>
        </p:nvSpPr>
        <p:spPr>
          <a:xfrm>
            <a:off x="3551464" y="4953118"/>
            <a:ext cx="2394857" cy="699212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4000" b="1" kern="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+65%</a:t>
            </a:r>
            <a:endParaRPr lang="en-US" sz="4000" b="1" kern="0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2B41869-1FBF-2547-BE61-ABD2BFD6C2AF}"/>
              </a:ext>
            </a:extLst>
          </p:cNvPr>
          <p:cNvSpPr txBox="1">
            <a:spLocks/>
          </p:cNvSpPr>
          <p:nvPr/>
        </p:nvSpPr>
        <p:spPr>
          <a:xfrm>
            <a:off x="6293084" y="4553664"/>
            <a:ext cx="2394857" cy="391436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000" ker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Dünyanın en büyük</a:t>
            </a:r>
            <a:endParaRPr lang="en-US" sz="3200" kern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428E7A0C-10BC-2B6A-55CC-5B7E6F37C804}"/>
              </a:ext>
            </a:extLst>
          </p:cNvPr>
          <p:cNvSpPr txBox="1">
            <a:spLocks/>
          </p:cNvSpPr>
          <p:nvPr/>
        </p:nvSpPr>
        <p:spPr>
          <a:xfrm>
            <a:off x="6293084" y="4924634"/>
            <a:ext cx="2394857" cy="699212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4000" b="1" kern="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22.</a:t>
            </a:r>
            <a:endParaRPr lang="en-US" sz="4000" b="1" kern="0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9EBEBFF-709B-84F8-521D-ADD8DCAAA4F8}"/>
              </a:ext>
            </a:extLst>
          </p:cNvPr>
          <p:cNvSpPr txBox="1">
            <a:spLocks/>
          </p:cNvSpPr>
          <p:nvPr/>
        </p:nvSpPr>
        <p:spPr>
          <a:xfrm>
            <a:off x="9070518" y="4575028"/>
            <a:ext cx="2394857" cy="699212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4000" b="1" kern="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BIST30</a:t>
            </a:r>
            <a:endParaRPr lang="en-US" sz="4000" b="1" kern="0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4B0E40D-91EE-EFBD-4FEA-8FF9AA788D9A}"/>
              </a:ext>
            </a:extLst>
          </p:cNvPr>
          <p:cNvSpPr txBox="1">
            <a:spLocks/>
          </p:cNvSpPr>
          <p:nvPr/>
        </p:nvSpPr>
        <p:spPr>
          <a:xfrm>
            <a:off x="6303972" y="5486034"/>
            <a:ext cx="2394857" cy="391436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000" ker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Sistem Entegratörü</a:t>
            </a:r>
            <a:endParaRPr lang="en-US" sz="3200" kern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2B1929E0-64A5-DA8C-36F3-30EF4C3F2130}"/>
              </a:ext>
            </a:extLst>
          </p:cNvPr>
          <p:cNvSpPr txBox="1">
            <a:spLocks/>
          </p:cNvSpPr>
          <p:nvPr/>
        </p:nvSpPr>
        <p:spPr>
          <a:xfrm>
            <a:off x="1624818" y="320866"/>
            <a:ext cx="3938391" cy="499157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700" b="1" kern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Fact</a:t>
            </a:r>
            <a:r>
              <a:rPr lang="tr-TR" sz="2700" b="1" kern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 &amp; </a:t>
            </a:r>
            <a:r>
              <a:rPr lang="tr-TR" sz="2700" b="1" kern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Figures</a:t>
            </a:r>
            <a:endParaRPr lang="en-US" sz="2700" b="1" kern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DLaM Display" panose="02010000000000000000" pitchFamily="2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CFB39677-C934-9659-A6D2-AEB601A8E07F}"/>
              </a:ext>
            </a:extLst>
          </p:cNvPr>
          <p:cNvSpPr txBox="1">
            <a:spLocks/>
          </p:cNvSpPr>
          <p:nvPr/>
        </p:nvSpPr>
        <p:spPr>
          <a:xfrm>
            <a:off x="9104492" y="5428128"/>
            <a:ext cx="2394857" cy="391436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000" ker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Borsa Istanbul</a:t>
            </a:r>
            <a:endParaRPr lang="en-US" sz="3200" kern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354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80A4C-2893-54D7-3881-A88409DF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Resim 48" descr="dış mekan, ağaç, su kaynakları, su kütlesi içeren bir resim&#10;&#10;Açıklama otomatik olarak oluşturuldu">
            <a:extLst>
              <a:ext uri="{FF2B5EF4-FFF2-40B4-BE49-F238E27FC236}">
                <a16:creationId xmlns:a16="http://schemas.microsoft.com/office/drawing/2014/main" id="{68B8E5D2-C1BB-C879-9F1B-1360305BB8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9678" cy="6868472"/>
          </a:xfrm>
          <a:prstGeom prst="rect">
            <a:avLst/>
          </a:prstGeom>
          <a:solidFill>
            <a:schemeClr val="tx1"/>
          </a:solidFill>
          <a:effectLst>
            <a:glow>
              <a:schemeClr val="tx1"/>
            </a:glow>
          </a:effectLst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522CD69B-88C4-C1B3-E2E3-4C3423E11FDF}"/>
              </a:ext>
            </a:extLst>
          </p:cNvPr>
          <p:cNvSpPr/>
          <p:nvPr/>
        </p:nvSpPr>
        <p:spPr>
          <a:xfrm>
            <a:off x="-1" y="-2"/>
            <a:ext cx="12241875" cy="105877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yazı tipi, metin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05B34431-A954-F96C-2529-004702B474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42" t="34752" r="11210" b="34747"/>
          <a:stretch/>
        </p:blipFill>
        <p:spPr>
          <a:xfrm>
            <a:off x="10518537" y="221602"/>
            <a:ext cx="1624819" cy="492370"/>
          </a:xfrm>
          <a:prstGeom prst="rect">
            <a:avLst/>
          </a:prstGeom>
        </p:spPr>
      </p:pic>
      <p:sp>
        <p:nvSpPr>
          <p:cNvPr id="6" name="Serbest Form 2">
            <a:extLst>
              <a:ext uri="{FF2B5EF4-FFF2-40B4-BE49-F238E27FC236}">
                <a16:creationId xmlns:a16="http://schemas.microsoft.com/office/drawing/2014/main" id="{7476EE9C-20DC-37FA-C1E1-44E6CF933D89}"/>
              </a:ext>
            </a:extLst>
          </p:cNvPr>
          <p:cNvSpPr/>
          <p:nvPr/>
        </p:nvSpPr>
        <p:spPr>
          <a:xfrm rot="10800000">
            <a:off x="-12196" y="-182948"/>
            <a:ext cx="1624817" cy="1424672"/>
          </a:xfrm>
          <a:custGeom>
            <a:avLst/>
            <a:gdLst>
              <a:gd name="connsiteX0" fmla="*/ 2006770 w 5480263"/>
              <a:gd name="connsiteY0" fmla="*/ 0 h 4805203"/>
              <a:gd name="connsiteX1" fmla="*/ 0 w 5480263"/>
              <a:gd name="connsiteY1" fmla="*/ 2399533 h 4805203"/>
              <a:gd name="connsiteX2" fmla="*/ 2012907 w 5480263"/>
              <a:gd name="connsiteY2" fmla="*/ 4799066 h 4805203"/>
              <a:gd name="connsiteX3" fmla="*/ 3320069 w 5480263"/>
              <a:gd name="connsiteY3" fmla="*/ 4805203 h 4805203"/>
              <a:gd name="connsiteX4" fmla="*/ 1761293 w 5480263"/>
              <a:gd name="connsiteY4" fmla="*/ 2939581 h 4805203"/>
              <a:gd name="connsiteX5" fmla="*/ 5480263 w 5480263"/>
              <a:gd name="connsiteY5" fmla="*/ 2939581 h 4805203"/>
              <a:gd name="connsiteX6" fmla="*/ 5467989 w 5480263"/>
              <a:gd name="connsiteY6" fmla="*/ 1890169 h 4805203"/>
              <a:gd name="connsiteX7" fmla="*/ 1749020 w 5480263"/>
              <a:gd name="connsiteY7" fmla="*/ 1884032 h 4805203"/>
              <a:gd name="connsiteX8" fmla="*/ 3307795 w 5480263"/>
              <a:gd name="connsiteY8" fmla="*/ 6137 h 4805203"/>
              <a:gd name="connsiteX9" fmla="*/ 2006770 w 5480263"/>
              <a:gd name="connsiteY9" fmla="*/ 0 h 4805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80263" h="4805203">
                <a:moveTo>
                  <a:pt x="2006770" y="0"/>
                </a:moveTo>
                <a:lnTo>
                  <a:pt x="0" y="2399533"/>
                </a:lnTo>
                <a:lnTo>
                  <a:pt x="2012907" y="4799066"/>
                </a:lnTo>
                <a:lnTo>
                  <a:pt x="3320069" y="4805203"/>
                </a:lnTo>
                <a:lnTo>
                  <a:pt x="1761293" y="2939581"/>
                </a:lnTo>
                <a:lnTo>
                  <a:pt x="5480263" y="2939581"/>
                </a:lnTo>
                <a:lnTo>
                  <a:pt x="5467989" y="1890169"/>
                </a:lnTo>
                <a:lnTo>
                  <a:pt x="1749020" y="1884032"/>
                </a:lnTo>
                <a:lnTo>
                  <a:pt x="3307795" y="6137"/>
                </a:lnTo>
                <a:lnTo>
                  <a:pt x="20067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etin kutusu 13">
            <a:extLst>
              <a:ext uri="{FF2B5EF4-FFF2-40B4-BE49-F238E27FC236}">
                <a16:creationId xmlns:a16="http://schemas.microsoft.com/office/drawing/2014/main" id="{6885DE65-C51E-94EC-E9E6-29E702EF8FFB}"/>
              </a:ext>
            </a:extLst>
          </p:cNvPr>
          <p:cNvSpPr txBox="1"/>
          <p:nvPr/>
        </p:nvSpPr>
        <p:spPr>
          <a:xfrm>
            <a:off x="218315" y="6533192"/>
            <a:ext cx="4028945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tr-TR" sz="900" spc="50" dirty="0" err="1">
                <a:solidFill>
                  <a:schemeClr val="bg1"/>
                </a:solidFill>
                <a:latin typeface="inter"/>
              </a:rPr>
              <a:t>Kontrolmatik.com</a:t>
            </a:r>
            <a:r>
              <a:rPr lang="tr-TR" sz="900" spc="50" dirty="0">
                <a:solidFill>
                  <a:schemeClr val="bg1"/>
                </a:solidFill>
                <a:latin typeface="inter"/>
              </a:rPr>
              <a:t>  I  </a:t>
            </a:r>
            <a:r>
              <a:rPr lang="tr-TR" sz="900" spc="50" dirty="0" err="1">
                <a:solidFill>
                  <a:schemeClr val="bg1"/>
                </a:solidFill>
                <a:latin typeface="inter"/>
              </a:rPr>
              <a:t>WeAreInControl</a:t>
            </a:r>
            <a:r>
              <a:rPr lang="tr-TR" sz="900" spc="50" dirty="0">
                <a:solidFill>
                  <a:schemeClr val="bg1"/>
                </a:solidFill>
                <a:latin typeface="inter"/>
              </a:rPr>
              <a:t> </a:t>
            </a:r>
            <a:endParaRPr lang="en-US" sz="900" spc="50" dirty="0">
              <a:solidFill>
                <a:schemeClr val="bg1"/>
              </a:solidFill>
              <a:latin typeface="inter"/>
            </a:endParaRPr>
          </a:p>
        </p:txBody>
      </p:sp>
      <p:sp>
        <p:nvSpPr>
          <p:cNvPr id="12" name="Yuvarlatılmış Dikdörtgen 11">
            <a:extLst>
              <a:ext uri="{FF2B5EF4-FFF2-40B4-BE49-F238E27FC236}">
                <a16:creationId xmlns:a16="http://schemas.microsoft.com/office/drawing/2014/main" id="{3ECCE9C2-06E1-E864-19A3-EECF45703E85}"/>
              </a:ext>
            </a:extLst>
          </p:cNvPr>
          <p:cNvSpPr/>
          <p:nvPr/>
        </p:nvSpPr>
        <p:spPr>
          <a:xfrm>
            <a:off x="11722894" y="6568435"/>
            <a:ext cx="469106" cy="30003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2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AF573082-A7E5-307D-46FF-17FA4C80B60E}"/>
              </a:ext>
            </a:extLst>
          </p:cNvPr>
          <p:cNvSpPr txBox="1">
            <a:spLocks/>
          </p:cNvSpPr>
          <p:nvPr/>
        </p:nvSpPr>
        <p:spPr>
          <a:xfrm>
            <a:off x="1624818" y="320866"/>
            <a:ext cx="3938391" cy="499157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700" b="1" kern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Gelişim Süreci</a:t>
            </a:r>
            <a:endParaRPr lang="en-US" sz="2700" b="1" kern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DLaM Display" panose="02010000000000000000" pitchFamily="2" charset="0"/>
            </a:endParaRPr>
          </a:p>
        </p:txBody>
      </p:sp>
      <p:pic>
        <p:nvPicPr>
          <p:cNvPr id="2" name="Resim 1" descr="grafik, simge, sembol, renklilik, çizgi içeren bir resim&#10;&#10;Açıklama otomatik olarak oluşturuldu">
            <a:extLst>
              <a:ext uri="{FF2B5EF4-FFF2-40B4-BE49-F238E27FC236}">
                <a16:creationId xmlns:a16="http://schemas.microsoft.com/office/drawing/2014/main" id="{930D2BE2-2AEF-0082-CBD5-015F4AA44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8796" y="3139924"/>
            <a:ext cx="3250794" cy="2869841"/>
          </a:xfrm>
          <a:prstGeom prst="rect">
            <a:avLst/>
          </a:prstGeom>
        </p:spPr>
      </p:pic>
      <p:pic>
        <p:nvPicPr>
          <p:cNvPr id="3" name="Resim 2" descr="grafik, simge, sembol, renklilik, çizgi içeren bir resim&#10;&#10;Açıklama otomatik olarak oluşturuldu">
            <a:extLst>
              <a:ext uri="{FF2B5EF4-FFF2-40B4-BE49-F238E27FC236}">
                <a16:creationId xmlns:a16="http://schemas.microsoft.com/office/drawing/2014/main" id="{344257A7-9EFE-5815-4969-35B8C2EEB6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4898" y="4127786"/>
            <a:ext cx="1257844" cy="806825"/>
          </a:xfrm>
          <a:prstGeom prst="rect">
            <a:avLst/>
          </a:prstGeom>
        </p:spPr>
      </p:pic>
      <p:pic>
        <p:nvPicPr>
          <p:cNvPr id="8" name="Resim 7" descr="grafik, simge, sembol, renklilik, çizgi içeren bir resim&#10;&#10;Açıklama otomatik olarak oluşturuldu">
            <a:extLst>
              <a:ext uri="{FF2B5EF4-FFF2-40B4-BE49-F238E27FC236}">
                <a16:creationId xmlns:a16="http://schemas.microsoft.com/office/drawing/2014/main" id="{40C8D5C8-A575-6847-59AC-804198DA48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8590" y="4127784"/>
            <a:ext cx="1257844" cy="806825"/>
          </a:xfrm>
          <a:prstGeom prst="rect">
            <a:avLst/>
          </a:prstGeom>
        </p:spPr>
      </p:pic>
      <p:pic>
        <p:nvPicPr>
          <p:cNvPr id="9" name="Resim 8" descr="grafik, simge, sembol, renklilik, çizgi içeren bir resim&#10;&#10;Açıklama otomatik olarak oluşturuldu">
            <a:extLst>
              <a:ext uri="{FF2B5EF4-FFF2-40B4-BE49-F238E27FC236}">
                <a16:creationId xmlns:a16="http://schemas.microsoft.com/office/drawing/2014/main" id="{3E3D5F3E-9ADF-B9A1-B68B-FA12CDA04D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848" y="4127784"/>
            <a:ext cx="1257844" cy="806825"/>
          </a:xfrm>
          <a:prstGeom prst="rect">
            <a:avLst/>
          </a:prstGeom>
        </p:spPr>
      </p:pic>
      <p:pic>
        <p:nvPicPr>
          <p:cNvPr id="10" name="Resim 9" descr="grafik, simge, sembol, renklilik, çizgi içeren bir resim&#10;&#10;Açıklama otomatik olarak oluşturuldu">
            <a:extLst>
              <a:ext uri="{FF2B5EF4-FFF2-40B4-BE49-F238E27FC236}">
                <a16:creationId xmlns:a16="http://schemas.microsoft.com/office/drawing/2014/main" id="{BF1EC68F-333F-3711-79B0-CFCB55B51D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0540" y="4127784"/>
            <a:ext cx="1257844" cy="806825"/>
          </a:xfrm>
          <a:prstGeom prst="rect">
            <a:avLst/>
          </a:prstGeom>
        </p:spPr>
      </p:pic>
      <p:pic>
        <p:nvPicPr>
          <p:cNvPr id="11" name="Resim 10" descr="grafik, simge, sembol, renklilik, çizgi içeren bir resim&#10;&#10;Açıklama otomatik olarak oluşturuldu">
            <a:extLst>
              <a:ext uri="{FF2B5EF4-FFF2-40B4-BE49-F238E27FC236}">
                <a16:creationId xmlns:a16="http://schemas.microsoft.com/office/drawing/2014/main" id="{515986B8-103B-934D-4740-59852613A3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232" y="4127784"/>
            <a:ext cx="1257844" cy="806825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26428562-6858-5509-3D82-E3C05B1204F4}"/>
              </a:ext>
            </a:extLst>
          </p:cNvPr>
          <p:cNvSpPr txBox="1">
            <a:spLocks/>
          </p:cNvSpPr>
          <p:nvPr/>
        </p:nvSpPr>
        <p:spPr>
          <a:xfrm>
            <a:off x="234233" y="4281617"/>
            <a:ext cx="1257844" cy="499157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700" b="1" kern="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2008</a:t>
            </a:r>
            <a:endParaRPr lang="en-US" sz="2700" b="1" kern="0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85E43F0-9E28-AA35-0DC8-41CF8AAA1362}"/>
              </a:ext>
            </a:extLst>
          </p:cNvPr>
          <p:cNvSpPr txBox="1">
            <a:spLocks/>
          </p:cNvSpPr>
          <p:nvPr/>
        </p:nvSpPr>
        <p:spPr>
          <a:xfrm>
            <a:off x="1960539" y="4274035"/>
            <a:ext cx="1257844" cy="499157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700" b="1" kern="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2010</a:t>
            </a:r>
            <a:endParaRPr lang="en-US" sz="2700" b="1" kern="0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B4EC0D0-532D-0A60-82B3-732B9B7E147A}"/>
              </a:ext>
            </a:extLst>
          </p:cNvPr>
          <p:cNvSpPr txBox="1">
            <a:spLocks/>
          </p:cNvSpPr>
          <p:nvPr/>
        </p:nvSpPr>
        <p:spPr>
          <a:xfrm>
            <a:off x="3685733" y="4271878"/>
            <a:ext cx="1257844" cy="499157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700" b="1" kern="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2014</a:t>
            </a:r>
            <a:endParaRPr lang="en-US" sz="2700" b="1" kern="0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E51AB595-F7DB-A2E7-13D1-A8B2C233988B}"/>
              </a:ext>
            </a:extLst>
          </p:cNvPr>
          <p:cNvSpPr txBox="1">
            <a:spLocks/>
          </p:cNvSpPr>
          <p:nvPr/>
        </p:nvSpPr>
        <p:spPr>
          <a:xfrm>
            <a:off x="5475125" y="4281617"/>
            <a:ext cx="1257844" cy="499157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700" b="1" kern="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2016</a:t>
            </a:r>
            <a:endParaRPr lang="en-US" sz="2700" b="1" kern="0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34B760AA-352C-C43D-AD0F-8E662E238B79}"/>
              </a:ext>
            </a:extLst>
          </p:cNvPr>
          <p:cNvSpPr txBox="1">
            <a:spLocks/>
          </p:cNvSpPr>
          <p:nvPr/>
        </p:nvSpPr>
        <p:spPr>
          <a:xfrm>
            <a:off x="7205357" y="4281617"/>
            <a:ext cx="1257844" cy="499157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700" b="1" kern="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2021</a:t>
            </a:r>
            <a:endParaRPr lang="en-US" sz="2700" b="1" kern="0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24D11943-2062-74BD-C020-50CF010738EB}"/>
              </a:ext>
            </a:extLst>
          </p:cNvPr>
          <p:cNvSpPr txBox="1">
            <a:spLocks/>
          </p:cNvSpPr>
          <p:nvPr/>
        </p:nvSpPr>
        <p:spPr>
          <a:xfrm rot="18591091">
            <a:off x="203108" y="2446923"/>
            <a:ext cx="2463096" cy="965952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700" b="1" kern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Mühendislik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700" b="1" kern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Firması</a:t>
            </a:r>
            <a:endParaRPr lang="en-US" sz="2700" b="1" kern="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DLaM Display" panose="02010000000000000000" pitchFamily="2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8A817DC7-01C1-2135-A432-C4FD6B04AAEB}"/>
              </a:ext>
            </a:extLst>
          </p:cNvPr>
          <p:cNvSpPr txBox="1">
            <a:spLocks/>
          </p:cNvSpPr>
          <p:nvPr/>
        </p:nvSpPr>
        <p:spPr>
          <a:xfrm rot="18591091">
            <a:off x="1777576" y="2330382"/>
            <a:ext cx="2696179" cy="965952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700" b="1" ker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Sistem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700" b="1" ker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Entegratörü</a:t>
            </a:r>
            <a:endParaRPr lang="tr-TR" sz="2700" b="1" kern="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DLaM Display" panose="02010000000000000000" pitchFamily="2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2091274A-2504-B09A-CA0A-8115C93AA121}"/>
              </a:ext>
            </a:extLst>
          </p:cNvPr>
          <p:cNvSpPr txBox="1">
            <a:spLocks/>
          </p:cNvSpPr>
          <p:nvPr/>
        </p:nvSpPr>
        <p:spPr>
          <a:xfrm rot="18591091">
            <a:off x="3600775" y="2232482"/>
            <a:ext cx="2987079" cy="965952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700" b="1" ker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EPC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700" b="1" ker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Çözüm Sağlayıcı</a:t>
            </a:r>
            <a:endParaRPr lang="en-US" sz="2700" b="1" kern="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DLaM Display" panose="02010000000000000000" pitchFamily="2" charset="0"/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A7A2E3C9-2032-830A-D921-64E92E3B03D5}"/>
              </a:ext>
            </a:extLst>
          </p:cNvPr>
          <p:cNvSpPr txBox="1">
            <a:spLocks/>
          </p:cNvSpPr>
          <p:nvPr/>
        </p:nvSpPr>
        <p:spPr>
          <a:xfrm rot="18591091">
            <a:off x="5538485" y="2352462"/>
            <a:ext cx="2696179" cy="914656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700" b="1" ker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AR-GE Merkezi</a:t>
            </a:r>
            <a:endParaRPr lang="tr-TR" sz="2700" b="1" kern="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DLaM Display" panose="02010000000000000000" pitchFamily="2" charset="0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E8223341-9654-125C-6676-91B33DD48643}"/>
              </a:ext>
            </a:extLst>
          </p:cNvPr>
          <p:cNvSpPr txBox="1">
            <a:spLocks/>
          </p:cNvSpPr>
          <p:nvPr/>
        </p:nvSpPr>
        <p:spPr>
          <a:xfrm rot="18591091">
            <a:off x="7155800" y="2340584"/>
            <a:ext cx="2696179" cy="965952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700" b="1" ker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Teknoloji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700" b="1" ker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Sağlayıcı</a:t>
            </a:r>
            <a:endParaRPr lang="tr-TR" sz="2700" b="1" kern="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5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FAC46-912E-CE50-5DBC-24A983B37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 descr="çim, dış mekan, gökyüzü, rüzgar değirmeni içeren bir resim&#10;&#10;Açıklama otomatik olarak oluşturuldu">
            <a:extLst>
              <a:ext uri="{FF2B5EF4-FFF2-40B4-BE49-F238E27FC236}">
                <a16:creationId xmlns:a16="http://schemas.microsoft.com/office/drawing/2014/main" id="{98026C45-4DFB-76E7-EF84-2C0E57E64E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72"/>
            <a:ext cx="12192000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4" name="Dikdörtgen 13">
            <a:extLst>
              <a:ext uri="{FF2B5EF4-FFF2-40B4-BE49-F238E27FC236}">
                <a16:creationId xmlns:a16="http://schemas.microsoft.com/office/drawing/2014/main" id="{920FB2C3-B827-3950-291B-D2DC64727BB8}"/>
              </a:ext>
            </a:extLst>
          </p:cNvPr>
          <p:cNvSpPr/>
          <p:nvPr/>
        </p:nvSpPr>
        <p:spPr>
          <a:xfrm>
            <a:off x="2342846" y="2614350"/>
            <a:ext cx="1821050" cy="1917701"/>
          </a:xfrm>
          <a:prstGeom prst="rect">
            <a:avLst/>
          </a:prstGeom>
          <a:solidFill>
            <a:schemeClr val="bg1">
              <a:alpha val="82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768F6E1-BEA6-E03B-693D-33DA35B7D380}"/>
              </a:ext>
            </a:extLst>
          </p:cNvPr>
          <p:cNvSpPr txBox="1">
            <a:spLocks/>
          </p:cNvSpPr>
          <p:nvPr/>
        </p:nvSpPr>
        <p:spPr>
          <a:xfrm>
            <a:off x="2343046" y="2615545"/>
            <a:ext cx="1821050" cy="452991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400" b="1" kern="0" dirty="0">
                <a:solidFill>
                  <a:srgbClr val="FF0000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Enerji</a:t>
            </a:r>
            <a:endParaRPr lang="en-US" sz="3600" b="1" kern="0" dirty="0">
              <a:solidFill>
                <a:srgbClr val="FF0000"/>
              </a:solidFill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6" name="Grafik 15" descr="Güneş Panelleri düz dolguyla">
            <a:extLst>
              <a:ext uri="{FF2B5EF4-FFF2-40B4-BE49-F238E27FC236}">
                <a16:creationId xmlns:a16="http://schemas.microsoft.com/office/drawing/2014/main" id="{78228D51-C8A6-8A34-B65A-1A44900AC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46762" y="3485143"/>
            <a:ext cx="733934" cy="759970"/>
          </a:xfrm>
          <a:prstGeom prst="rect">
            <a:avLst/>
          </a:prstGeom>
        </p:spPr>
      </p:pic>
      <p:pic>
        <p:nvPicPr>
          <p:cNvPr id="17" name="Grafik 16" descr="Rüzgar Türbini düz dolguyla">
            <a:extLst>
              <a:ext uri="{FF2B5EF4-FFF2-40B4-BE49-F238E27FC236}">
                <a16:creationId xmlns:a16="http://schemas.microsoft.com/office/drawing/2014/main" id="{D65438C6-61EC-11A9-3CE8-0AFB1F0DD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6794" y="3474937"/>
            <a:ext cx="733934" cy="759970"/>
          </a:xfrm>
          <a:prstGeom prst="rect">
            <a:avLst/>
          </a:prstGeom>
        </p:spPr>
      </p:pic>
      <p:sp>
        <p:nvSpPr>
          <p:cNvPr id="18" name="Dikdörtgen 17">
            <a:extLst>
              <a:ext uri="{FF2B5EF4-FFF2-40B4-BE49-F238E27FC236}">
                <a16:creationId xmlns:a16="http://schemas.microsoft.com/office/drawing/2014/main" id="{D0002A5A-BCA4-EB1F-AA03-91D7B0B31CC4}"/>
              </a:ext>
            </a:extLst>
          </p:cNvPr>
          <p:cNvSpPr/>
          <p:nvPr/>
        </p:nvSpPr>
        <p:spPr>
          <a:xfrm>
            <a:off x="4294947" y="2614350"/>
            <a:ext cx="1821050" cy="1917701"/>
          </a:xfrm>
          <a:prstGeom prst="rect">
            <a:avLst/>
          </a:prstGeom>
          <a:solidFill>
            <a:schemeClr val="bg1">
              <a:alpha val="82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B19420-8DF3-910D-F47E-E5B2994D8877}"/>
              </a:ext>
            </a:extLst>
          </p:cNvPr>
          <p:cNvSpPr txBox="1">
            <a:spLocks/>
          </p:cNvSpPr>
          <p:nvPr/>
        </p:nvSpPr>
        <p:spPr>
          <a:xfrm>
            <a:off x="4295346" y="2615545"/>
            <a:ext cx="1821050" cy="452991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400" b="1" kern="0">
                <a:solidFill>
                  <a:srgbClr val="FF0000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Proses</a:t>
            </a:r>
            <a:endParaRPr lang="en-US" sz="3600" b="1" kern="0" dirty="0">
              <a:solidFill>
                <a:srgbClr val="FF0000"/>
              </a:solidFill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3A439F3B-8A65-39B7-F16D-81D3AAAC3CAC}"/>
              </a:ext>
            </a:extLst>
          </p:cNvPr>
          <p:cNvSpPr/>
          <p:nvPr/>
        </p:nvSpPr>
        <p:spPr>
          <a:xfrm>
            <a:off x="6247048" y="2614350"/>
            <a:ext cx="1821050" cy="1917701"/>
          </a:xfrm>
          <a:prstGeom prst="rect">
            <a:avLst/>
          </a:prstGeom>
          <a:solidFill>
            <a:schemeClr val="bg1">
              <a:alpha val="82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CC23697-8C8A-0B91-9BC9-6A5A83074D00}"/>
              </a:ext>
            </a:extLst>
          </p:cNvPr>
          <p:cNvSpPr txBox="1">
            <a:spLocks/>
          </p:cNvSpPr>
          <p:nvPr/>
        </p:nvSpPr>
        <p:spPr>
          <a:xfrm>
            <a:off x="6247646" y="2615545"/>
            <a:ext cx="1821049" cy="437602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300" b="1" kern="0" dirty="0">
                <a:solidFill>
                  <a:srgbClr val="FF0000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Ulaşım</a:t>
            </a:r>
            <a:endParaRPr lang="en-US" sz="2300" b="1" kern="0" dirty="0">
              <a:solidFill>
                <a:srgbClr val="FF0000"/>
              </a:solidFill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848B6277-D614-2A82-AD1F-EED93CA1E8A3}"/>
              </a:ext>
            </a:extLst>
          </p:cNvPr>
          <p:cNvSpPr/>
          <p:nvPr/>
        </p:nvSpPr>
        <p:spPr>
          <a:xfrm>
            <a:off x="8199149" y="2614350"/>
            <a:ext cx="1821050" cy="1917701"/>
          </a:xfrm>
          <a:prstGeom prst="rect">
            <a:avLst/>
          </a:prstGeom>
          <a:solidFill>
            <a:schemeClr val="bg1">
              <a:alpha val="82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F476839-B8E0-7276-CC67-E52A09317D0E}"/>
              </a:ext>
            </a:extLst>
          </p:cNvPr>
          <p:cNvSpPr txBox="1">
            <a:spLocks/>
          </p:cNvSpPr>
          <p:nvPr/>
        </p:nvSpPr>
        <p:spPr>
          <a:xfrm>
            <a:off x="8199945" y="2615545"/>
            <a:ext cx="1821050" cy="452991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400" b="1" kern="0">
                <a:solidFill>
                  <a:srgbClr val="FF0000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Madencilik</a:t>
            </a:r>
            <a:endParaRPr lang="en-US" sz="3600" b="1" kern="0" dirty="0">
              <a:solidFill>
                <a:srgbClr val="FF0000"/>
              </a:solidFill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E89D5944-382F-8AF0-7D27-AD0A89E132FC}"/>
              </a:ext>
            </a:extLst>
          </p:cNvPr>
          <p:cNvSpPr/>
          <p:nvPr/>
        </p:nvSpPr>
        <p:spPr>
          <a:xfrm>
            <a:off x="10151250" y="2614350"/>
            <a:ext cx="1821050" cy="1917701"/>
          </a:xfrm>
          <a:prstGeom prst="rect">
            <a:avLst/>
          </a:prstGeom>
          <a:solidFill>
            <a:schemeClr val="bg1">
              <a:alpha val="82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BCD07EF-627D-E8C0-1FF8-6D955FCE0B6B}"/>
              </a:ext>
            </a:extLst>
          </p:cNvPr>
          <p:cNvSpPr txBox="1">
            <a:spLocks/>
          </p:cNvSpPr>
          <p:nvPr/>
        </p:nvSpPr>
        <p:spPr>
          <a:xfrm>
            <a:off x="10152245" y="2615545"/>
            <a:ext cx="1827911" cy="452991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400" b="1" kern="0" dirty="0">
                <a:solidFill>
                  <a:srgbClr val="FF0000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Mobil Enerji</a:t>
            </a:r>
            <a:endParaRPr lang="en-US" sz="3600" b="1" kern="0" dirty="0">
              <a:solidFill>
                <a:srgbClr val="FF0000"/>
              </a:solidFill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26" name="Grafik 25" descr="Kristaller düz dolguyla">
            <a:extLst>
              <a:ext uri="{FF2B5EF4-FFF2-40B4-BE49-F238E27FC236}">
                <a16:creationId xmlns:a16="http://schemas.microsoft.com/office/drawing/2014/main" id="{B64F7B3C-0B4A-B632-F82D-8A27CCDC33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02230" y="3390677"/>
            <a:ext cx="959235" cy="993262"/>
          </a:xfrm>
          <a:prstGeom prst="rect">
            <a:avLst/>
          </a:prstGeom>
        </p:spPr>
      </p:pic>
      <p:pic>
        <p:nvPicPr>
          <p:cNvPr id="27" name="Grafik 26" descr="Fabrika düz dolguyla">
            <a:extLst>
              <a:ext uri="{FF2B5EF4-FFF2-40B4-BE49-F238E27FC236}">
                <a16:creationId xmlns:a16="http://schemas.microsoft.com/office/drawing/2014/main" id="{6F1F2694-40DF-F30B-8068-ACFF1B1977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04434" y="3346317"/>
            <a:ext cx="1002075" cy="1037622"/>
          </a:xfrm>
          <a:prstGeom prst="rect">
            <a:avLst/>
          </a:prstGeom>
        </p:spPr>
      </p:pic>
      <p:pic>
        <p:nvPicPr>
          <p:cNvPr id="28" name="Grafik 27" descr="Eğit düz dolguyla">
            <a:extLst>
              <a:ext uri="{FF2B5EF4-FFF2-40B4-BE49-F238E27FC236}">
                <a16:creationId xmlns:a16="http://schemas.microsoft.com/office/drawing/2014/main" id="{824ECE68-A297-10CE-E077-C076884E35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54033" y="3415672"/>
            <a:ext cx="944126" cy="977617"/>
          </a:xfrm>
          <a:prstGeom prst="rect">
            <a:avLst/>
          </a:prstGeom>
        </p:spPr>
      </p:pic>
      <p:pic>
        <p:nvPicPr>
          <p:cNvPr id="29" name="Picture 2" descr="Shipping Container Icons - Free SVG &amp; PNG Shipping Container Images - Noun  Project">
            <a:extLst>
              <a:ext uri="{FF2B5EF4-FFF2-40B4-BE49-F238E27FC236}">
                <a16:creationId xmlns:a16="http://schemas.microsoft.com/office/drawing/2014/main" id="{D3FB6781-AC36-2ABA-2F4B-6243F1C65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5689" y="3160821"/>
            <a:ext cx="1529031" cy="158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94791259-1E40-6BA1-FB6A-F0F7955A8CBF}"/>
              </a:ext>
            </a:extLst>
          </p:cNvPr>
          <p:cNvSpPr/>
          <p:nvPr/>
        </p:nvSpPr>
        <p:spPr>
          <a:xfrm>
            <a:off x="0" y="-2"/>
            <a:ext cx="12192000" cy="105877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yazı tipi, metin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B8CF0B4D-6969-BFA3-D95F-B6CDEFAB269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142" t="34752" r="11210" b="34747"/>
          <a:stretch/>
        </p:blipFill>
        <p:spPr>
          <a:xfrm>
            <a:off x="10518537" y="221602"/>
            <a:ext cx="1624819" cy="492370"/>
          </a:xfrm>
          <a:prstGeom prst="rect">
            <a:avLst/>
          </a:prstGeom>
        </p:spPr>
      </p:pic>
      <p:sp>
        <p:nvSpPr>
          <p:cNvPr id="6" name="Serbest Form 2">
            <a:extLst>
              <a:ext uri="{FF2B5EF4-FFF2-40B4-BE49-F238E27FC236}">
                <a16:creationId xmlns:a16="http://schemas.microsoft.com/office/drawing/2014/main" id="{66B53355-877A-BBFC-87DC-1A8DAF0BBED4}"/>
              </a:ext>
            </a:extLst>
          </p:cNvPr>
          <p:cNvSpPr/>
          <p:nvPr/>
        </p:nvSpPr>
        <p:spPr>
          <a:xfrm rot="10800000">
            <a:off x="-12196" y="-182948"/>
            <a:ext cx="1624817" cy="1424672"/>
          </a:xfrm>
          <a:custGeom>
            <a:avLst/>
            <a:gdLst>
              <a:gd name="connsiteX0" fmla="*/ 2006770 w 5480263"/>
              <a:gd name="connsiteY0" fmla="*/ 0 h 4805203"/>
              <a:gd name="connsiteX1" fmla="*/ 0 w 5480263"/>
              <a:gd name="connsiteY1" fmla="*/ 2399533 h 4805203"/>
              <a:gd name="connsiteX2" fmla="*/ 2012907 w 5480263"/>
              <a:gd name="connsiteY2" fmla="*/ 4799066 h 4805203"/>
              <a:gd name="connsiteX3" fmla="*/ 3320069 w 5480263"/>
              <a:gd name="connsiteY3" fmla="*/ 4805203 h 4805203"/>
              <a:gd name="connsiteX4" fmla="*/ 1761293 w 5480263"/>
              <a:gd name="connsiteY4" fmla="*/ 2939581 h 4805203"/>
              <a:gd name="connsiteX5" fmla="*/ 5480263 w 5480263"/>
              <a:gd name="connsiteY5" fmla="*/ 2939581 h 4805203"/>
              <a:gd name="connsiteX6" fmla="*/ 5467989 w 5480263"/>
              <a:gd name="connsiteY6" fmla="*/ 1890169 h 4805203"/>
              <a:gd name="connsiteX7" fmla="*/ 1749020 w 5480263"/>
              <a:gd name="connsiteY7" fmla="*/ 1884032 h 4805203"/>
              <a:gd name="connsiteX8" fmla="*/ 3307795 w 5480263"/>
              <a:gd name="connsiteY8" fmla="*/ 6137 h 4805203"/>
              <a:gd name="connsiteX9" fmla="*/ 2006770 w 5480263"/>
              <a:gd name="connsiteY9" fmla="*/ 0 h 4805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80263" h="4805203">
                <a:moveTo>
                  <a:pt x="2006770" y="0"/>
                </a:moveTo>
                <a:lnTo>
                  <a:pt x="0" y="2399533"/>
                </a:lnTo>
                <a:lnTo>
                  <a:pt x="2012907" y="4799066"/>
                </a:lnTo>
                <a:lnTo>
                  <a:pt x="3320069" y="4805203"/>
                </a:lnTo>
                <a:lnTo>
                  <a:pt x="1761293" y="2939581"/>
                </a:lnTo>
                <a:lnTo>
                  <a:pt x="5480263" y="2939581"/>
                </a:lnTo>
                <a:lnTo>
                  <a:pt x="5467989" y="1890169"/>
                </a:lnTo>
                <a:lnTo>
                  <a:pt x="1749020" y="1884032"/>
                </a:lnTo>
                <a:lnTo>
                  <a:pt x="3307795" y="6137"/>
                </a:lnTo>
                <a:lnTo>
                  <a:pt x="20067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etin kutusu 13">
            <a:extLst>
              <a:ext uri="{FF2B5EF4-FFF2-40B4-BE49-F238E27FC236}">
                <a16:creationId xmlns:a16="http://schemas.microsoft.com/office/drawing/2014/main" id="{B7515208-6E39-9E57-D5E4-8B9D92F8E158}"/>
              </a:ext>
            </a:extLst>
          </p:cNvPr>
          <p:cNvSpPr txBox="1"/>
          <p:nvPr/>
        </p:nvSpPr>
        <p:spPr>
          <a:xfrm>
            <a:off x="218315" y="6533192"/>
            <a:ext cx="4028945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tr-TR" sz="900" spc="50" dirty="0" err="1">
                <a:solidFill>
                  <a:schemeClr val="bg1"/>
                </a:solidFill>
                <a:latin typeface="inter"/>
              </a:rPr>
              <a:t>Kontrolmatik.com</a:t>
            </a:r>
            <a:r>
              <a:rPr lang="tr-TR" sz="900" spc="50" dirty="0">
                <a:solidFill>
                  <a:schemeClr val="bg1"/>
                </a:solidFill>
                <a:latin typeface="inter"/>
              </a:rPr>
              <a:t>  I  </a:t>
            </a:r>
            <a:r>
              <a:rPr lang="tr-TR" sz="900" spc="50" dirty="0" err="1">
                <a:solidFill>
                  <a:schemeClr val="bg1"/>
                </a:solidFill>
                <a:latin typeface="inter"/>
              </a:rPr>
              <a:t>WeAreInControl</a:t>
            </a:r>
            <a:r>
              <a:rPr lang="tr-TR" sz="900" spc="50" dirty="0">
                <a:solidFill>
                  <a:schemeClr val="bg1"/>
                </a:solidFill>
                <a:latin typeface="inter"/>
              </a:rPr>
              <a:t> </a:t>
            </a:r>
            <a:endParaRPr lang="en-US" sz="900" spc="50" dirty="0">
              <a:solidFill>
                <a:schemeClr val="bg1"/>
              </a:solidFill>
              <a:latin typeface="inter"/>
            </a:endParaRPr>
          </a:p>
        </p:txBody>
      </p:sp>
      <p:sp>
        <p:nvSpPr>
          <p:cNvPr id="12" name="Yuvarlatılmış Dikdörtgen 11">
            <a:extLst>
              <a:ext uri="{FF2B5EF4-FFF2-40B4-BE49-F238E27FC236}">
                <a16:creationId xmlns:a16="http://schemas.microsoft.com/office/drawing/2014/main" id="{9AAC1CBC-AA8C-B01C-4460-350896C50ECB}"/>
              </a:ext>
            </a:extLst>
          </p:cNvPr>
          <p:cNvSpPr/>
          <p:nvPr/>
        </p:nvSpPr>
        <p:spPr>
          <a:xfrm>
            <a:off x="11722894" y="6568435"/>
            <a:ext cx="469106" cy="30003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3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E1B48AD-D347-D908-DB13-A9AE098B9B3C}"/>
              </a:ext>
            </a:extLst>
          </p:cNvPr>
          <p:cNvSpPr txBox="1">
            <a:spLocks/>
          </p:cNvSpPr>
          <p:nvPr/>
        </p:nvSpPr>
        <p:spPr>
          <a:xfrm>
            <a:off x="1624818" y="320866"/>
            <a:ext cx="3938391" cy="499157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700" b="1" kern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Gelişim Süreci</a:t>
            </a:r>
            <a:endParaRPr lang="en-US" sz="2700" b="1" kern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DLaM Display" panose="02010000000000000000" pitchFamily="2" charset="0"/>
            </a:endParaRPr>
          </a:p>
        </p:txBody>
      </p:sp>
      <p:sp>
        <p:nvSpPr>
          <p:cNvPr id="31" name="Dikdörtgen 30">
            <a:extLst>
              <a:ext uri="{FF2B5EF4-FFF2-40B4-BE49-F238E27FC236}">
                <a16:creationId xmlns:a16="http://schemas.microsoft.com/office/drawing/2014/main" id="{654919E2-003A-AD5D-2381-1A18B69C520D}"/>
              </a:ext>
            </a:extLst>
          </p:cNvPr>
          <p:cNvSpPr/>
          <p:nvPr/>
        </p:nvSpPr>
        <p:spPr>
          <a:xfrm>
            <a:off x="390745" y="2614350"/>
            <a:ext cx="1821050" cy="1917701"/>
          </a:xfrm>
          <a:prstGeom prst="rect">
            <a:avLst/>
          </a:prstGeom>
          <a:solidFill>
            <a:schemeClr val="bg1">
              <a:alpha val="82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5D904FD6-FF22-EA43-F525-D42DAC59D821}"/>
              </a:ext>
            </a:extLst>
          </p:cNvPr>
          <p:cNvSpPr txBox="1">
            <a:spLocks/>
          </p:cNvSpPr>
          <p:nvPr/>
        </p:nvSpPr>
        <p:spPr>
          <a:xfrm>
            <a:off x="390746" y="2615545"/>
            <a:ext cx="1821050" cy="452991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400" b="1" kern="0" dirty="0">
                <a:solidFill>
                  <a:srgbClr val="FF0000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Su</a:t>
            </a:r>
            <a:endParaRPr lang="en-US" sz="3600" b="1" kern="0" dirty="0">
              <a:solidFill>
                <a:srgbClr val="FF0000"/>
              </a:solidFill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38" name="Resim 37">
            <a:extLst>
              <a:ext uri="{FF2B5EF4-FFF2-40B4-BE49-F238E27FC236}">
                <a16:creationId xmlns:a16="http://schemas.microsoft.com/office/drawing/2014/main" id="{DBCD7704-3B79-A96C-8041-6FEDB7ED799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7108" y="3464769"/>
            <a:ext cx="748323" cy="74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23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7BF7B-D824-755A-6100-47CAA4359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Resim 32" descr="harita içeren bir resim&#10;&#10;Açıklama otomatik olarak orta güvenilirlik düzeyiyle oluşturuldu">
            <a:extLst>
              <a:ext uri="{FF2B5EF4-FFF2-40B4-BE49-F238E27FC236}">
                <a16:creationId xmlns:a16="http://schemas.microsoft.com/office/drawing/2014/main" id="{4BEF83AD-4A94-54E5-5565-2A57B00B4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00" y="66476"/>
            <a:ext cx="10598999" cy="6791524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DDD2CC91-AE85-F546-96A5-86470858F988}"/>
              </a:ext>
            </a:extLst>
          </p:cNvPr>
          <p:cNvSpPr/>
          <p:nvPr/>
        </p:nvSpPr>
        <p:spPr>
          <a:xfrm>
            <a:off x="0" y="-2"/>
            <a:ext cx="12192000" cy="105877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yazı tipi, metin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8C429E36-FA7A-64A8-2E58-EB58A01005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42" t="34752" r="11210" b="34747"/>
          <a:stretch/>
        </p:blipFill>
        <p:spPr>
          <a:xfrm>
            <a:off x="10518537" y="221602"/>
            <a:ext cx="1624819" cy="492370"/>
          </a:xfrm>
          <a:prstGeom prst="rect">
            <a:avLst/>
          </a:prstGeom>
        </p:spPr>
      </p:pic>
      <p:sp>
        <p:nvSpPr>
          <p:cNvPr id="6" name="Serbest Form 2">
            <a:extLst>
              <a:ext uri="{FF2B5EF4-FFF2-40B4-BE49-F238E27FC236}">
                <a16:creationId xmlns:a16="http://schemas.microsoft.com/office/drawing/2014/main" id="{858AD0F8-7005-F27C-49D0-2713F261E628}"/>
              </a:ext>
            </a:extLst>
          </p:cNvPr>
          <p:cNvSpPr/>
          <p:nvPr/>
        </p:nvSpPr>
        <p:spPr>
          <a:xfrm rot="10800000">
            <a:off x="-12196" y="-182948"/>
            <a:ext cx="1624817" cy="1424672"/>
          </a:xfrm>
          <a:custGeom>
            <a:avLst/>
            <a:gdLst>
              <a:gd name="connsiteX0" fmla="*/ 2006770 w 5480263"/>
              <a:gd name="connsiteY0" fmla="*/ 0 h 4805203"/>
              <a:gd name="connsiteX1" fmla="*/ 0 w 5480263"/>
              <a:gd name="connsiteY1" fmla="*/ 2399533 h 4805203"/>
              <a:gd name="connsiteX2" fmla="*/ 2012907 w 5480263"/>
              <a:gd name="connsiteY2" fmla="*/ 4799066 h 4805203"/>
              <a:gd name="connsiteX3" fmla="*/ 3320069 w 5480263"/>
              <a:gd name="connsiteY3" fmla="*/ 4805203 h 4805203"/>
              <a:gd name="connsiteX4" fmla="*/ 1761293 w 5480263"/>
              <a:gd name="connsiteY4" fmla="*/ 2939581 h 4805203"/>
              <a:gd name="connsiteX5" fmla="*/ 5480263 w 5480263"/>
              <a:gd name="connsiteY5" fmla="*/ 2939581 h 4805203"/>
              <a:gd name="connsiteX6" fmla="*/ 5467989 w 5480263"/>
              <a:gd name="connsiteY6" fmla="*/ 1890169 h 4805203"/>
              <a:gd name="connsiteX7" fmla="*/ 1749020 w 5480263"/>
              <a:gd name="connsiteY7" fmla="*/ 1884032 h 4805203"/>
              <a:gd name="connsiteX8" fmla="*/ 3307795 w 5480263"/>
              <a:gd name="connsiteY8" fmla="*/ 6137 h 4805203"/>
              <a:gd name="connsiteX9" fmla="*/ 2006770 w 5480263"/>
              <a:gd name="connsiteY9" fmla="*/ 0 h 4805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80263" h="4805203">
                <a:moveTo>
                  <a:pt x="2006770" y="0"/>
                </a:moveTo>
                <a:lnTo>
                  <a:pt x="0" y="2399533"/>
                </a:lnTo>
                <a:lnTo>
                  <a:pt x="2012907" y="4799066"/>
                </a:lnTo>
                <a:lnTo>
                  <a:pt x="3320069" y="4805203"/>
                </a:lnTo>
                <a:lnTo>
                  <a:pt x="1761293" y="2939581"/>
                </a:lnTo>
                <a:lnTo>
                  <a:pt x="5480263" y="2939581"/>
                </a:lnTo>
                <a:lnTo>
                  <a:pt x="5467989" y="1890169"/>
                </a:lnTo>
                <a:lnTo>
                  <a:pt x="1749020" y="1884032"/>
                </a:lnTo>
                <a:lnTo>
                  <a:pt x="3307795" y="6137"/>
                </a:lnTo>
                <a:lnTo>
                  <a:pt x="20067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etin kutusu 13">
            <a:extLst>
              <a:ext uri="{FF2B5EF4-FFF2-40B4-BE49-F238E27FC236}">
                <a16:creationId xmlns:a16="http://schemas.microsoft.com/office/drawing/2014/main" id="{29D30500-C9E9-5188-7DBF-6700371D125C}"/>
              </a:ext>
            </a:extLst>
          </p:cNvPr>
          <p:cNvSpPr txBox="1"/>
          <p:nvPr/>
        </p:nvSpPr>
        <p:spPr>
          <a:xfrm>
            <a:off x="218315" y="6533192"/>
            <a:ext cx="4028945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tr-TR" sz="900" spc="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"/>
              </a:rPr>
              <a:t>Kontrolmatik.com</a:t>
            </a:r>
            <a:r>
              <a:rPr lang="tr-TR" sz="900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inter"/>
              </a:rPr>
              <a:t>  I  </a:t>
            </a:r>
            <a:r>
              <a:rPr lang="tr-TR" sz="900" spc="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"/>
              </a:rPr>
              <a:t>WeAreInControl</a:t>
            </a:r>
            <a:r>
              <a:rPr lang="tr-TR" sz="900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inter"/>
              </a:rPr>
              <a:t> </a:t>
            </a:r>
            <a:endParaRPr lang="en-US" sz="900" spc="50" dirty="0">
              <a:solidFill>
                <a:schemeClr val="tx1">
                  <a:lumMod val="65000"/>
                  <a:lumOff val="35000"/>
                </a:schemeClr>
              </a:solidFill>
              <a:latin typeface="inter"/>
            </a:endParaRPr>
          </a:p>
        </p:txBody>
      </p:sp>
      <p:sp>
        <p:nvSpPr>
          <p:cNvPr id="12" name="Yuvarlatılmış Dikdörtgen 11">
            <a:extLst>
              <a:ext uri="{FF2B5EF4-FFF2-40B4-BE49-F238E27FC236}">
                <a16:creationId xmlns:a16="http://schemas.microsoft.com/office/drawing/2014/main" id="{F8E2E5A3-DCDC-5668-D76C-C25105641790}"/>
              </a:ext>
            </a:extLst>
          </p:cNvPr>
          <p:cNvSpPr/>
          <p:nvPr/>
        </p:nvSpPr>
        <p:spPr>
          <a:xfrm>
            <a:off x="11722894" y="6568435"/>
            <a:ext cx="469106" cy="30003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4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33EC5166-CD85-7D5D-56C8-E79AF7CFE909}"/>
              </a:ext>
            </a:extLst>
          </p:cNvPr>
          <p:cNvSpPr txBox="1">
            <a:spLocks/>
          </p:cNvSpPr>
          <p:nvPr/>
        </p:nvSpPr>
        <p:spPr>
          <a:xfrm>
            <a:off x="1624818" y="320866"/>
            <a:ext cx="3938391" cy="499157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700" b="1" kern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Gelişim Süreci</a:t>
            </a:r>
            <a:endParaRPr lang="en-US" sz="2700" b="1" kern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DLaM Display" panose="0201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526FB4-6988-F142-021F-388C8DF57A50}"/>
              </a:ext>
            </a:extLst>
          </p:cNvPr>
          <p:cNvSpPr txBox="1">
            <a:spLocks/>
          </p:cNvSpPr>
          <p:nvPr/>
        </p:nvSpPr>
        <p:spPr>
          <a:xfrm>
            <a:off x="10503959" y="3202504"/>
            <a:ext cx="1783080" cy="452991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400" ker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Ülke</a:t>
            </a:r>
            <a:endParaRPr lang="en-US" sz="3600" kern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A6AAE23-596B-4E11-7AEE-1355271FE121}"/>
              </a:ext>
            </a:extLst>
          </p:cNvPr>
          <p:cNvSpPr txBox="1">
            <a:spLocks/>
          </p:cNvSpPr>
          <p:nvPr/>
        </p:nvSpPr>
        <p:spPr>
          <a:xfrm>
            <a:off x="9375801" y="2960947"/>
            <a:ext cx="2394857" cy="760768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4400" b="1" kern="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+35</a:t>
            </a:r>
            <a:endParaRPr lang="en-US" sz="4400" b="1" kern="0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8" name="Metin kutusu 1">
            <a:extLst>
              <a:ext uri="{FF2B5EF4-FFF2-40B4-BE49-F238E27FC236}">
                <a16:creationId xmlns:a16="http://schemas.microsoft.com/office/drawing/2014/main" id="{624CD4F8-7C10-4001-11A2-28986CDE47E7}"/>
              </a:ext>
            </a:extLst>
          </p:cNvPr>
          <p:cNvSpPr txBox="1"/>
          <p:nvPr/>
        </p:nvSpPr>
        <p:spPr>
          <a:xfrm>
            <a:off x="119254" y="2204608"/>
            <a:ext cx="30939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200" b="1" u="sng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Genel Müdürlük</a:t>
            </a:r>
            <a:endParaRPr lang="en-US" sz="1200" b="1" u="sng" kern="0" dirty="0">
              <a:latin typeface="+mj-lt"/>
              <a:ea typeface="Inter Light" panose="020B05020300000000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200" i="1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İstanbul, Türkiye</a:t>
            </a:r>
          </a:p>
          <a:p>
            <a:pPr algn="just"/>
            <a:endParaRPr lang="en-US" sz="1200" kern="0" dirty="0">
              <a:latin typeface="+mj-lt"/>
              <a:ea typeface="Inter Light" panose="020B05020300000000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1200" b="1" u="sng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Mobil Enerji Çözümler Fabrikası</a:t>
            </a:r>
            <a:endParaRPr lang="en-US" sz="1200" b="1" u="sng" kern="0" dirty="0">
              <a:latin typeface="+mj-lt"/>
              <a:ea typeface="Inter Light" panose="020B05020300000000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200" i="1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Ankara, Türkiye</a:t>
            </a:r>
          </a:p>
          <a:p>
            <a:pPr algn="just"/>
            <a:endParaRPr lang="en-US" sz="1200" i="1" kern="0" dirty="0">
              <a:latin typeface="+mj-lt"/>
              <a:ea typeface="Inter Light" panose="020B05020300000000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200" b="1" u="sng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3 GWh </a:t>
            </a:r>
            <a:r>
              <a:rPr lang="tr-TR" sz="1200" b="1" u="sng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Lityum-İyon Pil Hücre Fabrikası</a:t>
            </a:r>
            <a:endParaRPr lang="en-US" sz="1200" b="1" u="sng" kern="0" dirty="0">
              <a:latin typeface="+mj-lt"/>
              <a:ea typeface="Inter Light" panose="020B05020300000000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200" i="1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Ankara, Türkiye</a:t>
            </a:r>
          </a:p>
          <a:p>
            <a:pPr algn="just"/>
            <a:endParaRPr lang="en-US" sz="1200" kern="0" dirty="0">
              <a:latin typeface="+mj-lt"/>
              <a:ea typeface="Inter Light" panose="020B05020300000000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200" b="1" u="sng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3 GWh </a:t>
            </a:r>
            <a:r>
              <a:rPr lang="tr-TR" sz="1200" b="1" u="sng" kern="0" dirty="0" err="1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Liyum</a:t>
            </a:r>
            <a:r>
              <a:rPr lang="tr-TR" sz="1200" b="1" u="sng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-İyon Pil Hücre Fabrikası</a:t>
            </a:r>
            <a:endParaRPr lang="en-US" sz="1200" b="1" u="sng" kern="0" dirty="0">
              <a:latin typeface="+mj-lt"/>
              <a:ea typeface="Inter Light" panose="020B05020300000000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1200" i="1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Güney Carolina</a:t>
            </a:r>
            <a:r>
              <a:rPr lang="en-US" sz="1200" i="1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, </a:t>
            </a:r>
            <a:r>
              <a:rPr lang="tr-TR" sz="1200" i="1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A.B.D.</a:t>
            </a:r>
            <a:r>
              <a:rPr lang="en-US" sz="1200" i="1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 (</a:t>
            </a:r>
            <a:r>
              <a:rPr lang="tr-TR" sz="1200" i="1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Yatırım aşamasında</a:t>
            </a:r>
            <a:r>
              <a:rPr lang="en-US" sz="1200" i="1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endParaRPr lang="en-US" sz="1200" kern="0" dirty="0">
              <a:latin typeface="+mj-lt"/>
              <a:ea typeface="Inter Light" panose="020B05020300000000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1200" b="1" u="sng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Yurtdışı Ofis ve Temsilcilikleri</a:t>
            </a:r>
            <a:endParaRPr lang="en-US" sz="1200" b="1" u="sng" kern="0" dirty="0">
              <a:latin typeface="+mj-lt"/>
              <a:ea typeface="Inter Light" panose="020B05020300000000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1200" i="1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A.B.D</a:t>
            </a:r>
            <a:endParaRPr lang="en-US" sz="1200" i="1" kern="0" dirty="0">
              <a:latin typeface="+mj-lt"/>
              <a:ea typeface="Inter Light" panose="020B05020300000000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1200" i="1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Özbekistan</a:t>
            </a:r>
            <a:endParaRPr lang="en-US" sz="1200" i="1" kern="0" dirty="0">
              <a:latin typeface="+mj-lt"/>
              <a:ea typeface="Inter Light" panose="020B05020300000000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1200" i="1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Kamerun</a:t>
            </a:r>
            <a:endParaRPr lang="en-US" sz="1200" i="1" kern="0" dirty="0">
              <a:latin typeface="+mj-lt"/>
              <a:ea typeface="Inter Light" panose="020B05020300000000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200" i="1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Ira</a:t>
            </a:r>
            <a:r>
              <a:rPr lang="tr-TR" sz="1200" i="1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k</a:t>
            </a:r>
            <a:endParaRPr lang="en-US" sz="1200" i="1" kern="0" dirty="0">
              <a:latin typeface="+mj-lt"/>
              <a:ea typeface="Inter Light" panose="020B05020300000000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200" i="1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Libya</a:t>
            </a:r>
          </a:p>
          <a:p>
            <a:pPr algn="just"/>
            <a:r>
              <a:rPr lang="en-US" sz="1200" i="1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Ku</a:t>
            </a:r>
            <a:r>
              <a:rPr lang="tr-TR" sz="1200" i="1" kern="0" dirty="0" err="1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vey</a:t>
            </a:r>
            <a:r>
              <a:rPr lang="en-US" sz="1200" i="1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t</a:t>
            </a:r>
          </a:p>
          <a:p>
            <a:pPr algn="just"/>
            <a:r>
              <a:rPr lang="en-US" sz="1200" i="1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Senegal</a:t>
            </a:r>
          </a:p>
          <a:p>
            <a:pPr algn="just"/>
            <a:r>
              <a:rPr lang="en-US" sz="1200" i="1" kern="0" dirty="0">
                <a:latin typeface="+mj-lt"/>
                <a:ea typeface="Inter Light" panose="020B0502030000000004" pitchFamily="34" charset="0"/>
                <a:cs typeface="Arial" panose="020B0604020202020204" pitchFamily="34" charset="0"/>
              </a:rPr>
              <a:t>Kenya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F4D8C2-C788-3CD0-B661-82573201A5E8}"/>
              </a:ext>
            </a:extLst>
          </p:cNvPr>
          <p:cNvSpPr txBox="1">
            <a:spLocks/>
          </p:cNvSpPr>
          <p:nvPr/>
        </p:nvSpPr>
        <p:spPr>
          <a:xfrm>
            <a:off x="10853248" y="3736776"/>
            <a:ext cx="1266698" cy="452991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400" ker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Proje</a:t>
            </a:r>
            <a:endParaRPr lang="en-US" sz="3600" kern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7E4EA3-C77B-F2A9-C01C-62D032D3325D}"/>
              </a:ext>
            </a:extLst>
          </p:cNvPr>
          <p:cNvSpPr txBox="1">
            <a:spLocks/>
          </p:cNvSpPr>
          <p:nvPr/>
        </p:nvSpPr>
        <p:spPr>
          <a:xfrm>
            <a:off x="9375800" y="3516668"/>
            <a:ext cx="2394857" cy="760768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4400" b="1" kern="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+350</a:t>
            </a:r>
            <a:endParaRPr lang="en-US" sz="4400" b="1" kern="0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1" name="Serbest Form: Şekil 2">
            <a:extLst>
              <a:ext uri="{FF2B5EF4-FFF2-40B4-BE49-F238E27FC236}">
                <a16:creationId xmlns:a16="http://schemas.microsoft.com/office/drawing/2014/main" id="{BB8AB4D9-9B87-277E-7BD2-6E0758FD37FD}"/>
              </a:ext>
            </a:extLst>
          </p:cNvPr>
          <p:cNvSpPr/>
          <p:nvPr/>
        </p:nvSpPr>
        <p:spPr>
          <a:xfrm>
            <a:off x="5298281" y="3171031"/>
            <a:ext cx="245269" cy="226384"/>
          </a:xfrm>
          <a:custGeom>
            <a:avLst/>
            <a:gdLst>
              <a:gd name="connsiteX0" fmla="*/ 119063 w 245269"/>
              <a:gd name="connsiteY0" fmla="*/ 0 h 228600"/>
              <a:gd name="connsiteX1" fmla="*/ 242888 w 245269"/>
              <a:gd name="connsiteY1" fmla="*/ 0 h 228600"/>
              <a:gd name="connsiteX2" fmla="*/ 245269 w 245269"/>
              <a:gd name="connsiteY2" fmla="*/ 64294 h 228600"/>
              <a:gd name="connsiteX3" fmla="*/ 140494 w 245269"/>
              <a:gd name="connsiteY3" fmla="*/ 64294 h 228600"/>
              <a:gd name="connsiteX4" fmla="*/ 142875 w 245269"/>
              <a:gd name="connsiteY4" fmla="*/ 150019 h 228600"/>
              <a:gd name="connsiteX5" fmla="*/ 114300 w 245269"/>
              <a:gd name="connsiteY5" fmla="*/ 171450 h 228600"/>
              <a:gd name="connsiteX6" fmla="*/ 116682 w 245269"/>
              <a:gd name="connsiteY6" fmla="*/ 228600 h 228600"/>
              <a:gd name="connsiteX7" fmla="*/ 0 w 245269"/>
              <a:gd name="connsiteY7" fmla="*/ 228600 h 228600"/>
              <a:gd name="connsiteX8" fmla="*/ 119063 w 245269"/>
              <a:gd name="connsiteY8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269" h="228600">
                <a:moveTo>
                  <a:pt x="119063" y="0"/>
                </a:moveTo>
                <a:lnTo>
                  <a:pt x="242888" y="0"/>
                </a:lnTo>
                <a:cubicBezTo>
                  <a:pt x="243682" y="21431"/>
                  <a:pt x="244475" y="42863"/>
                  <a:pt x="245269" y="64294"/>
                </a:cubicBezTo>
                <a:lnTo>
                  <a:pt x="140494" y="64294"/>
                </a:lnTo>
                <a:cubicBezTo>
                  <a:pt x="141288" y="92869"/>
                  <a:pt x="142081" y="121444"/>
                  <a:pt x="142875" y="150019"/>
                </a:cubicBezTo>
                <a:lnTo>
                  <a:pt x="114300" y="171450"/>
                </a:lnTo>
                <a:lnTo>
                  <a:pt x="116682" y="228600"/>
                </a:lnTo>
                <a:lnTo>
                  <a:pt x="0" y="228600"/>
                </a:lnTo>
                <a:lnTo>
                  <a:pt x="119063" y="0"/>
                </a:lnTo>
                <a:close/>
              </a:path>
            </a:pathLst>
          </a:custGeom>
          <a:solidFill>
            <a:srgbClr val="FE0500"/>
          </a:solidFill>
          <a:ln w="190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30" name="Düz Bağlayıcı 29">
            <a:extLst>
              <a:ext uri="{FF2B5EF4-FFF2-40B4-BE49-F238E27FC236}">
                <a16:creationId xmlns:a16="http://schemas.microsoft.com/office/drawing/2014/main" id="{12ADAB36-140F-EC98-01E2-DB66BBD2DAE0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5429250" y="3171031"/>
            <a:ext cx="111919" cy="0"/>
          </a:xfrm>
          <a:prstGeom prst="line">
            <a:avLst/>
          </a:prstGeom>
          <a:ln w="19050">
            <a:solidFill>
              <a:srgbClr val="FE0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840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D30A9-C3FC-913C-B726-733F287FF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D7D25BD6-5993-1D06-990B-C4D5CEA567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7000"/>
          </a:blip>
          <a:srcRect l="1030" t="6537" b="17285"/>
          <a:stretch/>
        </p:blipFill>
        <p:spPr>
          <a:xfrm>
            <a:off x="0" y="54131"/>
            <a:ext cx="12204197" cy="686847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BDA79CE8-BB7A-7638-3244-98086D918F63}"/>
              </a:ext>
            </a:extLst>
          </p:cNvPr>
          <p:cNvSpPr/>
          <p:nvPr/>
        </p:nvSpPr>
        <p:spPr>
          <a:xfrm>
            <a:off x="0" y="-2"/>
            <a:ext cx="12192000" cy="105877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yazı tipi, metin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B17CE5C3-83BF-A904-A422-6415DBC26E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42" t="34752" r="11210" b="34747"/>
          <a:stretch/>
        </p:blipFill>
        <p:spPr>
          <a:xfrm>
            <a:off x="10518537" y="221602"/>
            <a:ext cx="1624819" cy="492370"/>
          </a:xfrm>
          <a:prstGeom prst="rect">
            <a:avLst/>
          </a:prstGeom>
        </p:spPr>
      </p:pic>
      <p:sp>
        <p:nvSpPr>
          <p:cNvPr id="6" name="Serbest Form 2">
            <a:extLst>
              <a:ext uri="{FF2B5EF4-FFF2-40B4-BE49-F238E27FC236}">
                <a16:creationId xmlns:a16="http://schemas.microsoft.com/office/drawing/2014/main" id="{9B5586A1-D4E8-AF22-A7AE-5A4385ED0508}"/>
              </a:ext>
            </a:extLst>
          </p:cNvPr>
          <p:cNvSpPr/>
          <p:nvPr/>
        </p:nvSpPr>
        <p:spPr>
          <a:xfrm rot="10800000">
            <a:off x="-12196" y="-182948"/>
            <a:ext cx="1624817" cy="1424672"/>
          </a:xfrm>
          <a:custGeom>
            <a:avLst/>
            <a:gdLst>
              <a:gd name="connsiteX0" fmla="*/ 2006770 w 5480263"/>
              <a:gd name="connsiteY0" fmla="*/ 0 h 4805203"/>
              <a:gd name="connsiteX1" fmla="*/ 0 w 5480263"/>
              <a:gd name="connsiteY1" fmla="*/ 2399533 h 4805203"/>
              <a:gd name="connsiteX2" fmla="*/ 2012907 w 5480263"/>
              <a:gd name="connsiteY2" fmla="*/ 4799066 h 4805203"/>
              <a:gd name="connsiteX3" fmla="*/ 3320069 w 5480263"/>
              <a:gd name="connsiteY3" fmla="*/ 4805203 h 4805203"/>
              <a:gd name="connsiteX4" fmla="*/ 1761293 w 5480263"/>
              <a:gd name="connsiteY4" fmla="*/ 2939581 h 4805203"/>
              <a:gd name="connsiteX5" fmla="*/ 5480263 w 5480263"/>
              <a:gd name="connsiteY5" fmla="*/ 2939581 h 4805203"/>
              <a:gd name="connsiteX6" fmla="*/ 5467989 w 5480263"/>
              <a:gd name="connsiteY6" fmla="*/ 1890169 h 4805203"/>
              <a:gd name="connsiteX7" fmla="*/ 1749020 w 5480263"/>
              <a:gd name="connsiteY7" fmla="*/ 1884032 h 4805203"/>
              <a:gd name="connsiteX8" fmla="*/ 3307795 w 5480263"/>
              <a:gd name="connsiteY8" fmla="*/ 6137 h 4805203"/>
              <a:gd name="connsiteX9" fmla="*/ 2006770 w 5480263"/>
              <a:gd name="connsiteY9" fmla="*/ 0 h 4805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80263" h="4805203">
                <a:moveTo>
                  <a:pt x="2006770" y="0"/>
                </a:moveTo>
                <a:lnTo>
                  <a:pt x="0" y="2399533"/>
                </a:lnTo>
                <a:lnTo>
                  <a:pt x="2012907" y="4799066"/>
                </a:lnTo>
                <a:lnTo>
                  <a:pt x="3320069" y="4805203"/>
                </a:lnTo>
                <a:lnTo>
                  <a:pt x="1761293" y="2939581"/>
                </a:lnTo>
                <a:lnTo>
                  <a:pt x="5480263" y="2939581"/>
                </a:lnTo>
                <a:lnTo>
                  <a:pt x="5467989" y="1890169"/>
                </a:lnTo>
                <a:lnTo>
                  <a:pt x="1749020" y="1884032"/>
                </a:lnTo>
                <a:lnTo>
                  <a:pt x="3307795" y="6137"/>
                </a:lnTo>
                <a:lnTo>
                  <a:pt x="20067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etin kutusu 13">
            <a:extLst>
              <a:ext uri="{FF2B5EF4-FFF2-40B4-BE49-F238E27FC236}">
                <a16:creationId xmlns:a16="http://schemas.microsoft.com/office/drawing/2014/main" id="{92D8FB5A-2B27-907B-F60D-3DEBD728BDAF}"/>
              </a:ext>
            </a:extLst>
          </p:cNvPr>
          <p:cNvSpPr txBox="1"/>
          <p:nvPr/>
        </p:nvSpPr>
        <p:spPr>
          <a:xfrm>
            <a:off x="218315" y="6533192"/>
            <a:ext cx="4028945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tr-TR" sz="900" spc="50" dirty="0" err="1">
                <a:solidFill>
                  <a:schemeClr val="bg1"/>
                </a:solidFill>
                <a:latin typeface="inter"/>
              </a:rPr>
              <a:t>Kontrolmatik.com</a:t>
            </a:r>
            <a:r>
              <a:rPr lang="tr-TR" sz="900" spc="50" dirty="0">
                <a:solidFill>
                  <a:schemeClr val="bg1"/>
                </a:solidFill>
                <a:latin typeface="inter"/>
              </a:rPr>
              <a:t>  I  </a:t>
            </a:r>
            <a:r>
              <a:rPr lang="tr-TR" sz="900" spc="50" dirty="0" err="1">
                <a:solidFill>
                  <a:schemeClr val="bg1"/>
                </a:solidFill>
                <a:latin typeface="inter"/>
              </a:rPr>
              <a:t>WeAreInControl</a:t>
            </a:r>
            <a:r>
              <a:rPr lang="tr-TR" sz="900" spc="50" dirty="0">
                <a:solidFill>
                  <a:schemeClr val="bg1"/>
                </a:solidFill>
                <a:latin typeface="inter"/>
              </a:rPr>
              <a:t> </a:t>
            </a:r>
            <a:endParaRPr lang="en-US" sz="900" spc="50" dirty="0">
              <a:solidFill>
                <a:schemeClr val="bg1"/>
              </a:solidFill>
              <a:latin typeface="inter"/>
            </a:endParaRPr>
          </a:p>
        </p:txBody>
      </p:sp>
      <p:sp>
        <p:nvSpPr>
          <p:cNvPr id="12" name="Yuvarlatılmış Dikdörtgen 11">
            <a:extLst>
              <a:ext uri="{FF2B5EF4-FFF2-40B4-BE49-F238E27FC236}">
                <a16:creationId xmlns:a16="http://schemas.microsoft.com/office/drawing/2014/main" id="{A5F667F8-C70C-AE7E-3BFC-A57EE0BFA07A}"/>
              </a:ext>
            </a:extLst>
          </p:cNvPr>
          <p:cNvSpPr/>
          <p:nvPr/>
        </p:nvSpPr>
        <p:spPr>
          <a:xfrm>
            <a:off x="11722894" y="6568435"/>
            <a:ext cx="469106" cy="30003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6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459660E1-993C-EEC2-7779-E9C16FC5E569}"/>
              </a:ext>
            </a:extLst>
          </p:cNvPr>
          <p:cNvSpPr txBox="1">
            <a:spLocks/>
          </p:cNvSpPr>
          <p:nvPr/>
        </p:nvSpPr>
        <p:spPr>
          <a:xfrm>
            <a:off x="1624818" y="87469"/>
            <a:ext cx="3938391" cy="965952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700" b="1" kern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Hedefler 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700" kern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2024-2029</a:t>
            </a:r>
            <a:endParaRPr lang="en-US" sz="2700" kern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DLaM Display" panose="02010000000000000000" pitchFamily="2" charset="0"/>
            </a:endParaRP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B39D6342-DDBE-D98E-2F8D-A0027EDAA3CB}"/>
              </a:ext>
            </a:extLst>
          </p:cNvPr>
          <p:cNvSpPr txBox="1"/>
          <p:nvPr/>
        </p:nvSpPr>
        <p:spPr>
          <a:xfrm>
            <a:off x="660400" y="1768973"/>
            <a:ext cx="11163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r>
              <a:rPr lang="tr-TR" sz="2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KAYIP ORANINI %15 SEVİYESİNE DÜŞÜRMEK</a:t>
            </a:r>
          </a:p>
          <a:p>
            <a:pPr marL="285750" indent="-285750"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endParaRPr lang="tr-TR" sz="2000" b="1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r>
              <a:rPr lang="tr-TR" sz="2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ALTYAPI ÖMRÜNÜ UZATARAK YATIRIM MALİYETLERİNİ DÜŞÜRMEK</a:t>
            </a:r>
          </a:p>
          <a:p>
            <a:pPr marL="285750" indent="-285750"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endParaRPr lang="tr-TR" sz="2000" b="1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r>
              <a:rPr lang="tr-TR" sz="2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ENERJİ MALİYETLERİNİ DÜŞÜRMEK</a:t>
            </a:r>
          </a:p>
          <a:p>
            <a:pPr marL="285750" indent="-285750"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endParaRPr lang="tr-TR" sz="2000" b="1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r>
              <a:rPr lang="tr-TR" sz="2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YENİ YERLEŞİM YERLERİNİ GELİŞMİŞ SU YÖNETİM PLATFORMUNA UYGUN OLARAK TASARLAMAK</a:t>
            </a:r>
          </a:p>
          <a:p>
            <a:pPr marL="285750" indent="-285750"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endParaRPr lang="tr-TR" sz="2000" b="1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r>
              <a:rPr lang="tr-TR" sz="2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MAKİNE ÖĞRENMESİ VE YAPAY ZEKA UYGULAMALARI İLE KAYIP KAÇAK TESPİTLERİNİ ÖNCEDEN TESPİT ETMEK</a:t>
            </a:r>
          </a:p>
        </p:txBody>
      </p:sp>
    </p:spTree>
    <p:extLst>
      <p:ext uri="{BB962C8B-B14F-4D97-AF65-F5344CB8AC3E}">
        <p14:creationId xmlns:p14="http://schemas.microsoft.com/office/powerpoint/2010/main" val="3149485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4B813-76D4-C307-8FB1-27ED53A44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Resim 16">
            <a:extLst>
              <a:ext uri="{FF2B5EF4-FFF2-40B4-BE49-F238E27FC236}">
                <a16:creationId xmlns:a16="http://schemas.microsoft.com/office/drawing/2014/main" id="{1E25B429-C406-89DC-6EDD-A9455626BE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1000"/>
          </a:blip>
          <a:stretch>
            <a:fillRect/>
          </a:stretch>
        </p:blipFill>
        <p:spPr>
          <a:xfrm>
            <a:off x="-12197" y="-2"/>
            <a:ext cx="12216394" cy="6858002"/>
          </a:xfrm>
          <a:prstGeom prst="rect">
            <a:avLst/>
          </a:prstGeom>
        </p:spPr>
      </p:pic>
      <p:sp>
        <p:nvSpPr>
          <p:cNvPr id="39" name="Dikdörtgen 38">
            <a:extLst>
              <a:ext uri="{FF2B5EF4-FFF2-40B4-BE49-F238E27FC236}">
                <a16:creationId xmlns:a16="http://schemas.microsoft.com/office/drawing/2014/main" id="{C86480CA-3C82-B8CC-FB90-A68267D1F714}"/>
              </a:ext>
            </a:extLst>
          </p:cNvPr>
          <p:cNvSpPr/>
          <p:nvPr/>
        </p:nvSpPr>
        <p:spPr>
          <a:xfrm>
            <a:off x="628374" y="4879166"/>
            <a:ext cx="3436565" cy="139994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Dikdörtgen 39">
            <a:extLst>
              <a:ext uri="{FF2B5EF4-FFF2-40B4-BE49-F238E27FC236}">
                <a16:creationId xmlns:a16="http://schemas.microsoft.com/office/drawing/2014/main" id="{D119208B-02C0-A0DC-CB10-2189546E732B}"/>
              </a:ext>
            </a:extLst>
          </p:cNvPr>
          <p:cNvSpPr/>
          <p:nvPr/>
        </p:nvSpPr>
        <p:spPr>
          <a:xfrm>
            <a:off x="4371850" y="4879166"/>
            <a:ext cx="3448300" cy="139994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Dikdörtgen 40">
            <a:extLst>
              <a:ext uri="{FF2B5EF4-FFF2-40B4-BE49-F238E27FC236}">
                <a16:creationId xmlns:a16="http://schemas.microsoft.com/office/drawing/2014/main" id="{775D004D-D7EA-BBFF-9114-B887660CC786}"/>
              </a:ext>
            </a:extLst>
          </p:cNvPr>
          <p:cNvSpPr/>
          <p:nvPr/>
        </p:nvSpPr>
        <p:spPr>
          <a:xfrm>
            <a:off x="8163461" y="3141727"/>
            <a:ext cx="3461809" cy="139994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2" name="Dikdörtgen 41">
            <a:extLst>
              <a:ext uri="{FF2B5EF4-FFF2-40B4-BE49-F238E27FC236}">
                <a16:creationId xmlns:a16="http://schemas.microsoft.com/office/drawing/2014/main" id="{835F28A8-7D49-B352-A96D-B27C780DCA6C}"/>
              </a:ext>
            </a:extLst>
          </p:cNvPr>
          <p:cNvSpPr/>
          <p:nvPr/>
        </p:nvSpPr>
        <p:spPr>
          <a:xfrm>
            <a:off x="616639" y="3171940"/>
            <a:ext cx="3448300" cy="139994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76B51D11-A659-BF35-BEF2-3A2CDCC08718}"/>
              </a:ext>
            </a:extLst>
          </p:cNvPr>
          <p:cNvSpPr/>
          <p:nvPr/>
        </p:nvSpPr>
        <p:spPr>
          <a:xfrm>
            <a:off x="4382831" y="3171940"/>
            <a:ext cx="3436565" cy="139994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A78CE02F-3682-4283-5448-C61F0375158C}"/>
              </a:ext>
            </a:extLst>
          </p:cNvPr>
          <p:cNvSpPr/>
          <p:nvPr/>
        </p:nvSpPr>
        <p:spPr>
          <a:xfrm>
            <a:off x="4382831" y="1464714"/>
            <a:ext cx="3448300" cy="139994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624C0257-5133-CF32-EB77-8B9F0FF4ACF1}"/>
              </a:ext>
            </a:extLst>
          </p:cNvPr>
          <p:cNvSpPr/>
          <p:nvPr/>
        </p:nvSpPr>
        <p:spPr>
          <a:xfrm>
            <a:off x="603130" y="1480071"/>
            <a:ext cx="3461809" cy="139994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1D7389AA-2BB4-B23A-467F-796AACEAC4FD}"/>
              </a:ext>
            </a:extLst>
          </p:cNvPr>
          <p:cNvSpPr/>
          <p:nvPr/>
        </p:nvSpPr>
        <p:spPr>
          <a:xfrm>
            <a:off x="0" y="-2"/>
            <a:ext cx="12192000" cy="105877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yazı tipi, metin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BD4FD677-2149-B7D9-E6C9-185F7097E6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42" t="34752" r="11210" b="34747"/>
          <a:stretch/>
        </p:blipFill>
        <p:spPr>
          <a:xfrm>
            <a:off x="10518537" y="221602"/>
            <a:ext cx="1624819" cy="492370"/>
          </a:xfrm>
          <a:prstGeom prst="rect">
            <a:avLst/>
          </a:prstGeom>
        </p:spPr>
      </p:pic>
      <p:sp>
        <p:nvSpPr>
          <p:cNvPr id="6" name="Serbest Form 2">
            <a:extLst>
              <a:ext uri="{FF2B5EF4-FFF2-40B4-BE49-F238E27FC236}">
                <a16:creationId xmlns:a16="http://schemas.microsoft.com/office/drawing/2014/main" id="{9B224A26-C95B-B9CA-FC5A-62239D97D3D5}"/>
              </a:ext>
            </a:extLst>
          </p:cNvPr>
          <p:cNvSpPr/>
          <p:nvPr/>
        </p:nvSpPr>
        <p:spPr>
          <a:xfrm rot="10800000">
            <a:off x="-12196" y="-182948"/>
            <a:ext cx="1624817" cy="1424672"/>
          </a:xfrm>
          <a:custGeom>
            <a:avLst/>
            <a:gdLst>
              <a:gd name="connsiteX0" fmla="*/ 2006770 w 5480263"/>
              <a:gd name="connsiteY0" fmla="*/ 0 h 4805203"/>
              <a:gd name="connsiteX1" fmla="*/ 0 w 5480263"/>
              <a:gd name="connsiteY1" fmla="*/ 2399533 h 4805203"/>
              <a:gd name="connsiteX2" fmla="*/ 2012907 w 5480263"/>
              <a:gd name="connsiteY2" fmla="*/ 4799066 h 4805203"/>
              <a:gd name="connsiteX3" fmla="*/ 3320069 w 5480263"/>
              <a:gd name="connsiteY3" fmla="*/ 4805203 h 4805203"/>
              <a:gd name="connsiteX4" fmla="*/ 1761293 w 5480263"/>
              <a:gd name="connsiteY4" fmla="*/ 2939581 h 4805203"/>
              <a:gd name="connsiteX5" fmla="*/ 5480263 w 5480263"/>
              <a:gd name="connsiteY5" fmla="*/ 2939581 h 4805203"/>
              <a:gd name="connsiteX6" fmla="*/ 5467989 w 5480263"/>
              <a:gd name="connsiteY6" fmla="*/ 1890169 h 4805203"/>
              <a:gd name="connsiteX7" fmla="*/ 1749020 w 5480263"/>
              <a:gd name="connsiteY7" fmla="*/ 1884032 h 4805203"/>
              <a:gd name="connsiteX8" fmla="*/ 3307795 w 5480263"/>
              <a:gd name="connsiteY8" fmla="*/ 6137 h 4805203"/>
              <a:gd name="connsiteX9" fmla="*/ 2006770 w 5480263"/>
              <a:gd name="connsiteY9" fmla="*/ 0 h 4805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80263" h="4805203">
                <a:moveTo>
                  <a:pt x="2006770" y="0"/>
                </a:moveTo>
                <a:lnTo>
                  <a:pt x="0" y="2399533"/>
                </a:lnTo>
                <a:lnTo>
                  <a:pt x="2012907" y="4799066"/>
                </a:lnTo>
                <a:lnTo>
                  <a:pt x="3320069" y="4805203"/>
                </a:lnTo>
                <a:lnTo>
                  <a:pt x="1761293" y="2939581"/>
                </a:lnTo>
                <a:lnTo>
                  <a:pt x="5480263" y="2939581"/>
                </a:lnTo>
                <a:lnTo>
                  <a:pt x="5467989" y="1890169"/>
                </a:lnTo>
                <a:lnTo>
                  <a:pt x="1749020" y="1884032"/>
                </a:lnTo>
                <a:lnTo>
                  <a:pt x="3307795" y="6137"/>
                </a:lnTo>
                <a:lnTo>
                  <a:pt x="20067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etin kutusu 13">
            <a:extLst>
              <a:ext uri="{FF2B5EF4-FFF2-40B4-BE49-F238E27FC236}">
                <a16:creationId xmlns:a16="http://schemas.microsoft.com/office/drawing/2014/main" id="{9DFC9A5A-2195-E73D-2D24-FF6C4FE35892}"/>
              </a:ext>
            </a:extLst>
          </p:cNvPr>
          <p:cNvSpPr txBox="1"/>
          <p:nvPr/>
        </p:nvSpPr>
        <p:spPr>
          <a:xfrm>
            <a:off x="218315" y="6533192"/>
            <a:ext cx="4028945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tr-TR" sz="900" spc="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"/>
              </a:rPr>
              <a:t>Kontrolmatik.com</a:t>
            </a:r>
            <a:r>
              <a:rPr lang="tr-TR" sz="900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inter"/>
              </a:rPr>
              <a:t>  I  </a:t>
            </a:r>
            <a:r>
              <a:rPr lang="tr-TR" sz="900" spc="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"/>
              </a:rPr>
              <a:t>WeAreInControl</a:t>
            </a:r>
            <a:r>
              <a:rPr lang="tr-TR" sz="900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inter"/>
              </a:rPr>
              <a:t> </a:t>
            </a:r>
            <a:endParaRPr lang="en-US" sz="900" spc="50" dirty="0">
              <a:solidFill>
                <a:schemeClr val="tx1">
                  <a:lumMod val="65000"/>
                  <a:lumOff val="35000"/>
                </a:schemeClr>
              </a:solidFill>
              <a:latin typeface="inter"/>
            </a:endParaRPr>
          </a:p>
        </p:txBody>
      </p:sp>
      <p:sp>
        <p:nvSpPr>
          <p:cNvPr id="12" name="Yuvarlatılmış Dikdörtgen 11">
            <a:extLst>
              <a:ext uri="{FF2B5EF4-FFF2-40B4-BE49-F238E27FC236}">
                <a16:creationId xmlns:a16="http://schemas.microsoft.com/office/drawing/2014/main" id="{C68333DA-F151-4676-A8B9-591121914F22}"/>
              </a:ext>
            </a:extLst>
          </p:cNvPr>
          <p:cNvSpPr/>
          <p:nvPr/>
        </p:nvSpPr>
        <p:spPr>
          <a:xfrm>
            <a:off x="11722894" y="6568435"/>
            <a:ext cx="469106" cy="30003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5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7462D56E-3CC2-ACDA-0180-AD91BDC71D81}"/>
              </a:ext>
            </a:extLst>
          </p:cNvPr>
          <p:cNvSpPr txBox="1">
            <a:spLocks/>
          </p:cNvSpPr>
          <p:nvPr/>
        </p:nvSpPr>
        <p:spPr>
          <a:xfrm>
            <a:off x="1624818" y="320866"/>
            <a:ext cx="3938391" cy="499157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700" b="1" kern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Projeler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AE99A1C-BD17-7C50-6A0D-9EB3E72B23C6}"/>
              </a:ext>
            </a:extLst>
          </p:cNvPr>
          <p:cNvSpPr txBox="1">
            <a:spLocks/>
          </p:cNvSpPr>
          <p:nvPr/>
        </p:nvSpPr>
        <p:spPr>
          <a:xfrm>
            <a:off x="575171" y="1884686"/>
            <a:ext cx="3461809" cy="514546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400" kern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İSKİ AVRUPA BÖLGESİ KAYIP KAÇAK BASINÇ YÖNETİMİ PROJESİ-II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94DA4F6-166F-5813-4602-340CA5706273}"/>
              </a:ext>
            </a:extLst>
          </p:cNvPr>
          <p:cNvSpPr txBox="1">
            <a:spLocks/>
          </p:cNvSpPr>
          <p:nvPr/>
        </p:nvSpPr>
        <p:spPr>
          <a:xfrm>
            <a:off x="4362741" y="1691026"/>
            <a:ext cx="3461809" cy="945433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100"/>
              </a:spcBef>
              <a:spcAft>
                <a:spcPts val="100"/>
              </a:spcAft>
              <a:defRPr/>
            </a:pPr>
            <a:r>
              <a:rPr lang="tr-TR" sz="1400" kern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İSKİ AVRUPA BÖLGESİ İÇME SUYU ANA DAĞITIM SİSTEMİNDE MEVCUT YAPILARIN İYİLEŞTİRİLMESİ VE ARIZALI DEBİMETRELERİN DEĞİŞİMİ</a:t>
            </a:r>
            <a:endParaRPr lang="en-US" sz="1400" kern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DLaM Display" panose="02010000000000000000" pitchFamily="2" charset="0"/>
            </a:endParaRPr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A0E83300-A0ED-C7A4-5013-1A302746950E}"/>
              </a:ext>
            </a:extLst>
          </p:cNvPr>
          <p:cNvSpPr/>
          <p:nvPr/>
        </p:nvSpPr>
        <p:spPr>
          <a:xfrm>
            <a:off x="8128933" y="1480071"/>
            <a:ext cx="3448300" cy="139994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051233F-4EC1-5666-16E9-C52356120ED4}"/>
              </a:ext>
            </a:extLst>
          </p:cNvPr>
          <p:cNvSpPr txBox="1">
            <a:spLocks/>
          </p:cNvSpPr>
          <p:nvPr/>
        </p:nvSpPr>
        <p:spPr>
          <a:xfrm>
            <a:off x="4383759" y="3384028"/>
            <a:ext cx="3461809" cy="945433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100"/>
              </a:spcBef>
              <a:spcAft>
                <a:spcPts val="100"/>
              </a:spcAft>
              <a:defRPr/>
            </a:pPr>
            <a:r>
              <a:rPr lang="tr-TR" sz="1400" kern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İSKİ ASYA BÖLGESİ İÇME SUYU ANA DAĞITIM SİSTEMİNDE MEVCUT YAPILARIN İYİLEŞTİRİLMESİ VE ARIZALI DEBİMETRELERİN DEĞİŞİMİ</a:t>
            </a:r>
            <a:endParaRPr lang="en-US" sz="1400" kern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DLaM Display" panose="02010000000000000000" pitchFamily="2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380B136-39B6-193C-F03E-D7F35C10D08E}"/>
              </a:ext>
            </a:extLst>
          </p:cNvPr>
          <p:cNvSpPr txBox="1">
            <a:spLocks/>
          </p:cNvSpPr>
          <p:nvPr/>
        </p:nvSpPr>
        <p:spPr>
          <a:xfrm>
            <a:off x="8118362" y="1887900"/>
            <a:ext cx="3461809" cy="514546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100"/>
              </a:spcBef>
              <a:spcAft>
                <a:spcPts val="100"/>
              </a:spcAft>
              <a:defRPr/>
            </a:pPr>
            <a:r>
              <a:rPr lang="tr-TR" sz="1400" kern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İSKİ ASYA BÖLGESİ KAYIP KAÇAK BASINÇ YÖNETİMİ PROJESİ-II</a:t>
            </a:r>
            <a:endParaRPr lang="en-US" sz="1400" kern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DLaM Display" panose="02010000000000000000" pitchFamily="2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8BD3672-EF08-B37C-3DCC-E60F81385ACC}"/>
              </a:ext>
            </a:extLst>
          </p:cNvPr>
          <p:cNvSpPr txBox="1">
            <a:spLocks/>
          </p:cNvSpPr>
          <p:nvPr/>
        </p:nvSpPr>
        <p:spPr>
          <a:xfrm>
            <a:off x="8137288" y="3405337"/>
            <a:ext cx="3461809" cy="971082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100"/>
              </a:spcBef>
              <a:spcAft>
                <a:spcPts val="100"/>
              </a:spcAft>
              <a:defRPr/>
            </a:pPr>
            <a:r>
              <a:rPr lang="tr-TR" sz="1400" kern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İSKİ MEVCUT KATODİK KORUMA SİSTEMİNİN REVİZYONU, UZAKTAN </a:t>
            </a:r>
          </a:p>
          <a:p>
            <a:pPr algn="ctr" eaLnBrk="0" hangingPunct="0">
              <a:spcBef>
                <a:spcPts val="100"/>
              </a:spcBef>
              <a:spcAft>
                <a:spcPts val="100"/>
              </a:spcAft>
              <a:defRPr/>
            </a:pPr>
            <a:r>
              <a:rPr lang="tr-TR" sz="1400" kern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İZLENİLMESİ VE KONTROL EDİLMESİ İŞLERİ</a:t>
            </a:r>
            <a:endParaRPr lang="en-US" sz="1400" kern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DLaM Display" panose="02010000000000000000" pitchFamily="2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B9EB26C-5D5A-0271-9741-BE740898784B}"/>
              </a:ext>
            </a:extLst>
          </p:cNvPr>
          <p:cNvSpPr txBox="1">
            <a:spLocks/>
          </p:cNvSpPr>
          <p:nvPr/>
        </p:nvSpPr>
        <p:spPr>
          <a:xfrm>
            <a:off x="4353214" y="5401958"/>
            <a:ext cx="3461809" cy="299103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100"/>
              </a:spcBef>
              <a:spcAft>
                <a:spcPts val="100"/>
              </a:spcAft>
              <a:defRPr/>
            </a:pPr>
            <a:r>
              <a:rPr lang="tr-TR" sz="1400" kern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ASKİ YÜZER GES PROJESİ</a:t>
            </a:r>
            <a:endParaRPr lang="en-US" sz="1400" kern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DLaM Display" panose="02010000000000000000" pitchFamily="2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079EAFC0-CF08-6461-ED46-6B03A6F813BA}"/>
              </a:ext>
            </a:extLst>
          </p:cNvPr>
          <p:cNvSpPr txBox="1">
            <a:spLocks/>
          </p:cNvSpPr>
          <p:nvPr/>
        </p:nvSpPr>
        <p:spPr>
          <a:xfrm>
            <a:off x="582098" y="5321866"/>
            <a:ext cx="3461809" cy="514546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100"/>
              </a:spcBef>
              <a:spcAft>
                <a:spcPts val="100"/>
              </a:spcAft>
              <a:defRPr/>
            </a:pPr>
            <a:r>
              <a:rPr lang="tr-TR" sz="1400" kern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İSKİ BEŞYÜZEVLER TERFİ MERKEZİ REHABİLİTASYONU PROJESİ</a:t>
            </a:r>
            <a:endParaRPr lang="en-US" sz="1400" kern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DLaM Display" panose="02010000000000000000" pitchFamily="2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E0575B6B-2684-C5B5-0EE0-C1088ED358B5}"/>
              </a:ext>
            </a:extLst>
          </p:cNvPr>
          <p:cNvSpPr txBox="1">
            <a:spLocks/>
          </p:cNvSpPr>
          <p:nvPr/>
        </p:nvSpPr>
        <p:spPr>
          <a:xfrm>
            <a:off x="583470" y="3561211"/>
            <a:ext cx="3461809" cy="514546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algn="ctr" eaLnBrk="0" hangingPunct="0">
              <a:spcBef>
                <a:spcPts val="100"/>
              </a:spcBef>
              <a:spcAft>
                <a:spcPts val="100"/>
              </a:spcAft>
              <a:defRPr/>
            </a:pPr>
            <a:r>
              <a:rPr lang="tr-TR" sz="1400" kern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İSKİ YENİLENEBİLİR ENERJİ KAYNAKLARININ KULLANIMI GES (4)</a:t>
            </a:r>
          </a:p>
        </p:txBody>
      </p:sp>
      <p:sp>
        <p:nvSpPr>
          <p:cNvPr id="43" name="Rectangle 1">
            <a:extLst>
              <a:ext uri="{FF2B5EF4-FFF2-40B4-BE49-F238E27FC236}">
                <a16:creationId xmlns:a16="http://schemas.microsoft.com/office/drawing/2014/main" id="{47D8C24F-B12B-E435-9D75-2A57FCB1D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tr-TR" altLang="tr-T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Dikdörtgen 43">
            <a:extLst>
              <a:ext uri="{FF2B5EF4-FFF2-40B4-BE49-F238E27FC236}">
                <a16:creationId xmlns:a16="http://schemas.microsoft.com/office/drawing/2014/main" id="{95BD13BE-420D-9F10-3AD1-8A935262115C}"/>
              </a:ext>
            </a:extLst>
          </p:cNvPr>
          <p:cNvSpPr/>
          <p:nvPr/>
        </p:nvSpPr>
        <p:spPr>
          <a:xfrm>
            <a:off x="8139394" y="4849554"/>
            <a:ext cx="3448300" cy="139994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205C1234-9582-3F13-81FC-6367F242B09A}"/>
              </a:ext>
            </a:extLst>
          </p:cNvPr>
          <p:cNvSpPr txBox="1">
            <a:spLocks/>
          </p:cNvSpPr>
          <p:nvPr/>
        </p:nvSpPr>
        <p:spPr>
          <a:xfrm>
            <a:off x="8118362" y="5372971"/>
            <a:ext cx="3461809" cy="299103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400" b="0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LNG AÇIK DENİZ PLATFORMU</a:t>
            </a:r>
            <a:endParaRPr kumimoji="0" lang="tr-TR" altLang="tr-T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068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6477C-09BE-B298-19ED-A815FEFA6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Resim 37">
            <a:extLst>
              <a:ext uri="{FF2B5EF4-FFF2-40B4-BE49-F238E27FC236}">
                <a16:creationId xmlns:a16="http://schemas.microsoft.com/office/drawing/2014/main" id="{900EE07C-9D5C-BBC3-0749-3597916D12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-24105" y="556842"/>
            <a:ext cx="12216105" cy="631993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0" name="Dikdörtgen 19">
            <a:extLst>
              <a:ext uri="{FF2B5EF4-FFF2-40B4-BE49-F238E27FC236}">
                <a16:creationId xmlns:a16="http://schemas.microsoft.com/office/drawing/2014/main" id="{2B9BC08C-DFEB-761A-B6D1-0AD570DFD9AD}"/>
              </a:ext>
            </a:extLst>
          </p:cNvPr>
          <p:cNvSpPr/>
          <p:nvPr/>
        </p:nvSpPr>
        <p:spPr>
          <a:xfrm>
            <a:off x="1401224" y="1386258"/>
            <a:ext cx="5246151" cy="4914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1D4EC706-5B8E-C21E-2902-A94AF3A23603}"/>
              </a:ext>
            </a:extLst>
          </p:cNvPr>
          <p:cNvSpPr/>
          <p:nvPr/>
        </p:nvSpPr>
        <p:spPr>
          <a:xfrm>
            <a:off x="0" y="-2"/>
            <a:ext cx="12192000" cy="105877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yazı tipi, metin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EADD1F38-589D-F917-FD58-7F0ECFFE9D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42" t="34752" r="11210" b="34747"/>
          <a:stretch/>
        </p:blipFill>
        <p:spPr>
          <a:xfrm>
            <a:off x="10518537" y="221602"/>
            <a:ext cx="1624819" cy="492370"/>
          </a:xfrm>
          <a:prstGeom prst="rect">
            <a:avLst/>
          </a:prstGeom>
        </p:spPr>
      </p:pic>
      <p:sp>
        <p:nvSpPr>
          <p:cNvPr id="6" name="Serbest Form 2">
            <a:extLst>
              <a:ext uri="{FF2B5EF4-FFF2-40B4-BE49-F238E27FC236}">
                <a16:creationId xmlns:a16="http://schemas.microsoft.com/office/drawing/2014/main" id="{6109DCDF-268B-E6DF-D3B0-C42693D84289}"/>
              </a:ext>
            </a:extLst>
          </p:cNvPr>
          <p:cNvSpPr/>
          <p:nvPr/>
        </p:nvSpPr>
        <p:spPr>
          <a:xfrm rot="10800000">
            <a:off x="-12196" y="-182948"/>
            <a:ext cx="1624817" cy="1424672"/>
          </a:xfrm>
          <a:custGeom>
            <a:avLst/>
            <a:gdLst>
              <a:gd name="connsiteX0" fmla="*/ 2006770 w 5480263"/>
              <a:gd name="connsiteY0" fmla="*/ 0 h 4805203"/>
              <a:gd name="connsiteX1" fmla="*/ 0 w 5480263"/>
              <a:gd name="connsiteY1" fmla="*/ 2399533 h 4805203"/>
              <a:gd name="connsiteX2" fmla="*/ 2012907 w 5480263"/>
              <a:gd name="connsiteY2" fmla="*/ 4799066 h 4805203"/>
              <a:gd name="connsiteX3" fmla="*/ 3320069 w 5480263"/>
              <a:gd name="connsiteY3" fmla="*/ 4805203 h 4805203"/>
              <a:gd name="connsiteX4" fmla="*/ 1761293 w 5480263"/>
              <a:gd name="connsiteY4" fmla="*/ 2939581 h 4805203"/>
              <a:gd name="connsiteX5" fmla="*/ 5480263 w 5480263"/>
              <a:gd name="connsiteY5" fmla="*/ 2939581 h 4805203"/>
              <a:gd name="connsiteX6" fmla="*/ 5467989 w 5480263"/>
              <a:gd name="connsiteY6" fmla="*/ 1890169 h 4805203"/>
              <a:gd name="connsiteX7" fmla="*/ 1749020 w 5480263"/>
              <a:gd name="connsiteY7" fmla="*/ 1884032 h 4805203"/>
              <a:gd name="connsiteX8" fmla="*/ 3307795 w 5480263"/>
              <a:gd name="connsiteY8" fmla="*/ 6137 h 4805203"/>
              <a:gd name="connsiteX9" fmla="*/ 2006770 w 5480263"/>
              <a:gd name="connsiteY9" fmla="*/ 0 h 4805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80263" h="4805203">
                <a:moveTo>
                  <a:pt x="2006770" y="0"/>
                </a:moveTo>
                <a:lnTo>
                  <a:pt x="0" y="2399533"/>
                </a:lnTo>
                <a:lnTo>
                  <a:pt x="2012907" y="4799066"/>
                </a:lnTo>
                <a:lnTo>
                  <a:pt x="3320069" y="4805203"/>
                </a:lnTo>
                <a:lnTo>
                  <a:pt x="1761293" y="2939581"/>
                </a:lnTo>
                <a:lnTo>
                  <a:pt x="5480263" y="2939581"/>
                </a:lnTo>
                <a:lnTo>
                  <a:pt x="5467989" y="1890169"/>
                </a:lnTo>
                <a:lnTo>
                  <a:pt x="1749020" y="1884032"/>
                </a:lnTo>
                <a:lnTo>
                  <a:pt x="3307795" y="6137"/>
                </a:lnTo>
                <a:lnTo>
                  <a:pt x="20067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etin kutusu 13">
            <a:extLst>
              <a:ext uri="{FF2B5EF4-FFF2-40B4-BE49-F238E27FC236}">
                <a16:creationId xmlns:a16="http://schemas.microsoft.com/office/drawing/2014/main" id="{BB4402D0-A85B-D204-D33D-31B6AFC772CC}"/>
              </a:ext>
            </a:extLst>
          </p:cNvPr>
          <p:cNvSpPr txBox="1"/>
          <p:nvPr/>
        </p:nvSpPr>
        <p:spPr>
          <a:xfrm>
            <a:off x="218315" y="6533192"/>
            <a:ext cx="4028945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tr-TR" sz="900" spc="50" dirty="0" err="1">
                <a:solidFill>
                  <a:schemeClr val="bg1"/>
                </a:solidFill>
                <a:latin typeface="inter"/>
              </a:rPr>
              <a:t>Kontrolmatik.com</a:t>
            </a:r>
            <a:r>
              <a:rPr lang="tr-TR" sz="900" spc="50" dirty="0">
                <a:solidFill>
                  <a:schemeClr val="bg1"/>
                </a:solidFill>
                <a:latin typeface="inter"/>
              </a:rPr>
              <a:t>  I  </a:t>
            </a:r>
            <a:r>
              <a:rPr lang="tr-TR" sz="900" spc="50" dirty="0" err="1">
                <a:solidFill>
                  <a:schemeClr val="bg1"/>
                </a:solidFill>
                <a:latin typeface="inter"/>
              </a:rPr>
              <a:t>WeAreInControl</a:t>
            </a:r>
            <a:r>
              <a:rPr lang="tr-TR" sz="900" spc="50" dirty="0">
                <a:solidFill>
                  <a:schemeClr val="bg1"/>
                </a:solidFill>
                <a:latin typeface="inter"/>
              </a:rPr>
              <a:t> </a:t>
            </a:r>
            <a:endParaRPr lang="en-US" sz="900" spc="50" dirty="0">
              <a:solidFill>
                <a:schemeClr val="bg1"/>
              </a:solidFill>
              <a:latin typeface="inter"/>
            </a:endParaRPr>
          </a:p>
        </p:txBody>
      </p:sp>
      <p:sp>
        <p:nvSpPr>
          <p:cNvPr id="12" name="Yuvarlatılmış Dikdörtgen 11">
            <a:extLst>
              <a:ext uri="{FF2B5EF4-FFF2-40B4-BE49-F238E27FC236}">
                <a16:creationId xmlns:a16="http://schemas.microsoft.com/office/drawing/2014/main" id="{A6AD2388-8F22-01B5-0ED5-8FF585EA6DCB}"/>
              </a:ext>
            </a:extLst>
          </p:cNvPr>
          <p:cNvSpPr/>
          <p:nvPr/>
        </p:nvSpPr>
        <p:spPr>
          <a:xfrm>
            <a:off x="11722894" y="6568435"/>
            <a:ext cx="469106" cy="30003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7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EAC9929A-232C-B901-9C2B-1420BF81186A}"/>
              </a:ext>
            </a:extLst>
          </p:cNvPr>
          <p:cNvSpPr txBox="1">
            <a:spLocks/>
          </p:cNvSpPr>
          <p:nvPr/>
        </p:nvSpPr>
        <p:spPr>
          <a:xfrm>
            <a:off x="1624818" y="320866"/>
            <a:ext cx="5678952" cy="499157"/>
          </a:xfrm>
          <a:prstGeom prst="rect">
            <a:avLst/>
          </a:prstGeom>
        </p:spPr>
        <p:txBody>
          <a:bodyPr wrap="square" lIns="82851" tIns="41425" rIns="82851" bIns="41425" numCol="1" anchor="ctr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tr-TR" sz="2700" b="1" kern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DLaM Display" panose="02010000000000000000" pitchFamily="2" charset="0"/>
              </a:rPr>
              <a:t>Gelişmiş Su Yönetim Stratejisi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4A44273F-4100-B1ED-133A-72D22D3F0819}"/>
              </a:ext>
            </a:extLst>
          </p:cNvPr>
          <p:cNvSpPr txBox="1"/>
          <p:nvPr/>
        </p:nvSpPr>
        <p:spPr>
          <a:xfrm>
            <a:off x="1490208" y="1486784"/>
            <a:ext cx="51766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ter" panose="02000503000000020004" pitchFamily="2" charset="0"/>
                <a:ea typeface="Inter" panose="02000503000000020004" pitchFamily="2" charset="0"/>
              </a:rPr>
              <a:t>1.Adım</a:t>
            </a:r>
          </a:p>
          <a:p>
            <a:pPr algn="ctr"/>
            <a:endParaRPr lang="tr-TR" sz="12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sz="14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CBS ve ABYS Veri Analizi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tr-TR" sz="1400" i="0" u="none" strike="noStrike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Hat Tespiti ve Açık/Kapalı Konum Belirleme</a:t>
            </a:r>
          </a:p>
          <a:p>
            <a:endParaRPr lang="tr-TR" sz="14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sz="14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Hidrolik Modelleme – Dijital İkiz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tr-TR" sz="1400" i="0" u="none" strike="noStrike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Modelleme hizmetleri ile şebekenin modellenmesi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tr-TR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Geçici Debi Basınç Ölçümleri</a:t>
            </a:r>
          </a:p>
          <a:p>
            <a:endParaRPr lang="tr-TR" sz="14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sz="1400" b="1" i="0" u="none" strike="noStrike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İnşaat, Mekanik, Kontrol ve Haberleşme Altyapısının Kurulması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tr-TR" sz="1400" i="0" u="none" strike="noStrike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DMA Odası, enstrümanlar ve RTU üniteleri ile altyapının oluşturulması (BKV, İğneli Vana vb.)</a:t>
            </a:r>
          </a:p>
          <a:p>
            <a:endParaRPr lang="tr-TR" sz="14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sz="1400" b="1" u="none" strike="noStrike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SCADA ile Anlık Takip, Debi ve Basınç Yönetimi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tr-TR" sz="1400" i="0" u="none" strike="noStrike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Şebekeyi gündüz, gece veya kritik basınca göre optimum seviyede tutmak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tr-TR" sz="1400" i="0" u="none" strike="noStrike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Water</a:t>
            </a:r>
            <a:r>
              <a:rPr lang="tr-TR" sz="1400" i="0" u="none" strike="noStrike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Domain, kısa ve uzun vadeli kaçak tespitleri, Topoloji</a:t>
            </a:r>
            <a:endParaRPr lang="tr-TR" sz="14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endParaRPr lang="tr-TR" sz="16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7EE67DDB-7C4B-83D8-53B5-BEFBC6AB5594}"/>
              </a:ext>
            </a:extLst>
          </p:cNvPr>
          <p:cNvSpPr txBox="1"/>
          <p:nvPr/>
        </p:nvSpPr>
        <p:spPr>
          <a:xfrm>
            <a:off x="6866729" y="1503773"/>
            <a:ext cx="50591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2.Adım</a:t>
            </a:r>
          </a:p>
          <a:p>
            <a:pPr algn="ctr"/>
            <a:endParaRPr lang="tr-TR" sz="1200" b="1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sz="14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İleri Seviye Şebeke Yönetimi ile Kayıp-Kaçak Analizi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tr-TR" sz="14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Water</a:t>
            </a:r>
            <a:r>
              <a:rPr lang="tr-TR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Domain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tr-TR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MNF Analizi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tr-TR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Machine Learning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D343FED-10BB-721B-DA58-109EFA8F338E}"/>
              </a:ext>
            </a:extLst>
          </p:cNvPr>
          <p:cNvSpPr txBox="1"/>
          <p:nvPr/>
        </p:nvSpPr>
        <p:spPr>
          <a:xfrm>
            <a:off x="6855774" y="4756228"/>
            <a:ext cx="517064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3.Adım</a:t>
            </a:r>
          </a:p>
          <a:p>
            <a:pPr algn="ctr"/>
            <a:endParaRPr lang="tr-TR" sz="1200" b="1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sz="14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Akıllı Sayaçlar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tr-TR" sz="1400" b="0" i="0" u="none" strike="noStrike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Gün içindeki sayaç verileriyle anlık su dengesi ve kayıp-kaçak analizine olanak sağlar.</a:t>
            </a:r>
            <a:endParaRPr lang="tr-TR" sz="14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147F9270-EB36-BD00-23E8-894F92410F10}"/>
              </a:ext>
            </a:extLst>
          </p:cNvPr>
          <p:cNvSpPr/>
          <p:nvPr/>
        </p:nvSpPr>
        <p:spPr>
          <a:xfrm>
            <a:off x="6814328" y="1386840"/>
            <a:ext cx="5246151" cy="2042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05E283E1-C1CE-C8AF-C0FD-0E29DA856280}"/>
              </a:ext>
            </a:extLst>
          </p:cNvPr>
          <p:cNvSpPr/>
          <p:nvPr/>
        </p:nvSpPr>
        <p:spPr>
          <a:xfrm>
            <a:off x="6819135" y="4678680"/>
            <a:ext cx="5246151" cy="1630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3A941E4-CEFA-52D1-C0C7-18DD1F2F5C23}"/>
              </a:ext>
            </a:extLst>
          </p:cNvPr>
          <p:cNvSpPr txBox="1"/>
          <p:nvPr/>
        </p:nvSpPr>
        <p:spPr>
          <a:xfrm>
            <a:off x="7846981" y="3699897"/>
            <a:ext cx="3463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Su Yönetim Platformu</a:t>
            </a:r>
          </a:p>
          <a:p>
            <a:pPr algn="ctr"/>
            <a:r>
              <a:rPr lang="tr-TR" sz="1600" dirty="0">
                <a:solidFill>
                  <a:schemeClr val="bg1"/>
                </a:solidFill>
              </a:rPr>
              <a:t>İleri Seviye Şebeke Yönetimi</a:t>
            </a:r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1EFF4B7A-7A4E-3552-FD20-3A2206900587}"/>
              </a:ext>
            </a:extLst>
          </p:cNvPr>
          <p:cNvSpPr/>
          <p:nvPr/>
        </p:nvSpPr>
        <p:spPr>
          <a:xfrm>
            <a:off x="9646856" y="4349585"/>
            <a:ext cx="45719" cy="293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>
            <a:extLst>
              <a:ext uri="{FF2B5EF4-FFF2-40B4-BE49-F238E27FC236}">
                <a16:creationId xmlns:a16="http://schemas.microsoft.com/office/drawing/2014/main" id="{9D1A6994-AE56-53F2-824E-0A365CC62C34}"/>
              </a:ext>
            </a:extLst>
          </p:cNvPr>
          <p:cNvSpPr/>
          <p:nvPr/>
        </p:nvSpPr>
        <p:spPr>
          <a:xfrm>
            <a:off x="9646856" y="3441641"/>
            <a:ext cx="45719" cy="293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EE223E27-E6B2-E947-5ABF-F949134AC94D}"/>
              </a:ext>
            </a:extLst>
          </p:cNvPr>
          <p:cNvSpPr txBox="1"/>
          <p:nvPr/>
        </p:nvSpPr>
        <p:spPr>
          <a:xfrm>
            <a:off x="-55004" y="3845556"/>
            <a:ext cx="1270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RTU</a:t>
            </a:r>
            <a:r>
              <a:rPr lang="tr-TR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</a:rPr>
              <a:t>RTU Serisi</a:t>
            </a: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C289AC6A-FB3A-7116-D4C6-15098F1E9053}"/>
              </a:ext>
            </a:extLst>
          </p:cNvPr>
          <p:cNvSpPr txBox="1"/>
          <p:nvPr/>
        </p:nvSpPr>
        <p:spPr>
          <a:xfrm>
            <a:off x="-55004" y="5074461"/>
            <a:ext cx="1270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SCADA</a:t>
            </a:r>
            <a:endParaRPr lang="tr-TR" sz="2200" b="1" dirty="0">
              <a:solidFill>
                <a:schemeClr val="bg1"/>
              </a:solidFill>
            </a:endParaRPr>
          </a:p>
          <a:p>
            <a:pPr algn="ctr"/>
            <a:r>
              <a:rPr lang="tr-TR" sz="1200" dirty="0">
                <a:solidFill>
                  <a:schemeClr val="bg1"/>
                </a:solidFill>
              </a:rPr>
              <a:t>Gelişmiş SCADA</a:t>
            </a:r>
          </a:p>
        </p:txBody>
      </p:sp>
      <p:sp>
        <p:nvSpPr>
          <p:cNvPr id="34" name="Sol Ayraç 33">
            <a:extLst>
              <a:ext uri="{FF2B5EF4-FFF2-40B4-BE49-F238E27FC236}">
                <a16:creationId xmlns:a16="http://schemas.microsoft.com/office/drawing/2014/main" id="{E5B649BD-5219-3D4E-7A25-B403C8C572F3}"/>
              </a:ext>
            </a:extLst>
          </p:cNvPr>
          <p:cNvSpPr/>
          <p:nvPr/>
        </p:nvSpPr>
        <p:spPr>
          <a:xfrm>
            <a:off x="1030311" y="3596864"/>
            <a:ext cx="785611" cy="1056331"/>
          </a:xfrm>
          <a:prstGeom prst="leftBrace">
            <a:avLst>
              <a:gd name="adj1" fmla="val 0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Sol Ayraç 34">
            <a:extLst>
              <a:ext uri="{FF2B5EF4-FFF2-40B4-BE49-F238E27FC236}">
                <a16:creationId xmlns:a16="http://schemas.microsoft.com/office/drawing/2014/main" id="{2EF2C722-9089-D10F-2A80-B43EEA7FBB0D}"/>
              </a:ext>
            </a:extLst>
          </p:cNvPr>
          <p:cNvSpPr/>
          <p:nvPr/>
        </p:nvSpPr>
        <p:spPr>
          <a:xfrm>
            <a:off x="1030310" y="4662678"/>
            <a:ext cx="785611" cy="1222513"/>
          </a:xfrm>
          <a:prstGeom prst="leftBrace">
            <a:avLst>
              <a:gd name="adj1" fmla="val 0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129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316E0-4900-E491-A57A-EF22427AD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52AB362-2220-D6D5-225A-A4FF7C6EFA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D40D4873-F7C2-AC04-3A2D-993C3FAE4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579" y="-656823"/>
            <a:ext cx="2260421" cy="2260421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C32C78E9-A861-07AD-66F7-621245BDE62C}"/>
              </a:ext>
            </a:extLst>
          </p:cNvPr>
          <p:cNvSpPr txBox="1"/>
          <p:nvPr/>
        </p:nvSpPr>
        <p:spPr>
          <a:xfrm>
            <a:off x="2614919" y="4495368"/>
            <a:ext cx="696216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TEKNOLOJİYİ KONTROL EDEN,</a:t>
            </a:r>
          </a:p>
          <a:p>
            <a:r>
              <a:rPr lang="tr-TR" sz="41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GELECEĞİ KONTROL EDER</a:t>
            </a:r>
          </a:p>
        </p:txBody>
      </p:sp>
    </p:spTree>
    <p:extLst>
      <p:ext uri="{BB962C8B-B14F-4D97-AF65-F5344CB8AC3E}">
        <p14:creationId xmlns:p14="http://schemas.microsoft.com/office/powerpoint/2010/main" val="979615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456</Words>
  <Application>Microsoft Macintosh PowerPoint</Application>
  <PresentationFormat>Widescreen</PresentationFormat>
  <Paragraphs>146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ADLaM Display</vt:lpstr>
      <vt:lpstr>Arial</vt:lpstr>
      <vt:lpstr>Calibri</vt:lpstr>
      <vt:lpstr>Calibri Light</vt:lpstr>
      <vt:lpstr>inter</vt:lpstr>
      <vt:lpstr>inter</vt:lpstr>
      <vt:lpstr>Inter Black</vt:lpstr>
      <vt:lpstr>Wingdings</vt:lpstr>
      <vt:lpstr>Office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Kontrolmatik Teknoloji</dc:creator>
  <cp:lastModifiedBy>Pelin KURŞUN - MAVEN EVENTS</cp:lastModifiedBy>
  <cp:revision>4</cp:revision>
  <dcterms:created xsi:type="dcterms:W3CDTF">2024-10-19T11:01:25Z</dcterms:created>
  <dcterms:modified xsi:type="dcterms:W3CDTF">2024-10-23T12:54:09Z</dcterms:modified>
</cp:coreProperties>
</file>