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7" r:id="rId2"/>
    <p:sldId id="867" r:id="rId3"/>
    <p:sldId id="2142533668" r:id="rId4"/>
    <p:sldId id="2142533675" r:id="rId5"/>
    <p:sldId id="2142533676" r:id="rId6"/>
    <p:sldId id="2142533681" r:id="rId7"/>
    <p:sldId id="2142533678" r:id="rId8"/>
    <p:sldId id="2142533679" r:id="rId9"/>
    <p:sldId id="2142533631" r:id="rId10"/>
    <p:sldId id="2142533657" r:id="rId11"/>
    <p:sldId id="2142533656" r:id="rId12"/>
    <p:sldId id="2142533658" r:id="rId13"/>
    <p:sldId id="2142533651" r:id="rId14"/>
    <p:sldId id="2142533661" r:id="rId15"/>
    <p:sldId id="2142533662" r:id="rId16"/>
    <p:sldId id="2142533634" r:id="rId17"/>
    <p:sldId id="2142533684" r:id="rId18"/>
    <p:sldId id="2142533647" r:id="rId19"/>
    <p:sldId id="2142533663" r:id="rId20"/>
    <p:sldId id="2142533682" r:id="rId21"/>
    <p:sldId id="2142533683" r:id="rId22"/>
    <p:sldId id="2142533666" r:id="rId23"/>
    <p:sldId id="286" r:id="rId24"/>
    <p:sldId id="2142533629" r:id="rId25"/>
    <p:sldId id="889" r:id="rId26"/>
    <p:sldId id="834" r:id="rId2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6DA935-0168-F265-9E23-E1CA34B4FC61}" name="Tuncay Küçükpehlivan" initials="TK" userId="d5398b2b257ecaa8" providerId="Windows Live"/>
  <p188:author id="{96619EB5-5AAD-498A-58BC-B377FF03235D}" name="Yasin BUDAKER" initials="YB" userId="S::yasin.budaker@basarsoft.com.tr::916357c0-e6e9-43ae-ae98-b93461234ea3" providerId="AD"/>
  <p188:author id="{EF34ADBF-17FA-CAEC-62A2-78CB69E34992}" name="Reşit ŞİMŞEK" initials="RŞ" userId="S::resit.simsek@basarsoft.com.tr::bc45d56a-4a74-45b1-8c85-c1c4541eabd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san Can BEYHAN" initials="HCB" lastIdx="2" clrIdx="0">
    <p:extLst>
      <p:ext uri="{19B8F6BF-5375-455C-9EA6-DF929625EA0E}">
        <p15:presenceInfo xmlns:p15="http://schemas.microsoft.com/office/powerpoint/2012/main" userId="S::hasan.beyhan@basarsoft.com.tr::479559f7-b249-40eb-8106-ebf90d6c7e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66B"/>
    <a:srgbClr val="03136A"/>
    <a:srgbClr val="FFFFFF"/>
    <a:srgbClr val="174568"/>
    <a:srgbClr val="F6F5F5"/>
    <a:srgbClr val="EEEEEE"/>
    <a:srgbClr val="00B050"/>
    <a:srgbClr val="E1EEE4"/>
    <a:srgbClr val="07176C"/>
    <a:srgbClr val="0712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68" autoAdjust="0"/>
    <p:restoredTop sz="85337" autoAdjust="0"/>
  </p:normalViewPr>
  <p:slideViewPr>
    <p:cSldViewPr snapToGrid="0">
      <p:cViewPr varScale="1">
        <p:scale>
          <a:sx n="58" d="100"/>
          <a:sy n="58" d="100"/>
        </p:scale>
        <p:origin x="1265" y="1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F5A51A-6F28-2941-8C9E-DED7C104CA2E}" type="datetimeFigureOut">
              <a:rPr lang="tr-TR" smtClean="0"/>
              <a:t>24.10.2024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1A8B3A-96D0-9042-A467-75653B64A9DF}" type="slidenum">
              <a:rPr lang="tr-TR" smtClean="0"/>
              <a:t>‹#›</a:t>
            </a:fld>
            <a:endParaRPr lang="tr-TR"/>
          </a:p>
        </p:txBody>
      </p:sp>
    </p:spTree>
    <p:extLst>
      <p:ext uri="{BB962C8B-B14F-4D97-AF65-F5344CB8AC3E}">
        <p14:creationId xmlns:p14="http://schemas.microsoft.com/office/powerpoint/2010/main" val="1551087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1A8B3A-96D0-9042-A467-75653B64A9DF}" type="slidenum">
              <a:rPr lang="tr-TR" smtClean="0"/>
              <a:t>1</a:t>
            </a:fld>
            <a:endParaRPr lang="tr-TR" dirty="0"/>
          </a:p>
        </p:txBody>
      </p:sp>
    </p:spTree>
    <p:extLst>
      <p:ext uri="{BB962C8B-B14F-4D97-AF65-F5344CB8AC3E}">
        <p14:creationId xmlns:p14="http://schemas.microsoft.com/office/powerpoint/2010/main" val="880068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Şebeke envanter derken ızgara gibi bunları işleyebildiğin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b="0" i="0" dirty="0">
                <a:effectLst/>
                <a:latin typeface="Montserrat" panose="00000500000000000000" pitchFamily="2" charset="-94"/>
              </a:rPr>
              <a:t>Şebeke Envanteri        -Kurallı Şebeke Çizimi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tr-TR" b="0" i="0" dirty="0">
                <a:effectLst/>
                <a:latin typeface="Montserrat" panose="00000500000000000000" pitchFamily="2" charset="-94"/>
              </a:rPr>
              <a:t>Topolojik Kontroller     - </a:t>
            </a:r>
            <a:r>
              <a:rPr lang="tr-TR" dirty="0">
                <a:latin typeface="Montserrat" panose="00000500000000000000" pitchFamily="2" charset="-94"/>
              </a:rPr>
              <a:t>Ekleme/Güncelleme İşlemleri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tr-TR" dirty="0">
                <a:latin typeface="Montserrat" panose="00000500000000000000" pitchFamily="2" charset="-94"/>
              </a:rPr>
              <a:t>- </a:t>
            </a:r>
            <a:r>
              <a:rPr lang="tr-TR" b="0" i="0" dirty="0" err="1">
                <a:effectLst/>
                <a:latin typeface="Montserrat" panose="00000500000000000000" pitchFamily="2" charset="-94"/>
              </a:rPr>
              <a:t>Look</a:t>
            </a:r>
            <a:r>
              <a:rPr lang="tr-TR" dirty="0" err="1">
                <a:latin typeface="Montserrat" panose="00000500000000000000" pitchFamily="2" charset="-94"/>
              </a:rPr>
              <a:t>up</a:t>
            </a:r>
            <a:r>
              <a:rPr lang="tr-TR" dirty="0">
                <a:latin typeface="Montserrat" panose="00000500000000000000" pitchFamily="2" charset="-94"/>
              </a:rPr>
              <a:t> Yönetimi              -Özelleştirilebilir Form Yapıları</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tr-TR" dirty="0">
              <a:latin typeface="Montserrat" panose="00000500000000000000" pitchFamily="2" charset="-94"/>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tr-TR" dirty="0">
              <a:latin typeface="Montserrat" panose="00000500000000000000"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b="0" i="0" dirty="0">
              <a:effectLst/>
              <a:latin typeface="Montserrat" panose="00000500000000000000"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b="0" i="0" dirty="0">
              <a:effectLst/>
              <a:latin typeface="Montserrat" panose="00000500000000000000" pitchFamily="2" charset="-94"/>
            </a:endParaRPr>
          </a:p>
          <a:p>
            <a:endParaRPr lang="en-US" dirty="0"/>
          </a:p>
        </p:txBody>
      </p:sp>
      <p:sp>
        <p:nvSpPr>
          <p:cNvPr id="4" name="Slayt Numarası Yer Tutucusu 3"/>
          <p:cNvSpPr>
            <a:spLocks noGrp="1"/>
          </p:cNvSpPr>
          <p:nvPr>
            <p:ph type="sldNum" sz="quarter" idx="5"/>
          </p:nvPr>
        </p:nvSpPr>
        <p:spPr/>
        <p:txBody>
          <a:bodyPr/>
          <a:lstStyle/>
          <a:p>
            <a:fld id="{821A8B3A-96D0-9042-A467-75653B64A9DF}" type="slidenum">
              <a:rPr lang="tr-TR" smtClean="0"/>
              <a:t>10</a:t>
            </a:fld>
            <a:endParaRPr lang="tr-TR"/>
          </a:p>
        </p:txBody>
      </p:sp>
    </p:spTree>
    <p:extLst>
      <p:ext uri="{BB962C8B-B14F-4D97-AF65-F5344CB8AC3E}">
        <p14:creationId xmlns:p14="http://schemas.microsoft.com/office/powerpoint/2010/main" val="4283620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Geocoding</a:t>
            </a:r>
            <a:r>
              <a:rPr lang="tr-TR" dirty="0"/>
              <a:t>: Sistem geçişlerinde ihtiyaç durumuna göre data ekibi dışarıdan yapıyor. Abone </a:t>
            </a:r>
            <a:r>
              <a:rPr lang="tr-TR" dirty="0" err="1"/>
              <a:t>Geocode</a:t>
            </a:r>
            <a:endParaRPr lang="tr-T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tr-TR" sz="1200" dirty="0">
                <a:latin typeface="Montserrat" pitchFamily="2" charset="-94"/>
              </a:rPr>
              <a:t>Manuel Çizim İşlemleri - Abone Entegrasyonu - Sorgulama ve Raporlama - Adres Arama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tr-TR" sz="1200" dirty="0">
                <a:latin typeface="Montserrat" pitchFamily="2" charset="-94"/>
              </a:rPr>
              <a:t>Dış Entegrasyonlar   -  Ulusal Adres Veri Tabanı (UAVT) - </a:t>
            </a:r>
            <a:r>
              <a:rPr lang="tr-TR" sz="1200" dirty="0" err="1">
                <a:latin typeface="Montserrat" pitchFamily="2" charset="-94"/>
              </a:rPr>
              <a:t>Mekansal</a:t>
            </a:r>
            <a:r>
              <a:rPr lang="tr-TR" sz="1200" dirty="0">
                <a:latin typeface="Montserrat" pitchFamily="2" charset="-94"/>
              </a:rPr>
              <a:t> Adres Kayıt Sistemi (MAKS) - Başar </a:t>
            </a:r>
            <a:r>
              <a:rPr lang="tr-TR" sz="1200" dirty="0" err="1">
                <a:latin typeface="Montserrat" pitchFamily="2" charset="-94"/>
              </a:rPr>
              <a:t>Map</a:t>
            </a:r>
            <a:r>
              <a:rPr lang="tr-TR" sz="1200" dirty="0">
                <a:latin typeface="Montserrat" pitchFamily="2" charset="-94"/>
              </a:rPr>
              <a:t> Server (BMS)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tr-TR" sz="1200" dirty="0">
              <a:latin typeface="Montserrat" pitchFamily="2" charset="-94"/>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tr-TR" sz="1200" dirty="0">
              <a:latin typeface="Montserrat" pitchFamily="2" charset="-94"/>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tr-TR" sz="1200" dirty="0">
                <a:latin typeface="Montserrat" pitchFamily="2" charset="-94"/>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tr-TR" sz="1200" dirty="0">
              <a:latin typeface="Montserrat"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itchFamily="2" charset="-94"/>
            </a:endParaRPr>
          </a:p>
          <a:p>
            <a:endParaRPr lang="en-US" dirty="0"/>
          </a:p>
        </p:txBody>
      </p:sp>
      <p:sp>
        <p:nvSpPr>
          <p:cNvPr id="4" name="Slayt Numarası Yer Tutucusu 3"/>
          <p:cNvSpPr>
            <a:spLocks noGrp="1"/>
          </p:cNvSpPr>
          <p:nvPr>
            <p:ph type="sldNum" sz="quarter" idx="5"/>
          </p:nvPr>
        </p:nvSpPr>
        <p:spPr/>
        <p:txBody>
          <a:bodyPr/>
          <a:lstStyle/>
          <a:p>
            <a:fld id="{821A8B3A-96D0-9042-A467-75653B64A9DF}" type="slidenum">
              <a:rPr lang="tr-TR" smtClean="0"/>
              <a:t>11</a:t>
            </a:fld>
            <a:endParaRPr lang="tr-TR"/>
          </a:p>
        </p:txBody>
      </p:sp>
    </p:spTree>
    <p:extLst>
      <p:ext uri="{BB962C8B-B14F-4D97-AF65-F5344CB8AC3E}">
        <p14:creationId xmlns:p14="http://schemas.microsoft.com/office/powerpoint/2010/main" val="2049141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tr-TR" sz="1200" dirty="0">
                <a:latin typeface="Montserrat" pitchFamily="2" charset="-94"/>
              </a:rPr>
              <a:t>%100 Yerli , - </a:t>
            </a:r>
            <a:r>
              <a:rPr lang="en-US" sz="1200" dirty="0">
                <a:latin typeface="Montserrat" pitchFamily="2" charset="-94"/>
              </a:rPr>
              <a:t>API </a:t>
            </a:r>
            <a:r>
              <a:rPr lang="tr-TR" sz="1200" dirty="0">
                <a:latin typeface="Montserrat" pitchFamily="2" charset="-94"/>
              </a:rPr>
              <a:t>servis desteği, - </a:t>
            </a:r>
            <a:r>
              <a:rPr lang="en-US" sz="1200" dirty="0" err="1">
                <a:latin typeface="Montserrat" pitchFamily="2" charset="-94"/>
              </a:rPr>
              <a:t>Dinamik</a:t>
            </a:r>
            <a:r>
              <a:rPr lang="en-US" sz="1200" dirty="0">
                <a:latin typeface="Montserrat" pitchFamily="2" charset="-94"/>
              </a:rPr>
              <a:t> </a:t>
            </a:r>
            <a:r>
              <a:rPr lang="tr-TR" sz="1200" dirty="0">
                <a:latin typeface="Montserrat" pitchFamily="2" charset="-94"/>
              </a:rPr>
              <a:t>topolojik kural yönetimi, - Veri Modeli </a:t>
            </a:r>
            <a:r>
              <a:rPr lang="en-US" sz="1200" dirty="0" err="1">
                <a:latin typeface="Montserrat" pitchFamily="2" charset="-94"/>
              </a:rPr>
              <a:t>bağımsız</a:t>
            </a:r>
            <a:r>
              <a:rPr lang="en-US" sz="1200" dirty="0">
                <a:latin typeface="Montserrat" pitchFamily="2" charset="-94"/>
              </a:rPr>
              <a:t> </a:t>
            </a:r>
            <a:r>
              <a:rPr lang="tr-TR" sz="1200" dirty="0">
                <a:latin typeface="Montserrat" pitchFamily="2" charset="-94"/>
              </a:rPr>
              <a:t>çalışabilme.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err="1">
                <a:latin typeface="Montserrat" pitchFamily="2" charset="-94"/>
              </a:rPr>
              <a:t>Özelleştirilmiş</a:t>
            </a:r>
            <a:r>
              <a:rPr lang="en-US" sz="1200" dirty="0">
                <a:latin typeface="Montserrat" pitchFamily="2" charset="-94"/>
              </a:rPr>
              <a:t> </a:t>
            </a:r>
            <a:r>
              <a:rPr lang="en-US" sz="1200" dirty="0" err="1">
                <a:latin typeface="Montserrat" pitchFamily="2" charset="-94"/>
              </a:rPr>
              <a:t>iz</a:t>
            </a:r>
            <a:r>
              <a:rPr lang="en-US" sz="1200" dirty="0">
                <a:latin typeface="Montserrat" pitchFamily="2" charset="-94"/>
              </a:rPr>
              <a:t> </a:t>
            </a:r>
            <a:r>
              <a:rPr lang="en-US" sz="1200" dirty="0" err="1">
                <a:latin typeface="Montserrat" pitchFamily="2" charset="-94"/>
              </a:rPr>
              <a:t>sürme</a:t>
            </a:r>
            <a:r>
              <a:rPr lang="tr-TR" sz="1200" dirty="0">
                <a:latin typeface="Montserrat" pitchFamily="2" charset="-94"/>
              </a:rPr>
              <a:t> , - ABYS, CRM, Bakım, Arıza</a:t>
            </a:r>
            <a:r>
              <a:rPr lang="en-US" sz="1200" dirty="0">
                <a:latin typeface="Montserrat" pitchFamily="2" charset="-94"/>
              </a:rPr>
              <a:t>, </a:t>
            </a:r>
            <a:r>
              <a:rPr lang="tr-TR" sz="1200" dirty="0">
                <a:latin typeface="Montserrat" pitchFamily="2" charset="-94"/>
              </a:rPr>
              <a:t>Çağrı Merkezi</a:t>
            </a:r>
            <a:r>
              <a:rPr lang="en-US" sz="1200" dirty="0">
                <a:latin typeface="Montserrat" pitchFamily="2" charset="-94"/>
              </a:rPr>
              <a:t> </a:t>
            </a:r>
            <a:r>
              <a:rPr lang="tr-TR" sz="1200" dirty="0" err="1">
                <a:latin typeface="Montserrat" pitchFamily="2" charset="-94"/>
              </a:rPr>
              <a:t>vb</a:t>
            </a:r>
            <a:r>
              <a:rPr lang="en-US" sz="1200" dirty="0">
                <a:latin typeface="Montserrat" pitchFamily="2" charset="-94"/>
              </a:rPr>
              <a:t> </a:t>
            </a:r>
            <a:r>
              <a:rPr lang="en-US" sz="1200" dirty="0" err="1">
                <a:latin typeface="Montserrat" pitchFamily="2" charset="-94"/>
              </a:rPr>
              <a:t>farklı</a:t>
            </a:r>
            <a:r>
              <a:rPr lang="en-US" sz="1200" dirty="0">
                <a:latin typeface="Montserrat" pitchFamily="2" charset="-94"/>
              </a:rPr>
              <a:t> </a:t>
            </a:r>
            <a:r>
              <a:rPr lang="en-US" sz="1200" dirty="0" err="1">
                <a:latin typeface="Montserrat" pitchFamily="2" charset="-94"/>
              </a:rPr>
              <a:t>sistemler</a:t>
            </a:r>
            <a:r>
              <a:rPr lang="en-US" sz="1200" dirty="0">
                <a:latin typeface="Montserrat" pitchFamily="2" charset="-94"/>
              </a:rPr>
              <a:t> </a:t>
            </a:r>
            <a:r>
              <a:rPr lang="en-US" sz="1200" dirty="0" err="1">
                <a:latin typeface="Montserrat" pitchFamily="2" charset="-94"/>
              </a:rPr>
              <a:t>için</a:t>
            </a:r>
            <a:r>
              <a:rPr lang="en-US" sz="1200" dirty="0">
                <a:latin typeface="Montserrat" pitchFamily="2" charset="-94"/>
              </a:rPr>
              <a:t> </a:t>
            </a:r>
            <a:r>
              <a:rPr lang="en-US" sz="1200" dirty="0" err="1">
                <a:latin typeface="Montserrat" pitchFamily="2" charset="-94"/>
              </a:rPr>
              <a:t>girdi</a:t>
            </a:r>
            <a:r>
              <a:rPr lang="en-US" sz="1200" dirty="0">
                <a:latin typeface="Montserrat" pitchFamily="2" charset="-94"/>
              </a:rPr>
              <a:t> </a:t>
            </a:r>
            <a:r>
              <a:rPr lang="en-US" sz="1200" dirty="0" err="1">
                <a:latin typeface="Montserrat" pitchFamily="2" charset="-94"/>
              </a:rPr>
              <a:t>oluştur</a:t>
            </a:r>
            <a:r>
              <a:rPr lang="tr-TR" sz="1200" dirty="0">
                <a:latin typeface="Montserrat" pitchFamily="2" charset="-94"/>
              </a:rPr>
              <a:t>ur.</a:t>
            </a:r>
            <a:endParaRPr lang="en-US" sz="1200" dirty="0">
              <a:latin typeface="Montserrat" pitchFamily="2" charset="-94"/>
            </a:endParaRPr>
          </a:p>
          <a:p>
            <a:endParaRPr lang="tr-TR" sz="1200" dirty="0">
              <a:highlight>
                <a:srgbClr val="FFFF00"/>
              </a:highlight>
              <a:latin typeface="Montserrat" panose="00000500000000000000" pitchFamily="2" charset="-94"/>
            </a:endParaRPr>
          </a:p>
          <a:p>
            <a:pPr marL="285750" indent="-285750">
              <a:buFont typeface="Wingdings" panose="05000000000000000000" pitchFamily="2" charset="2"/>
              <a:buChar char="§"/>
            </a:pPr>
            <a:r>
              <a:rPr lang="tr-TR" sz="1200" dirty="0" err="1">
                <a:highlight>
                  <a:srgbClr val="FFFF00"/>
                </a:highlight>
                <a:latin typeface="Montserrat" panose="00000500000000000000" pitchFamily="2" charset="-94"/>
              </a:rPr>
              <a:t>Trace</a:t>
            </a:r>
            <a:r>
              <a:rPr lang="tr-TR" sz="1200" dirty="0">
                <a:latin typeface="Montserrat" pitchFamily="2" charset="-94"/>
              </a:rPr>
              <a:t> işlemi aracılığıyla beslenen hat üzerindeki envanter ve adres listelerinin oluşturulabilir,</a:t>
            </a:r>
            <a:endParaRPr lang="tr-TR" sz="1200" b="0" i="0" dirty="0">
              <a:effectLst/>
              <a:latin typeface="Montserrat" panose="00000500000000000000" pitchFamily="2" charset="-94"/>
            </a:endParaRPr>
          </a:p>
          <a:p>
            <a:pPr marL="285750" indent="-285750">
              <a:buFont typeface="Wingdings" panose="05000000000000000000" pitchFamily="2" charset="2"/>
              <a:buChar char="§"/>
            </a:pPr>
            <a:r>
              <a:rPr lang="tr-TR" sz="1200" dirty="0">
                <a:latin typeface="Montserrat" pitchFamily="2" charset="-94"/>
              </a:rPr>
              <a:t>T</a:t>
            </a:r>
            <a:r>
              <a:rPr lang="tr-TR" sz="1200" b="0" i="0" dirty="0">
                <a:effectLst/>
                <a:latin typeface="Montserrat" panose="00000500000000000000" pitchFamily="2" charset="-94"/>
              </a:rPr>
              <a:t>espit edilen kesintilerden etkilenen şebeke verileri ile adres (abone) verileri tespit edilebilir,</a:t>
            </a:r>
          </a:p>
          <a:p>
            <a:pPr marL="285750" indent="-285750">
              <a:buFont typeface="Wingdings" panose="05000000000000000000" pitchFamily="2" charset="2"/>
              <a:buChar char="§"/>
            </a:pPr>
            <a:r>
              <a:rPr lang="tr-TR" sz="1200" b="0" i="0" dirty="0">
                <a:effectLst/>
                <a:latin typeface="Montserrat" panose="00000500000000000000" pitchFamily="2" charset="-94"/>
              </a:rPr>
              <a:t>Entegrasyon ile kesinti gibi durumlardan etkilenen abonelere kısa mesaj ile bilgilendirme yapılabilir.</a:t>
            </a:r>
            <a:endParaRPr lang="tr-TR"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itchFamily="2" charset="-94"/>
            </a:endParaRPr>
          </a:p>
          <a:p>
            <a:endParaRPr lang="en-US" dirty="0"/>
          </a:p>
        </p:txBody>
      </p:sp>
      <p:sp>
        <p:nvSpPr>
          <p:cNvPr id="4" name="Slayt Numarası Yer Tutucusu 3"/>
          <p:cNvSpPr>
            <a:spLocks noGrp="1"/>
          </p:cNvSpPr>
          <p:nvPr>
            <p:ph type="sldNum" sz="quarter" idx="5"/>
          </p:nvPr>
        </p:nvSpPr>
        <p:spPr/>
        <p:txBody>
          <a:bodyPr/>
          <a:lstStyle/>
          <a:p>
            <a:fld id="{821A8B3A-96D0-9042-A467-75653B64A9DF}" type="slidenum">
              <a:rPr lang="tr-TR" smtClean="0"/>
              <a:t>12</a:t>
            </a:fld>
            <a:endParaRPr lang="tr-TR"/>
          </a:p>
        </p:txBody>
      </p:sp>
    </p:spTree>
    <p:extLst>
      <p:ext uri="{BB962C8B-B14F-4D97-AF65-F5344CB8AC3E}">
        <p14:creationId xmlns:p14="http://schemas.microsoft.com/office/powerpoint/2010/main" val="958118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tr-TR" sz="1200" dirty="0">
                <a:latin typeface="Montserrat" panose="00000500000000000000" pitchFamily="2" charset="-94"/>
              </a:rPr>
              <a:t>Kurallar ile filtreleme işlemleri - Detaylı arama kabiliyeti - Gruplama özelliği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tr-TR" sz="1200" dirty="0">
                <a:latin typeface="Montserrat" panose="00000500000000000000" pitchFamily="2" charset="-94"/>
              </a:rPr>
              <a:t>Özelleştirilebilen projeksiyon altyapısı - </a:t>
            </a:r>
            <a:r>
              <a:rPr lang="tr-TR" sz="1200" dirty="0" err="1">
                <a:latin typeface="Montserrat" panose="00000500000000000000" pitchFamily="2" charset="-94"/>
              </a:rPr>
              <a:t>Export</a:t>
            </a:r>
            <a:r>
              <a:rPr lang="tr-TR" sz="1200" dirty="0">
                <a:latin typeface="Montserrat" panose="00000500000000000000" pitchFamily="2" charset="-94"/>
              </a:rPr>
              <a:t> işlevleri(</a:t>
            </a:r>
            <a:r>
              <a:rPr lang="tr-TR" sz="1200" dirty="0" err="1">
                <a:latin typeface="Montserrat" panose="00000500000000000000" pitchFamily="2" charset="-94"/>
              </a:rPr>
              <a:t>shp</a:t>
            </a:r>
            <a:r>
              <a:rPr lang="tr-TR" sz="1200" dirty="0">
                <a:latin typeface="Montserrat" panose="00000500000000000000" pitchFamily="2" charset="-94"/>
              </a:rPr>
              <a:t>, </a:t>
            </a:r>
            <a:r>
              <a:rPr lang="tr-TR" sz="1200" dirty="0" err="1">
                <a:latin typeface="Montserrat" panose="00000500000000000000" pitchFamily="2" charset="-94"/>
              </a:rPr>
              <a:t>tab</a:t>
            </a:r>
            <a:r>
              <a:rPr lang="tr-TR" sz="1200" dirty="0">
                <a:latin typeface="Montserrat" panose="00000500000000000000" pitchFamily="2" charset="-94"/>
              </a:rPr>
              <a:t>, </a:t>
            </a:r>
            <a:r>
              <a:rPr lang="tr-TR" sz="1200" dirty="0" err="1">
                <a:latin typeface="Montserrat" panose="00000500000000000000" pitchFamily="2" charset="-94"/>
              </a:rPr>
              <a:t>kml</a:t>
            </a:r>
            <a:r>
              <a:rPr lang="tr-TR" sz="1200" dirty="0">
                <a:latin typeface="Montserrat" panose="00000500000000000000" pitchFamily="2" charset="-94"/>
              </a:rPr>
              <a:t>, </a:t>
            </a:r>
            <a:r>
              <a:rPr lang="tr-TR" sz="1200" dirty="0" err="1">
                <a:latin typeface="Montserrat" panose="00000500000000000000" pitchFamily="2" charset="-94"/>
              </a:rPr>
              <a:t>kmz</a:t>
            </a:r>
            <a:r>
              <a:rPr lang="tr-TR" sz="1200" dirty="0">
                <a:latin typeface="Montserrat" panose="00000500000000000000" pitchFamily="2" charset="-94"/>
              </a:rPr>
              <a:t>, </a:t>
            </a:r>
            <a:r>
              <a:rPr lang="tr-TR" sz="1200" dirty="0" err="1">
                <a:latin typeface="Montserrat" panose="00000500000000000000" pitchFamily="2" charset="-94"/>
              </a:rPr>
              <a:t>dxf</a:t>
            </a:r>
            <a:r>
              <a:rPr lang="tr-TR" sz="1200" dirty="0">
                <a:latin typeface="Montserrat" panose="00000500000000000000" pitchFamily="2" charset="-94"/>
              </a:rPr>
              <a:t>, </a:t>
            </a:r>
            <a:r>
              <a:rPr lang="tr-TR" sz="1200" dirty="0" err="1">
                <a:latin typeface="Montserrat" panose="00000500000000000000" pitchFamily="2" charset="-94"/>
              </a:rPr>
              <a:t>excel</a:t>
            </a:r>
            <a:r>
              <a:rPr lang="tr-TR" sz="1200" dirty="0">
                <a:latin typeface="Montserrat" panose="00000500000000000000" pitchFamily="2" charset="-94"/>
              </a:rPr>
              <a:t> vb.)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tr-TR" sz="1200" dirty="0">
                <a:latin typeface="Montserrat" panose="00000500000000000000" pitchFamily="2" charset="-94"/>
              </a:rPr>
              <a:t>Hazır sorgu şablonları ile sorgulama   - Sorgu kriteri paylaşma</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tr-TR" sz="1200" dirty="0">
              <a:latin typeface="Montserrat" panose="00000500000000000000" pitchFamily="2" charset="-94"/>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tr-TR" sz="1200" dirty="0">
              <a:latin typeface="Montserrat" panose="00000500000000000000" pitchFamily="2" charset="-94"/>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tr-TR" sz="1200" dirty="0">
              <a:latin typeface="Montserrat" panose="00000500000000000000" pitchFamily="2" charset="-94"/>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tr-TR" sz="1200" dirty="0">
              <a:latin typeface="Montserrat" panose="00000500000000000000"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anose="00000500000000000000"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anose="00000500000000000000" pitchFamily="2" charset="-94"/>
            </a:endParaRPr>
          </a:p>
          <a:p>
            <a:endParaRPr lang="en-US" dirty="0"/>
          </a:p>
        </p:txBody>
      </p:sp>
      <p:sp>
        <p:nvSpPr>
          <p:cNvPr id="4" name="Slayt Numarası Yer Tutucusu 3"/>
          <p:cNvSpPr>
            <a:spLocks noGrp="1"/>
          </p:cNvSpPr>
          <p:nvPr>
            <p:ph type="sldNum" sz="quarter" idx="5"/>
          </p:nvPr>
        </p:nvSpPr>
        <p:spPr/>
        <p:txBody>
          <a:bodyPr/>
          <a:lstStyle/>
          <a:p>
            <a:fld id="{821A8B3A-96D0-9042-A467-75653B64A9DF}" type="slidenum">
              <a:rPr lang="tr-TR" smtClean="0"/>
              <a:t>13</a:t>
            </a:fld>
            <a:endParaRPr lang="tr-TR"/>
          </a:p>
        </p:txBody>
      </p:sp>
    </p:spTree>
    <p:extLst>
      <p:ext uri="{BB962C8B-B14F-4D97-AF65-F5344CB8AC3E}">
        <p14:creationId xmlns:p14="http://schemas.microsoft.com/office/powerpoint/2010/main" val="3275272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latin typeface="Montserrat" panose="00000500000000000000" pitchFamily="2" charset="-94"/>
              </a:rPr>
              <a:t>Sorgulama ve dinamik çıktılarımız mevcut bunları özel özel sorgularla çekip yöneticiler ve </a:t>
            </a:r>
            <a:r>
              <a:rPr lang="tr-TR" sz="1200" dirty="0" err="1">
                <a:latin typeface="Montserrat" panose="00000500000000000000" pitchFamily="2" charset="-94"/>
              </a:rPr>
              <a:t>ve</a:t>
            </a:r>
            <a:r>
              <a:rPr lang="tr-TR" sz="1200" dirty="0">
                <a:latin typeface="Montserrat" panose="00000500000000000000" pitchFamily="2" charset="-94"/>
              </a:rPr>
              <a:t> kendiniz için sorgulamalar yapabiliyoruz. Harita tabanlı olduğu için bütün projeksiyonlara ve harita </a:t>
            </a:r>
            <a:r>
              <a:rPr lang="tr-TR" sz="1200" dirty="0" err="1">
                <a:latin typeface="Montserrat" panose="00000500000000000000" pitchFamily="2" charset="-94"/>
              </a:rPr>
              <a:t>formalatına</a:t>
            </a:r>
            <a:r>
              <a:rPr lang="tr-TR" sz="1200" dirty="0">
                <a:latin typeface="Montserrat" panose="00000500000000000000" pitchFamily="2" charset="-94"/>
              </a:rPr>
              <a:t> uygun.</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latin typeface="Montserrat" panose="00000500000000000000" pitchFamily="2" charset="-94"/>
              </a:rPr>
              <a:t>Formatlı Çıktı Haritası    - Lejant Gösterimi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tr-TR" dirty="0">
                <a:latin typeface="Montserrat" panose="00000500000000000000" pitchFamily="2" charset="-94"/>
              </a:rPr>
              <a:t>Excel Liste Çıktıları     - Şirkete Uyarlanmış Özel Çıktılar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tr-TR" dirty="0">
              <a:latin typeface="Montserrat" panose="00000500000000000000" pitchFamily="2" charset="-94"/>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tr-TR" dirty="0">
                <a:latin typeface="Montserrat" panose="00000500000000000000" pitchFamily="2" charset="-94"/>
              </a:rPr>
              <a:t>Yetkilendirilebilir Dashboard Paneli,   - Özelleştirilebilen Dashboard ve Raporlamalar, - Sayısal ve grafiksel görseller,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tr-TR" dirty="0">
                <a:latin typeface="Montserrat" panose="00000500000000000000" pitchFamily="2" charset="-94"/>
              </a:rPr>
              <a:t>Farklı veri tabanları ile uyum, - İl, ilçe veya şirket bazlı </a:t>
            </a:r>
            <a:r>
              <a:rPr lang="tr-TR" dirty="0" err="1">
                <a:latin typeface="Montserrat" panose="00000500000000000000" pitchFamily="2" charset="-94"/>
              </a:rPr>
              <a:t>kırılım</a:t>
            </a:r>
            <a:r>
              <a:rPr lang="tr-TR" dirty="0">
                <a:latin typeface="Montserrat" panose="00000500000000000000" pitchFamily="2" charset="-94"/>
              </a:rPr>
              <a:t> yapısı  - Periyodikliği ayarlanabilen güncelleme mekanizması.</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tr-TR" dirty="0">
              <a:latin typeface="Montserrat" panose="00000500000000000000"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latin typeface="Montserrat" panose="00000500000000000000"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latin typeface="Montserrat" panose="00000500000000000000" pitchFamily="2" charset="-94"/>
            </a:endParaRPr>
          </a:p>
          <a:p>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tr-TR" dirty="0">
              <a:latin typeface="Montserrat" panose="00000500000000000000"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latin typeface="Montserrat" panose="00000500000000000000"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latin typeface="Montserrat" panose="00000500000000000000" pitchFamily="2" charset="-94"/>
            </a:endParaRPr>
          </a:p>
          <a:p>
            <a:endParaRPr lang="en-US" dirty="0"/>
          </a:p>
        </p:txBody>
      </p:sp>
      <p:sp>
        <p:nvSpPr>
          <p:cNvPr id="4" name="Slayt Numarası Yer Tutucusu 3"/>
          <p:cNvSpPr>
            <a:spLocks noGrp="1"/>
          </p:cNvSpPr>
          <p:nvPr>
            <p:ph type="sldNum" sz="quarter" idx="5"/>
          </p:nvPr>
        </p:nvSpPr>
        <p:spPr/>
        <p:txBody>
          <a:bodyPr/>
          <a:lstStyle/>
          <a:p>
            <a:fld id="{821A8B3A-96D0-9042-A467-75653B64A9DF}" type="slidenum">
              <a:rPr lang="tr-TR" smtClean="0"/>
              <a:t>14</a:t>
            </a:fld>
            <a:endParaRPr lang="tr-TR"/>
          </a:p>
        </p:txBody>
      </p:sp>
    </p:spTree>
    <p:extLst>
      <p:ext uri="{BB962C8B-B14F-4D97-AF65-F5344CB8AC3E}">
        <p14:creationId xmlns:p14="http://schemas.microsoft.com/office/powerpoint/2010/main" val="2371018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tr-TR" dirty="0">
                <a:latin typeface="Montserrat" panose="00000500000000000000" pitchFamily="2" charset="-94"/>
              </a:rPr>
              <a:t>Abonelerin yoğunluk haritaları çıkarılabilir.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tr-TR" dirty="0">
                <a:latin typeface="Montserrat" panose="00000500000000000000" pitchFamily="2" charset="-94"/>
              </a:rPr>
              <a:t>Şebeke yoğunluk haritaları üretilebilir.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tr-TR" dirty="0">
                <a:latin typeface="Montserrat" panose="00000500000000000000" pitchFamily="2" charset="-94"/>
              </a:rPr>
              <a:t>Tüketim verileri analiz edilebilir.        - </a:t>
            </a:r>
            <a:r>
              <a:rPr lang="tr-TR" dirty="0">
                <a:highlight>
                  <a:srgbClr val="FFFFFF"/>
                </a:highlight>
                <a:latin typeface="Montserrat" panose="00000500000000000000" pitchFamily="2" charset="-94"/>
              </a:rPr>
              <a:t>Bölge bazlı Tüketim Analizi cadde </a:t>
            </a:r>
            <a:r>
              <a:rPr lang="tr-TR" dirty="0" err="1">
                <a:highlight>
                  <a:srgbClr val="FFFFFF"/>
                </a:highlight>
                <a:latin typeface="Montserrat" panose="00000500000000000000" pitchFamily="2" charset="-94"/>
              </a:rPr>
              <a:t>cadde</a:t>
            </a:r>
            <a:r>
              <a:rPr lang="tr-TR" dirty="0">
                <a:highlight>
                  <a:srgbClr val="FFFFFF"/>
                </a:highlight>
                <a:latin typeface="Montserrat" panose="00000500000000000000" pitchFamily="2" charset="-94"/>
              </a:rPr>
              <a:t> sokak </a:t>
            </a:r>
            <a:r>
              <a:rPr lang="tr-TR" dirty="0" err="1">
                <a:highlight>
                  <a:srgbClr val="FFFFFF"/>
                </a:highlight>
                <a:latin typeface="Montserrat" panose="00000500000000000000" pitchFamily="2" charset="-94"/>
              </a:rPr>
              <a:t>sokak</a:t>
            </a:r>
            <a:r>
              <a:rPr lang="tr-TR" dirty="0">
                <a:highlight>
                  <a:srgbClr val="FFFFFF"/>
                </a:highlight>
                <a:latin typeface="Montserrat" panose="00000500000000000000" pitchFamily="2" charset="-94"/>
              </a:rPr>
              <a:t> görebilirsiniz. Yatırım kararlarında arız bakım süreçlerinde bu raporu kullanabilirsiniz.</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tr-TR" dirty="0">
              <a:highlight>
                <a:srgbClr val="FFFFFF"/>
              </a:highlight>
              <a:latin typeface="Montserrat" panose="00000500000000000000" pitchFamily="2" charset="-94"/>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tr-TR" dirty="0">
              <a:latin typeface="Montserrat" panose="00000500000000000000" pitchFamily="2" charset="-94"/>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tr-TR" dirty="0">
              <a:latin typeface="Montserrat" panose="00000500000000000000" pitchFamily="2" charset="-94"/>
            </a:endParaRPr>
          </a:p>
          <a:p>
            <a:endParaRPr lang="en-US" dirty="0"/>
          </a:p>
        </p:txBody>
      </p:sp>
      <p:sp>
        <p:nvSpPr>
          <p:cNvPr id="4" name="Slayt Numarası Yer Tutucusu 3"/>
          <p:cNvSpPr>
            <a:spLocks noGrp="1"/>
          </p:cNvSpPr>
          <p:nvPr>
            <p:ph type="sldNum" sz="quarter" idx="5"/>
          </p:nvPr>
        </p:nvSpPr>
        <p:spPr/>
        <p:txBody>
          <a:bodyPr/>
          <a:lstStyle/>
          <a:p>
            <a:fld id="{821A8B3A-96D0-9042-A467-75653B64A9DF}" type="slidenum">
              <a:rPr lang="tr-TR" smtClean="0"/>
              <a:t>15</a:t>
            </a:fld>
            <a:endParaRPr lang="tr-TR" dirty="0"/>
          </a:p>
        </p:txBody>
      </p:sp>
    </p:spTree>
    <p:extLst>
      <p:ext uri="{BB962C8B-B14F-4D97-AF65-F5344CB8AC3E}">
        <p14:creationId xmlns:p14="http://schemas.microsoft.com/office/powerpoint/2010/main" val="794860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Çeşitli yöntemlerle entegre olabiliyoruz. Burasıda bizim asıl fark yarattığımız yer. Bizim yaptığımız </a:t>
            </a:r>
            <a:r>
              <a:rPr lang="tr-TR" dirty="0" err="1"/>
              <a:t>cbs</a:t>
            </a:r>
            <a:r>
              <a:rPr lang="tr-TR" dirty="0"/>
              <a:t> çözümleri tam entegre ile canlı bir şekilde anlaşıyor. Bu sebeple bizim üzerimizden abonelikler alıyorlar. </a:t>
            </a:r>
            <a:endParaRPr lang="en-US" dirty="0"/>
          </a:p>
        </p:txBody>
      </p:sp>
      <p:sp>
        <p:nvSpPr>
          <p:cNvPr id="4" name="Slayt Numarası Yer Tutucusu 3"/>
          <p:cNvSpPr>
            <a:spLocks noGrp="1"/>
          </p:cNvSpPr>
          <p:nvPr>
            <p:ph type="sldNum" sz="quarter" idx="5"/>
          </p:nvPr>
        </p:nvSpPr>
        <p:spPr/>
        <p:txBody>
          <a:bodyPr/>
          <a:lstStyle/>
          <a:p>
            <a:fld id="{821A8B3A-96D0-9042-A467-75653B64A9DF}" type="slidenum">
              <a:rPr lang="tr-TR" smtClean="0"/>
              <a:t>16</a:t>
            </a:fld>
            <a:endParaRPr lang="tr-TR"/>
          </a:p>
        </p:txBody>
      </p:sp>
    </p:spTree>
    <p:extLst>
      <p:ext uri="{BB962C8B-B14F-4D97-AF65-F5344CB8AC3E}">
        <p14:creationId xmlns:p14="http://schemas.microsoft.com/office/powerpoint/2010/main" val="3421574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Tamamen kendine özgün bir yetkilendirme altyapısı var. -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latin typeface="Montserrat" pitchFamily="2" charset="-94"/>
              </a:rPr>
              <a:t>Coğrafi yetkilendirmeye göre, il ilçe mahalleye göre  Kullanıcı ve Rol Yönetimini </a:t>
            </a:r>
            <a:r>
              <a:rPr lang="tr-TR" sz="1200" dirty="0" err="1">
                <a:latin typeface="Montserrat" pitchFamily="2" charset="-94"/>
              </a:rPr>
              <a:t>sağyalabir</a:t>
            </a:r>
            <a:r>
              <a:rPr lang="tr-TR" sz="1200" dirty="0">
                <a:latin typeface="Montserrat" pitchFamily="2" charset="-94"/>
              </a:rPr>
              <a:t> ve sadece o verileri görmesini </a:t>
            </a:r>
            <a:r>
              <a:rPr lang="tr-TR" sz="1200" dirty="0" err="1">
                <a:latin typeface="Montserrat" pitchFamily="2" charset="-94"/>
              </a:rPr>
              <a:t>sağlayabilirsimisiz</a:t>
            </a:r>
            <a:r>
              <a:rPr lang="tr-TR" sz="1200" dirty="0">
                <a:latin typeface="Montserrat" pitchFamily="2" charset="-9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latin typeface="Montserrat" pitchFamily="2" charset="-94"/>
              </a:rPr>
              <a:t>Menü ve </a:t>
            </a:r>
            <a:r>
              <a:rPr lang="tr-TR" sz="1200" dirty="0" err="1">
                <a:latin typeface="Montserrat" pitchFamily="2" charset="-94"/>
              </a:rPr>
              <a:t>Tool</a:t>
            </a:r>
            <a:r>
              <a:rPr lang="tr-TR" sz="1200" dirty="0">
                <a:latin typeface="Montserrat" pitchFamily="2" charset="-94"/>
              </a:rPr>
              <a:t> Bazlı Yetkilendirme    - Tablo ve Kolon Yetkilendirme</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latin typeface="Montserrat" pitchFamily="2" charset="-94"/>
              </a:rPr>
              <a:t>- </a:t>
            </a:r>
            <a:r>
              <a:rPr lang="tr-TR" sz="1200" dirty="0" err="1">
                <a:latin typeface="Montserrat" pitchFamily="2" charset="-94"/>
              </a:rPr>
              <a:t>Lookup</a:t>
            </a:r>
            <a:r>
              <a:rPr lang="tr-TR" sz="1200" dirty="0">
                <a:latin typeface="Montserrat" pitchFamily="2" charset="-94"/>
              </a:rPr>
              <a:t> Yönetimi     - Bildirim Mekanizması (SMS, E-mail) – </a:t>
            </a:r>
            <a:r>
              <a:rPr lang="tr-TR" sz="1200" dirty="0" err="1">
                <a:latin typeface="Montserrat" pitchFamily="2" charset="-94"/>
              </a:rPr>
              <a:t>Loglama</a:t>
            </a:r>
            <a:endParaRPr lang="tr-TR" sz="1200" dirty="0">
              <a:latin typeface="Montserrat" pitchFamily="2" charset="-94"/>
            </a:endParaRPr>
          </a:p>
          <a:p>
            <a:r>
              <a:rPr lang="tr-TR" sz="1200" dirty="0" err="1">
                <a:latin typeface="Montserrat" pitchFamily="2" charset="-94"/>
              </a:rPr>
              <a:t>Log</a:t>
            </a:r>
            <a:r>
              <a:rPr lang="tr-TR" sz="1200" dirty="0">
                <a:latin typeface="Montserrat" pitchFamily="2" charset="-94"/>
              </a:rPr>
              <a:t> Mekanizması ile; Kullanıcılara ait </a:t>
            </a:r>
            <a:r>
              <a:rPr lang="tr-TR" sz="1200" dirty="0" err="1">
                <a:latin typeface="Montserrat" pitchFamily="2" charset="-94"/>
              </a:rPr>
              <a:t>login</a:t>
            </a:r>
            <a:r>
              <a:rPr lang="tr-TR" sz="1200" dirty="0">
                <a:latin typeface="Montserrat" pitchFamily="2" charset="-94"/>
              </a:rPr>
              <a:t> ve </a:t>
            </a:r>
            <a:r>
              <a:rPr lang="tr-TR" sz="1200" dirty="0" err="1">
                <a:latin typeface="Montserrat" pitchFamily="2" charset="-94"/>
              </a:rPr>
              <a:t>logout,Uygulama</a:t>
            </a:r>
            <a:r>
              <a:rPr lang="tr-TR" sz="1200" dirty="0">
                <a:latin typeface="Montserrat" pitchFamily="2" charset="-94"/>
              </a:rPr>
              <a:t> üzerindeki işlem loğları- Hata loğları Süreç ve onay mekanizması loğları- Saha işlemleri </a:t>
            </a:r>
            <a:r>
              <a:rPr lang="tr-TR" sz="1200" dirty="0" err="1">
                <a:latin typeface="Montserrat" pitchFamily="2" charset="-94"/>
              </a:rPr>
              <a:t>logları</a:t>
            </a:r>
            <a:r>
              <a:rPr lang="tr-TR" sz="1200" dirty="0">
                <a:latin typeface="Montserrat" pitchFamily="2" charset="-94"/>
              </a:rPr>
              <a:t> vb.</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tr-TR" sz="1200" dirty="0">
              <a:latin typeface="Montserrat"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itchFamily="2" charset="-94"/>
            </a:endParaRPr>
          </a:p>
          <a:p>
            <a:endParaRPr lang="en-US" dirty="0"/>
          </a:p>
        </p:txBody>
      </p:sp>
      <p:sp>
        <p:nvSpPr>
          <p:cNvPr id="4" name="Slayt Numarası Yer Tutucusu 3"/>
          <p:cNvSpPr>
            <a:spLocks noGrp="1"/>
          </p:cNvSpPr>
          <p:nvPr>
            <p:ph type="sldNum" sz="quarter" idx="5"/>
          </p:nvPr>
        </p:nvSpPr>
        <p:spPr/>
        <p:txBody>
          <a:bodyPr/>
          <a:lstStyle/>
          <a:p>
            <a:fld id="{821A8B3A-96D0-9042-A467-75653B64A9DF}" type="slidenum">
              <a:rPr lang="tr-TR" smtClean="0"/>
              <a:t>17</a:t>
            </a:fld>
            <a:endParaRPr lang="tr-TR"/>
          </a:p>
        </p:txBody>
      </p:sp>
    </p:spTree>
    <p:extLst>
      <p:ext uri="{BB962C8B-B14F-4D97-AF65-F5344CB8AC3E}">
        <p14:creationId xmlns:p14="http://schemas.microsoft.com/office/powerpoint/2010/main" val="3645652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 </a:t>
            </a:r>
            <a:r>
              <a:rPr lang="tr-TR" sz="1200" dirty="0">
                <a:latin typeface="Montserrat" panose="00000500000000000000" pitchFamily="2" charset="-94"/>
              </a:rPr>
              <a:t>Şebeke Veri Girişi      - Offline-Online   olarak çalışmakta. Online olduğunda Web tarafına hızlı bir şekilde onaya bağlı olarak  Senkronizasyon  sağlanıyor– Araçların nerede olduğu bilgisini görebiliyorsunuz.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latin typeface="Montserrat" panose="00000500000000000000" pitchFamily="2" charset="-94"/>
              </a:rPr>
              <a:t>GPS Ayak izi   - CBS Araçları       - Web Katmanların Görüntülenmesi</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latin typeface="Montserrat" panose="00000500000000000000" pitchFamily="2" charset="-94"/>
              </a:rPr>
              <a:t>Hassas GPS cihazları ile uyumlu bir şekilde verilerinizi toplayabilirsiniz, </a:t>
            </a:r>
            <a:r>
              <a:rPr lang="tr-TR" sz="1200" dirty="0" err="1">
                <a:latin typeface="Montserrat" panose="00000500000000000000" pitchFamily="2" charset="-94"/>
              </a:rPr>
              <a:t>fotoğraflandırabilirsiniz</a:t>
            </a:r>
            <a:r>
              <a:rPr lang="tr-TR" sz="1200" dirty="0">
                <a:latin typeface="Montserrat" panose="00000500000000000000" pitchFamily="2" charset="-94"/>
              </a:rPr>
              <a:t>, </a:t>
            </a:r>
            <a:r>
              <a:rPr lang="tr-TR" sz="1200" dirty="0" err="1">
                <a:latin typeface="Montserrat" panose="00000500000000000000" pitchFamily="2" charset="-94"/>
              </a:rPr>
              <a:t>videolandrabilirsiniz</a:t>
            </a:r>
            <a:r>
              <a:rPr lang="tr-TR" sz="1200" dirty="0">
                <a:latin typeface="Montserrat" panose="00000500000000000000" pitchFamily="2" charset="-94"/>
              </a:rPr>
              <a:t>. Yine çağrı merkezinden gelen arıza kayıtlarını anlık olarak yönetebiliriz.      - </a:t>
            </a:r>
            <a:r>
              <a:rPr lang="tr-TR" sz="1200" dirty="0" err="1">
                <a:latin typeface="Montserrat" panose="00000500000000000000" pitchFamily="2" charset="-94"/>
              </a:rPr>
              <a:t>Karekod</a:t>
            </a:r>
            <a:r>
              <a:rPr lang="tr-TR" sz="1200" dirty="0">
                <a:latin typeface="Montserrat" panose="00000500000000000000" pitchFamily="2" charset="-94"/>
              </a:rPr>
              <a:t> Okuma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anose="00000500000000000000"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anose="00000500000000000000"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anose="00000500000000000000"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anose="00000500000000000000"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anose="00000500000000000000" pitchFamily="2" charset="-94"/>
            </a:endParaRPr>
          </a:p>
          <a:p>
            <a:endParaRPr lang="en-US" dirty="0"/>
          </a:p>
        </p:txBody>
      </p:sp>
      <p:sp>
        <p:nvSpPr>
          <p:cNvPr id="4" name="Slayt Numarası Yer Tutucusu 3"/>
          <p:cNvSpPr>
            <a:spLocks noGrp="1"/>
          </p:cNvSpPr>
          <p:nvPr>
            <p:ph type="sldNum" sz="quarter" idx="5"/>
          </p:nvPr>
        </p:nvSpPr>
        <p:spPr/>
        <p:txBody>
          <a:bodyPr/>
          <a:lstStyle/>
          <a:p>
            <a:fld id="{821A8B3A-96D0-9042-A467-75653B64A9DF}" type="slidenum">
              <a:rPr lang="tr-TR" smtClean="0"/>
              <a:t>18</a:t>
            </a:fld>
            <a:endParaRPr lang="tr-TR"/>
          </a:p>
        </p:txBody>
      </p:sp>
    </p:spTree>
    <p:extLst>
      <p:ext uri="{BB962C8B-B14F-4D97-AF65-F5344CB8AC3E}">
        <p14:creationId xmlns:p14="http://schemas.microsoft.com/office/powerpoint/2010/main" val="122172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Biz eskiden elde edilen verileri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pc</a:t>
            </a:r>
            <a:r>
              <a:rPr lang="tr-TR" sz="1800" dirty="0">
                <a:effectLst/>
                <a:latin typeface="Calibri" panose="020F0502020204030204" pitchFamily="34" charset="0"/>
                <a:ea typeface="Calibri" panose="020F0502020204030204" pitchFamily="34" charset="0"/>
                <a:cs typeface="Times New Roman" panose="02020603050405020304" pitchFamily="18" charset="0"/>
              </a:rPr>
              <a:t> ortamında yönetiyorduk. Artık yeni sistemde sadece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mevcutda</a:t>
            </a:r>
            <a:r>
              <a:rPr lang="tr-TR" sz="1800" dirty="0">
                <a:effectLst/>
                <a:latin typeface="Calibri" panose="020F0502020204030204" pitchFamily="34" charset="0"/>
                <a:ea typeface="Calibri" panose="020F0502020204030204" pitchFamily="34" charset="0"/>
                <a:cs typeface="Times New Roman" panose="02020603050405020304" pitchFamily="18" charset="0"/>
              </a:rPr>
              <a:t> ne var onu yönetmek değil bundan sonra planlamak ve sahada döşenen yeni imalatların boruların döşendikten sonra kontrol edilmesi,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hakedişin</a:t>
            </a:r>
            <a:r>
              <a:rPr lang="tr-TR" sz="1800" dirty="0">
                <a:effectLst/>
                <a:latin typeface="Calibri" panose="020F0502020204030204" pitchFamily="34" charset="0"/>
                <a:ea typeface="Calibri" panose="020F0502020204030204" pitchFamily="34" charset="0"/>
                <a:cs typeface="Times New Roman" panose="02020603050405020304" pitchFamily="18" charset="0"/>
              </a:rPr>
              <a:t> sahada yapılması, finans ödemesine kadar kısmın CBS üzerinden takip edilmesi, devreye alınan tüm yeni altyapı yatırımlarının parası ödenmeden CBS ye aktarılması. Aktarmadan ödeme yapılmaması ve bu sayede verinin güncel kalması. Ne yaptık biz sürecin baştan sonra tüm ayrıntıları ile CBS üzerinden takibini sağladık.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anose="00000500000000000000"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anose="00000500000000000000" pitchFamily="2" charset="-94"/>
            </a:endParaRPr>
          </a:p>
          <a:p>
            <a:endParaRPr lang="en-US" dirty="0"/>
          </a:p>
        </p:txBody>
      </p:sp>
      <p:sp>
        <p:nvSpPr>
          <p:cNvPr id="4" name="Slayt Numarası Yer Tutucusu 3"/>
          <p:cNvSpPr>
            <a:spLocks noGrp="1"/>
          </p:cNvSpPr>
          <p:nvPr>
            <p:ph type="sldNum" sz="quarter" idx="5"/>
          </p:nvPr>
        </p:nvSpPr>
        <p:spPr/>
        <p:txBody>
          <a:bodyPr/>
          <a:lstStyle/>
          <a:p>
            <a:fld id="{821A8B3A-96D0-9042-A467-75653B64A9DF}" type="slidenum">
              <a:rPr lang="tr-TR" smtClean="0"/>
              <a:t>19</a:t>
            </a:fld>
            <a:endParaRPr lang="tr-TR"/>
          </a:p>
        </p:txBody>
      </p:sp>
    </p:spTree>
    <p:extLst>
      <p:ext uri="{BB962C8B-B14F-4D97-AF65-F5344CB8AC3E}">
        <p14:creationId xmlns:p14="http://schemas.microsoft.com/office/powerpoint/2010/main" val="1852703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Kuruluş ve ASKİ Projesi – Ülke genelinde , üniversitelerde belediyelerde kurum ve özel kuruluşlarda kullanılan CBS </a:t>
            </a:r>
            <a:r>
              <a:rPr lang="tr-TR" dirty="0" err="1"/>
              <a:t>Progrmının</a:t>
            </a:r>
            <a:r>
              <a:rPr lang="tr-TR" dirty="0"/>
              <a:t> Türkiye </a:t>
            </a:r>
            <a:r>
              <a:rPr lang="tr-TR" dirty="0" err="1"/>
              <a:t>Distrübütür</a:t>
            </a:r>
            <a:r>
              <a:rPr lang="tr-TR" dirty="0"/>
              <a:t> </a:t>
            </a:r>
          </a:p>
          <a:p>
            <a:r>
              <a:rPr lang="tr-TR" dirty="0"/>
              <a:t>Medine Belediyesi Su </a:t>
            </a:r>
            <a:r>
              <a:rPr lang="tr-TR" dirty="0" err="1"/>
              <a:t>Porjesi</a:t>
            </a:r>
            <a:endParaRPr lang="tr-TR" dirty="0"/>
          </a:p>
          <a:p>
            <a:r>
              <a:rPr lang="tr-TR" dirty="0" err="1"/>
              <a:t>Yandex</a:t>
            </a:r>
            <a:r>
              <a:rPr lang="tr-TR" dirty="0"/>
              <a:t> Haritalar gibi farklı harita sağlayıcılarıyla iş birliği yaparak, projelerimize değer katmaktayız.</a:t>
            </a:r>
          </a:p>
        </p:txBody>
      </p:sp>
      <p:sp>
        <p:nvSpPr>
          <p:cNvPr id="4" name="Slayt Numarası Yer Tutucusu 3"/>
          <p:cNvSpPr>
            <a:spLocks noGrp="1"/>
          </p:cNvSpPr>
          <p:nvPr>
            <p:ph type="sldNum" sz="quarter" idx="5"/>
          </p:nvPr>
        </p:nvSpPr>
        <p:spPr/>
        <p:txBody>
          <a:bodyPr/>
          <a:lstStyle/>
          <a:p>
            <a:fld id="{821A8B3A-96D0-9042-A467-75653B64A9DF}" type="slidenum">
              <a:rPr lang="tr-TR" smtClean="0"/>
              <a:t>2</a:t>
            </a:fld>
            <a:endParaRPr lang="tr-TR"/>
          </a:p>
        </p:txBody>
      </p:sp>
    </p:spTree>
    <p:extLst>
      <p:ext uri="{BB962C8B-B14F-4D97-AF65-F5344CB8AC3E}">
        <p14:creationId xmlns:p14="http://schemas.microsoft.com/office/powerpoint/2010/main" val="2360306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latin typeface="Montserrat" panose="00000500000000000000" pitchFamily="2" charset="-94"/>
              </a:rPr>
              <a:t>Sahada gerçekleştirilecek projelerin takip edilmesi,    - Tasarlanan proje ile sahada uygulanan projenin kıyaslanabilmesi,</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latin typeface="Montserrat" panose="00000500000000000000" pitchFamily="2" charset="-94"/>
              </a:rPr>
              <a:t>Hak edişi yapılacak envanterlere ait bilgilerin sahadan sürekli olarak alınarak takibinin yapılması,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latin typeface="Montserrat" panose="00000500000000000000" pitchFamily="2" charset="-94"/>
              </a:rPr>
              <a:t>Hak ediş esas metraj/adet verilerinin sistem tarafından otomatik olarak hazırlanması,   - Kullanıcı kontrolleri sonrasında hak ediş sistemine, verinin gönderilmesi sağlanır.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anose="00000500000000000000"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anose="00000500000000000000"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anose="00000500000000000000"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anose="00000500000000000000"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anose="00000500000000000000" pitchFamily="2" charset="-94"/>
            </a:endParaRPr>
          </a:p>
          <a:p>
            <a:endParaRPr lang="en-US" dirty="0"/>
          </a:p>
        </p:txBody>
      </p:sp>
      <p:sp>
        <p:nvSpPr>
          <p:cNvPr id="4" name="Slayt Numarası Yer Tutucusu 3"/>
          <p:cNvSpPr>
            <a:spLocks noGrp="1"/>
          </p:cNvSpPr>
          <p:nvPr>
            <p:ph type="sldNum" sz="quarter" idx="5"/>
          </p:nvPr>
        </p:nvSpPr>
        <p:spPr/>
        <p:txBody>
          <a:bodyPr/>
          <a:lstStyle/>
          <a:p>
            <a:fld id="{821A8B3A-96D0-9042-A467-75653B64A9DF}" type="slidenum">
              <a:rPr lang="tr-TR" smtClean="0"/>
              <a:t>20</a:t>
            </a:fld>
            <a:endParaRPr lang="tr-TR"/>
          </a:p>
        </p:txBody>
      </p:sp>
    </p:spTree>
    <p:extLst>
      <p:ext uri="{BB962C8B-B14F-4D97-AF65-F5344CB8AC3E}">
        <p14:creationId xmlns:p14="http://schemas.microsoft.com/office/powerpoint/2010/main" val="1089480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anose="00000500000000000000" pitchFamily="2" charset="-94"/>
            </a:endParaRPr>
          </a:p>
          <a:p>
            <a:pPr marL="0" lvl="2" indent="-342900" algn="just">
              <a:lnSpc>
                <a:spcPct val="100000"/>
              </a:lnSpc>
              <a:spcBef>
                <a:spcPts val="600"/>
              </a:spcBef>
              <a:spcAft>
                <a:spcPts val="600"/>
              </a:spcAft>
              <a:buBlip>
                <a:blip r:embed="rId3"/>
              </a:buBlip>
            </a:pPr>
            <a:r>
              <a:rPr lang="tr-TR" sz="1200" dirty="0">
                <a:solidFill>
                  <a:srgbClr val="002060"/>
                </a:solidFill>
                <a:latin typeface="Ubuntu"/>
              </a:rPr>
              <a:t>SCADA ile hangi bölgelere ne kadar su verildiği ve ne kadarının faturalandığı bilgisine ulaşım, Akıllı Ölçüm Sistemleri ile şebekenin canlı görünümü,</a:t>
            </a:r>
          </a:p>
          <a:p>
            <a:pPr marL="0" lvl="2" indent="-342900" algn="just">
              <a:lnSpc>
                <a:spcPct val="100000"/>
              </a:lnSpc>
              <a:spcBef>
                <a:spcPts val="600"/>
              </a:spcBef>
              <a:spcAft>
                <a:spcPts val="600"/>
              </a:spcAft>
              <a:buBlip>
                <a:blip r:embed="rId3"/>
              </a:buBlip>
            </a:pPr>
            <a:r>
              <a:rPr lang="tr-TR" sz="1200" dirty="0" err="1">
                <a:solidFill>
                  <a:srgbClr val="002060"/>
                </a:solidFill>
                <a:latin typeface="Ubuntu"/>
              </a:rPr>
              <a:t>SCADA’dan</a:t>
            </a:r>
            <a:r>
              <a:rPr lang="tr-TR" sz="1200" dirty="0">
                <a:solidFill>
                  <a:srgbClr val="002060"/>
                </a:solidFill>
                <a:latin typeface="Ubuntu"/>
              </a:rPr>
              <a:t> gelen bilgileri (toplam transfer edilen su miktarı, su kalitesi, klor </a:t>
            </a:r>
            <a:r>
              <a:rPr lang="tr-TR" sz="1200" dirty="0" err="1">
                <a:solidFill>
                  <a:srgbClr val="002060"/>
                </a:solidFill>
                <a:latin typeface="Ubuntu"/>
              </a:rPr>
              <a:t>dozajlama</a:t>
            </a:r>
            <a:r>
              <a:rPr lang="tr-TR" sz="1200" dirty="0">
                <a:solidFill>
                  <a:srgbClr val="002060"/>
                </a:solidFill>
                <a:latin typeface="Ubuntu"/>
              </a:rPr>
              <a:t> ve ölçümü) haritada görüntüleme,</a:t>
            </a:r>
          </a:p>
          <a:p>
            <a:pPr marL="0" lvl="2" indent="-342900" algn="just">
              <a:lnSpc>
                <a:spcPct val="100000"/>
              </a:lnSpc>
              <a:spcBef>
                <a:spcPts val="600"/>
              </a:spcBef>
              <a:spcAft>
                <a:spcPts val="600"/>
              </a:spcAft>
              <a:buBlip>
                <a:blip r:embed="rId3"/>
              </a:buBlip>
            </a:pPr>
            <a:r>
              <a:rPr lang="tr-TR" sz="1200" dirty="0">
                <a:solidFill>
                  <a:srgbClr val="002060"/>
                </a:solidFill>
                <a:latin typeface="Ubuntu"/>
              </a:rPr>
              <a:t>Veri değişimlerine bağlı alarm yakalaması, - </a:t>
            </a:r>
            <a:r>
              <a:rPr lang="tr-TR" sz="1200" dirty="0" err="1">
                <a:solidFill>
                  <a:srgbClr val="002060"/>
                </a:solidFill>
                <a:latin typeface="Ubuntu"/>
              </a:rPr>
              <a:t>Branşman</a:t>
            </a:r>
            <a:r>
              <a:rPr lang="tr-TR" sz="1200" dirty="0">
                <a:solidFill>
                  <a:srgbClr val="002060"/>
                </a:solidFill>
                <a:latin typeface="Ubuntu"/>
              </a:rPr>
              <a:t> noktası ya da genel analizlerle giriş ve çıkış noktası üzerinden </a:t>
            </a:r>
            <a:r>
              <a:rPr lang="tr-TR" sz="1200" dirty="0" err="1">
                <a:solidFill>
                  <a:srgbClr val="002060"/>
                </a:solidFill>
                <a:latin typeface="Ubuntu"/>
              </a:rPr>
              <a:t>lokasyon</a:t>
            </a:r>
            <a:r>
              <a:rPr lang="tr-TR" sz="1200" dirty="0">
                <a:solidFill>
                  <a:srgbClr val="002060"/>
                </a:solidFill>
                <a:latin typeface="Ubuntu"/>
              </a:rPr>
              <a:t> bazlı kayıp kaçak analizleri sağlanabilir.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anose="00000500000000000000"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anose="00000500000000000000"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anose="00000500000000000000" pitchFamily="2" charset="-94"/>
            </a:endParaRPr>
          </a:p>
          <a:p>
            <a:endParaRPr lang="en-US" dirty="0"/>
          </a:p>
        </p:txBody>
      </p:sp>
      <p:sp>
        <p:nvSpPr>
          <p:cNvPr id="4" name="Slayt Numarası Yer Tutucusu 3"/>
          <p:cNvSpPr>
            <a:spLocks noGrp="1"/>
          </p:cNvSpPr>
          <p:nvPr>
            <p:ph type="sldNum" sz="quarter" idx="5"/>
          </p:nvPr>
        </p:nvSpPr>
        <p:spPr/>
        <p:txBody>
          <a:bodyPr/>
          <a:lstStyle/>
          <a:p>
            <a:fld id="{821A8B3A-96D0-9042-A467-75653B64A9DF}" type="slidenum">
              <a:rPr lang="tr-TR" smtClean="0"/>
              <a:t>21</a:t>
            </a:fld>
            <a:endParaRPr lang="tr-TR"/>
          </a:p>
        </p:txBody>
      </p:sp>
    </p:spTree>
    <p:extLst>
      <p:ext uri="{BB962C8B-B14F-4D97-AF65-F5344CB8AC3E}">
        <p14:creationId xmlns:p14="http://schemas.microsoft.com/office/powerpoint/2010/main" val="2572657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Sudabisi</a:t>
            </a:r>
            <a:r>
              <a:rPr lang="tr-TR" dirty="0"/>
              <a:t> neden kullanıyoruz dediğiniz de öncelikli bizi öne çıkaran haritalarımız. Google </a:t>
            </a:r>
            <a:r>
              <a:rPr lang="tr-TR" dirty="0" err="1"/>
              <a:t>yandex</a:t>
            </a:r>
            <a:r>
              <a:rPr lang="tr-TR" dirty="0"/>
              <a:t> ve </a:t>
            </a:r>
            <a:r>
              <a:rPr lang="tr-TR" dirty="0" err="1"/>
              <a:t>apple</a:t>
            </a:r>
            <a:r>
              <a:rPr lang="tr-TR" dirty="0"/>
              <a:t> harita sağlayıcısı olduğumuz için güncel verileri tutuyoruz. Bunu kamu kurumlarına sunuyoruz, emniyet </a:t>
            </a:r>
            <a:r>
              <a:rPr lang="tr-TR" dirty="0" err="1"/>
              <a:t>btk</a:t>
            </a:r>
            <a:r>
              <a:rPr lang="tr-TR" dirty="0"/>
              <a:t> gibi. </a:t>
            </a:r>
          </a:p>
          <a:p>
            <a:r>
              <a:rPr lang="tr-TR" dirty="0"/>
              <a:t>UAVT- MAKS BMS adres yönetim sistemini barındırıyor. Lisans </a:t>
            </a:r>
            <a:r>
              <a:rPr lang="tr-TR" dirty="0" err="1"/>
              <a:t>bağımlılı</a:t>
            </a:r>
            <a:r>
              <a:rPr lang="tr-TR" dirty="0"/>
              <a:t> yok yani yurt dışına paramız çıkmıyor. </a:t>
            </a:r>
            <a:r>
              <a:rPr lang="tr-TR" dirty="0" err="1"/>
              <a:t>Netwrok</a:t>
            </a:r>
            <a:r>
              <a:rPr lang="tr-TR" dirty="0"/>
              <a:t> analizin veriyi çizerken kurallı bir şekilde çizmenizi sağlanıyoruz. Yıllardır </a:t>
            </a:r>
            <a:r>
              <a:rPr lang="tr-TR" dirty="0" err="1"/>
              <a:t>Aski</a:t>
            </a:r>
            <a:r>
              <a:rPr lang="tr-TR" dirty="0"/>
              <a:t> ile ve diğer altyapı firmalarından edindiğimiz çözümlerle sektör </a:t>
            </a:r>
            <a:r>
              <a:rPr lang="tr-TR" dirty="0" err="1"/>
              <a:t>no-haw</a:t>
            </a:r>
            <a:r>
              <a:rPr lang="tr-TR" dirty="0"/>
              <a:t> bilgimiz mevcut. Teknik destek anlamında 100 den fazla yazılımcı ve data ekibimiz mevcut. C</a:t>
            </a:r>
          </a:p>
          <a:p>
            <a:r>
              <a:rPr lang="tr-TR" dirty="0"/>
              <a:t>Veri </a:t>
            </a:r>
            <a:r>
              <a:rPr lang="tr-TR" dirty="0" err="1"/>
              <a:t>migrasyonu</a:t>
            </a:r>
            <a:r>
              <a:rPr lang="tr-TR" dirty="0"/>
              <a:t> kısmında ise eliniz deki CAD ortamında yada kağıt ortamında Google </a:t>
            </a:r>
            <a:r>
              <a:rPr lang="tr-TR" dirty="0" err="1"/>
              <a:t>earth</a:t>
            </a:r>
            <a:r>
              <a:rPr lang="tr-TR" dirty="0"/>
              <a:t> deki formatlarda olan verileri hızlı bir şekilde sisteme aktarabiliriz.</a:t>
            </a:r>
            <a:endParaRPr lang="en-US" dirty="0"/>
          </a:p>
        </p:txBody>
      </p:sp>
      <p:sp>
        <p:nvSpPr>
          <p:cNvPr id="4" name="Slayt Numarası Yer Tutucusu 3"/>
          <p:cNvSpPr>
            <a:spLocks noGrp="1"/>
          </p:cNvSpPr>
          <p:nvPr>
            <p:ph type="sldNum" sz="quarter" idx="5"/>
          </p:nvPr>
        </p:nvSpPr>
        <p:spPr/>
        <p:txBody>
          <a:bodyPr/>
          <a:lstStyle/>
          <a:p>
            <a:fld id="{821A8B3A-96D0-9042-A467-75653B64A9DF}" type="slidenum">
              <a:rPr lang="tr-TR" smtClean="0"/>
              <a:t>22</a:t>
            </a:fld>
            <a:endParaRPr lang="tr-TR"/>
          </a:p>
        </p:txBody>
      </p:sp>
    </p:spTree>
    <p:extLst>
      <p:ext uri="{BB962C8B-B14F-4D97-AF65-F5344CB8AC3E}">
        <p14:creationId xmlns:p14="http://schemas.microsoft.com/office/powerpoint/2010/main" val="4270455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Teşvik için DDO yayınladı. Biz bu </a:t>
            </a:r>
            <a:r>
              <a:rPr lang="tr-TR" dirty="0" err="1"/>
              <a:t>porjemizi</a:t>
            </a:r>
            <a:r>
              <a:rPr lang="tr-TR" dirty="0"/>
              <a:t> </a:t>
            </a:r>
            <a:r>
              <a:rPr lang="tr-TR" dirty="0" err="1"/>
              <a:t>Arge</a:t>
            </a:r>
            <a:r>
              <a:rPr lang="tr-TR" dirty="0"/>
              <a:t> ile </a:t>
            </a:r>
            <a:r>
              <a:rPr lang="tr-TR" dirty="0" err="1"/>
              <a:t>desteklendiriyoruz</a:t>
            </a:r>
            <a:r>
              <a:rPr lang="tr-TR" dirty="0"/>
              <a:t>. Şu anda sadece Su belediye altyapıda değil, </a:t>
            </a:r>
            <a:r>
              <a:rPr lang="tr-TR" dirty="0" err="1"/>
              <a:t>etimadende</a:t>
            </a:r>
            <a:r>
              <a:rPr lang="tr-TR" dirty="0"/>
              <a:t> </a:t>
            </a:r>
            <a:r>
              <a:rPr lang="tr-TR" dirty="0" err="1"/>
              <a:t>midas</a:t>
            </a:r>
            <a:r>
              <a:rPr lang="tr-TR" dirty="0"/>
              <a:t> projesinde orman genel müdürlüğünde bu yapı aktif olarak kullanılıyor. </a:t>
            </a:r>
          </a:p>
        </p:txBody>
      </p:sp>
      <p:sp>
        <p:nvSpPr>
          <p:cNvPr id="4" name="Slayt Numarası Yer Tutucusu 3"/>
          <p:cNvSpPr>
            <a:spLocks noGrp="1"/>
          </p:cNvSpPr>
          <p:nvPr>
            <p:ph type="sldNum" sz="quarter" idx="5"/>
          </p:nvPr>
        </p:nvSpPr>
        <p:spPr/>
        <p:txBody>
          <a:bodyPr/>
          <a:lstStyle/>
          <a:p>
            <a:fld id="{7C2AB8FF-8186-8A4D-A021-FDE570BC7F62}" type="slidenum">
              <a:rPr lang="tr-TR" smtClean="0"/>
              <a:t>23</a:t>
            </a:fld>
            <a:endParaRPr lang="tr-TR"/>
          </a:p>
        </p:txBody>
      </p:sp>
    </p:spTree>
    <p:extLst>
      <p:ext uri="{BB962C8B-B14F-4D97-AF65-F5344CB8AC3E}">
        <p14:creationId xmlns:p14="http://schemas.microsoft.com/office/powerpoint/2010/main" val="1631699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Ankara, Mersin, İzmir, Kahramanmaraş, Antalya, Diyarbakır ve Mardin’de aktif olarak kullanılıyor. Yine </a:t>
            </a:r>
            <a:r>
              <a:rPr lang="tr-TR" dirty="0" err="1"/>
              <a:t>Elektirk</a:t>
            </a:r>
            <a:r>
              <a:rPr lang="tr-TR" dirty="0"/>
              <a:t> te </a:t>
            </a:r>
            <a:r>
              <a:rPr lang="tr-TR" dirty="0" err="1"/>
              <a:t>Adm</a:t>
            </a:r>
            <a:r>
              <a:rPr lang="tr-TR" dirty="0"/>
              <a:t> </a:t>
            </a:r>
            <a:r>
              <a:rPr lang="tr-TR" dirty="0" err="1"/>
              <a:t>gdz</a:t>
            </a:r>
            <a:r>
              <a:rPr lang="tr-TR" dirty="0"/>
              <a:t> </a:t>
            </a:r>
            <a:r>
              <a:rPr lang="tr-TR" dirty="0" err="1"/>
              <a:t>Uedaş</a:t>
            </a:r>
            <a:r>
              <a:rPr lang="tr-TR" dirty="0"/>
              <a:t> </a:t>
            </a:r>
            <a:r>
              <a:rPr lang="tr-TR" dirty="0" err="1"/>
              <a:t>Sedaş</a:t>
            </a:r>
            <a:r>
              <a:rPr lang="tr-TR" dirty="0"/>
              <a:t>,  DSİ AFAD ve Konya BB </a:t>
            </a:r>
            <a:r>
              <a:rPr lang="tr-TR" dirty="0" err="1"/>
              <a:t>kullanılamkta</a:t>
            </a:r>
            <a:r>
              <a:rPr lang="tr-TR" dirty="0"/>
              <a:t>. </a:t>
            </a:r>
          </a:p>
        </p:txBody>
      </p:sp>
      <p:sp>
        <p:nvSpPr>
          <p:cNvPr id="4" name="Slayt Numarası Yer Tutucusu 3"/>
          <p:cNvSpPr>
            <a:spLocks noGrp="1"/>
          </p:cNvSpPr>
          <p:nvPr>
            <p:ph type="sldNum" sz="quarter" idx="5"/>
          </p:nvPr>
        </p:nvSpPr>
        <p:spPr/>
        <p:txBody>
          <a:bodyPr/>
          <a:lstStyle/>
          <a:p>
            <a:fld id="{821A8B3A-96D0-9042-A467-75653B64A9DF}" type="slidenum">
              <a:rPr lang="tr-TR" smtClean="0"/>
              <a:t>24</a:t>
            </a:fld>
            <a:endParaRPr lang="tr-TR"/>
          </a:p>
        </p:txBody>
      </p:sp>
    </p:spTree>
    <p:extLst>
      <p:ext uri="{BB962C8B-B14F-4D97-AF65-F5344CB8AC3E}">
        <p14:creationId xmlns:p14="http://schemas.microsoft.com/office/powerpoint/2010/main" val="3987782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Yurtdışı </a:t>
            </a:r>
            <a:r>
              <a:rPr lang="tr-TR" dirty="0" err="1"/>
              <a:t>operasyonarımız</a:t>
            </a:r>
            <a:r>
              <a:rPr lang="tr-TR" dirty="0"/>
              <a:t> mevcut. Özellikle </a:t>
            </a:r>
            <a:r>
              <a:rPr lang="tr-TR" dirty="0" err="1"/>
              <a:t>afrikada</a:t>
            </a:r>
            <a:r>
              <a:rPr lang="tr-TR" dirty="0"/>
              <a:t> su kayıp kaçakları üzerine danışmanlıklarımız sürüyor. </a:t>
            </a:r>
          </a:p>
        </p:txBody>
      </p:sp>
      <p:sp>
        <p:nvSpPr>
          <p:cNvPr id="4" name="Slayt Numarası Yer Tutucusu 3"/>
          <p:cNvSpPr>
            <a:spLocks noGrp="1"/>
          </p:cNvSpPr>
          <p:nvPr>
            <p:ph type="sldNum" sz="quarter" idx="5"/>
          </p:nvPr>
        </p:nvSpPr>
        <p:spPr/>
        <p:txBody>
          <a:bodyPr/>
          <a:lstStyle/>
          <a:p>
            <a:fld id="{821A8B3A-96D0-9042-A467-75653B64A9DF}" type="slidenum">
              <a:rPr lang="tr-TR" smtClean="0"/>
              <a:t>25</a:t>
            </a:fld>
            <a:endParaRPr lang="tr-TR"/>
          </a:p>
        </p:txBody>
      </p:sp>
    </p:spTree>
    <p:extLst>
      <p:ext uri="{BB962C8B-B14F-4D97-AF65-F5344CB8AC3E}">
        <p14:creationId xmlns:p14="http://schemas.microsoft.com/office/powerpoint/2010/main" val="3832715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1A8B3A-96D0-9042-A467-75653B64A9DF}" type="slidenum">
              <a:rPr lang="tr-TR" smtClean="0"/>
              <a:t>26</a:t>
            </a:fld>
            <a:endParaRPr lang="tr-TR"/>
          </a:p>
        </p:txBody>
      </p:sp>
    </p:spTree>
    <p:extLst>
      <p:ext uri="{BB962C8B-B14F-4D97-AF65-F5344CB8AC3E}">
        <p14:creationId xmlns:p14="http://schemas.microsoft.com/office/powerpoint/2010/main" val="3147880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1A8B3A-96D0-9042-A467-75653B64A9DF}" type="slidenum">
              <a:rPr lang="tr-TR" smtClean="0"/>
              <a:t>3</a:t>
            </a:fld>
            <a:endParaRPr lang="tr-TR"/>
          </a:p>
        </p:txBody>
      </p:sp>
    </p:spTree>
    <p:extLst>
      <p:ext uri="{BB962C8B-B14F-4D97-AF65-F5344CB8AC3E}">
        <p14:creationId xmlns:p14="http://schemas.microsoft.com/office/powerpoint/2010/main" val="1744723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Türkiye’de Suyun mevcut durumuna geldiğimiz de ise su kaynaklarının olarak kullanılıyor. Biz bugün bunlara </a:t>
            </a:r>
            <a:r>
              <a:rPr lang="tr-TR" dirty="0" err="1"/>
              <a:t>yoğunlaşcağız</a:t>
            </a:r>
            <a:r>
              <a:rPr lang="tr-TR" dirty="0"/>
              <a:t>.</a:t>
            </a:r>
          </a:p>
        </p:txBody>
      </p:sp>
      <p:sp>
        <p:nvSpPr>
          <p:cNvPr id="4" name="Slayt Numarası Yer Tutucusu 3"/>
          <p:cNvSpPr>
            <a:spLocks noGrp="1"/>
          </p:cNvSpPr>
          <p:nvPr>
            <p:ph type="sldNum" sz="quarter" idx="5"/>
          </p:nvPr>
        </p:nvSpPr>
        <p:spPr/>
        <p:txBody>
          <a:bodyPr/>
          <a:lstStyle/>
          <a:p>
            <a:fld id="{821A8B3A-96D0-9042-A467-75653B64A9DF}" type="slidenum">
              <a:rPr lang="tr-TR" smtClean="0"/>
              <a:t>4</a:t>
            </a:fld>
            <a:endParaRPr lang="tr-TR"/>
          </a:p>
        </p:txBody>
      </p:sp>
    </p:spTree>
    <p:extLst>
      <p:ext uri="{BB962C8B-B14F-4D97-AF65-F5344CB8AC3E}">
        <p14:creationId xmlns:p14="http://schemas.microsoft.com/office/powerpoint/2010/main" val="3298442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Başarsoft</a:t>
            </a:r>
            <a:r>
              <a:rPr lang="tr-TR" dirty="0"/>
              <a:t> olarak bizim Su Kaynakları üzerine uygularımız neler ve bugüne kadar neler yaptık dediğimiz de ise, </a:t>
            </a:r>
            <a:r>
              <a:rPr lang="tr-TR" dirty="0" err="1"/>
              <a:t>Türkiyedeki</a:t>
            </a:r>
            <a:r>
              <a:rPr lang="tr-TR" dirty="0"/>
              <a:t> Su ve Kanalizasyon idarelerinin su ve </a:t>
            </a:r>
            <a:r>
              <a:rPr lang="tr-TR" dirty="0" err="1"/>
              <a:t>kanalizsyon</a:t>
            </a:r>
            <a:r>
              <a:rPr lang="tr-TR" dirty="0"/>
              <a:t> şebeke </a:t>
            </a:r>
            <a:r>
              <a:rPr lang="tr-TR" dirty="0" err="1"/>
              <a:t>envanetrlerini</a:t>
            </a:r>
            <a:r>
              <a:rPr lang="tr-TR" dirty="0"/>
              <a:t> varlıklarını yönettiği </a:t>
            </a:r>
            <a:r>
              <a:rPr lang="tr-TR" dirty="0" err="1"/>
              <a:t>cbs</a:t>
            </a:r>
            <a:r>
              <a:rPr lang="tr-TR" dirty="0"/>
              <a:t> projelerini hayata geçiyoruz. Bu sadece Su ile kısıtlı değil için bu altyapımızı </a:t>
            </a:r>
            <a:r>
              <a:rPr lang="tr-TR" dirty="0" err="1"/>
              <a:t>Elektirk</a:t>
            </a:r>
            <a:r>
              <a:rPr lang="tr-TR" dirty="0"/>
              <a:t> Doğalgaz ve Telekom da yönetimlerini gerçekleştirmeleri için CBS bilgi sistemleri </a:t>
            </a:r>
            <a:r>
              <a:rPr lang="tr-TR" dirty="0" err="1"/>
              <a:t>oluşutuyoruz</a:t>
            </a:r>
            <a:r>
              <a:rPr lang="tr-TR" dirty="0"/>
              <a:t>. Yine oluşturduğumuz bilgi sistemler üzerinden </a:t>
            </a:r>
            <a:r>
              <a:rPr lang="tr-TR" dirty="0" err="1"/>
              <a:t>scada</a:t>
            </a:r>
            <a:r>
              <a:rPr lang="tr-TR" dirty="0"/>
              <a:t> verileri ve abone verilerini analiz ettiğimiz bir yazılımımız daha var ASUKAYIP. Son kullanıcıya açık Taşkınların ihbarlarının gelmesi ve erken müdahale için bir bilgi sistemi oluşturduk. AKARSU ve GÖL Haritası</a:t>
            </a:r>
          </a:p>
          <a:p>
            <a:endParaRPr lang="tr-TR" dirty="0"/>
          </a:p>
          <a:p>
            <a:pPr>
              <a:lnSpc>
                <a:spcPct val="107000"/>
              </a:lnSpc>
              <a:spcAft>
                <a:spcPts val="800"/>
              </a:spcAft>
            </a:pPr>
            <a:r>
              <a:rPr lang="tr-TR" sz="1800" dirty="0">
                <a:solidFill>
                  <a:srgbClr val="666666"/>
                </a:solidFill>
                <a:effectLst/>
                <a:latin typeface="Ubuntu" panose="020B0504030602030204"/>
                <a:ea typeface="Calibri" panose="020F0502020204030204" pitchFamily="34" charset="0"/>
                <a:cs typeface="Times New Roman" panose="02020603050405020304" pitchFamily="18" charset="0"/>
              </a:rPr>
              <a:t>Web ve Mobil analiz sonuçlarının tek bir noktada tutulması, erken müdahalenin gerçekleşmesidir.</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ayt Numarası Yer Tutucusu 3"/>
          <p:cNvSpPr>
            <a:spLocks noGrp="1"/>
          </p:cNvSpPr>
          <p:nvPr>
            <p:ph type="sldNum" sz="quarter" idx="5"/>
          </p:nvPr>
        </p:nvSpPr>
        <p:spPr/>
        <p:txBody>
          <a:bodyPr/>
          <a:lstStyle/>
          <a:p>
            <a:fld id="{821A8B3A-96D0-9042-A467-75653B64A9DF}" type="slidenum">
              <a:rPr lang="tr-TR" smtClean="0"/>
              <a:t>5</a:t>
            </a:fld>
            <a:endParaRPr lang="tr-TR"/>
          </a:p>
        </p:txBody>
      </p:sp>
    </p:spTree>
    <p:extLst>
      <p:ext uri="{BB962C8B-B14F-4D97-AF65-F5344CB8AC3E}">
        <p14:creationId xmlns:p14="http://schemas.microsoft.com/office/powerpoint/2010/main" val="2087593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tr-TR" sz="1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Haritalama ve Veri Toplama:</a:t>
            </a:r>
            <a:r>
              <a:rPr lang="tr-TR"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Tüm tarlaların detaylı haritalanması ve her parselin neyle ekildiğinin kaydı tutulur.</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1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Su Stresini Takip:</a:t>
            </a:r>
            <a:r>
              <a:rPr lang="tr-TR"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Tarlalardaki su stresi, toprak nem </a:t>
            </a:r>
            <a:r>
              <a:rPr lang="tr-TR" sz="18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sensörleri</a:t>
            </a:r>
            <a:r>
              <a:rPr lang="tr-TR"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ve uydu görüntüleri ile sürekli olarak izlenir.</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1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Görsel İzleme:</a:t>
            </a:r>
            <a:r>
              <a:rPr lang="tr-TR"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İHA veya yer kameraları sayesinde, tarlalardaki hastalıklar, zararlılar ve sulama durumları gerçek zamanlı olarak görüntülenir.</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5"/>
          </p:nvPr>
        </p:nvSpPr>
        <p:spPr/>
        <p:txBody>
          <a:bodyPr/>
          <a:lstStyle/>
          <a:p>
            <a:fld id="{821A8B3A-96D0-9042-A467-75653B64A9DF}" type="slidenum">
              <a:rPr lang="tr-TR" smtClean="0"/>
              <a:t>6</a:t>
            </a:fld>
            <a:endParaRPr lang="tr-TR"/>
          </a:p>
        </p:txBody>
      </p:sp>
    </p:spTree>
    <p:extLst>
      <p:ext uri="{BB962C8B-B14F-4D97-AF65-F5344CB8AC3E}">
        <p14:creationId xmlns:p14="http://schemas.microsoft.com/office/powerpoint/2010/main" val="877649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tr-TR" sz="1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Ürün Bazlı Sulama Planlaması:</a:t>
            </a:r>
            <a:r>
              <a:rPr lang="tr-TR"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Her ürünün su ihtiyacı ve sulama sıklığı dikkate alınarak, kişiselleştirilmiş sulama planları oluşturulur pamuk haftada 3, mısır h2, buğday 1</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1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Su Miktarı Kontrolü:</a:t>
            </a:r>
            <a:r>
              <a:rPr lang="tr-TR"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Her tarlaya ve çiftçiye verilen su miktarı, sistem tarafından otomatik olarak hesaplanır ve kontrol edilir.</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1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Veri Analizi ve Raporlama:</a:t>
            </a:r>
            <a:r>
              <a:rPr lang="tr-TR"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Sistem, sulama verileri, ürün verimi ve maliyetler gibi bilgileri analiz ederek, çiftçilere detaylı raporlar sunar.</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5"/>
          </p:nvPr>
        </p:nvSpPr>
        <p:spPr/>
        <p:txBody>
          <a:bodyPr/>
          <a:lstStyle/>
          <a:p>
            <a:fld id="{821A8B3A-96D0-9042-A467-75653B64A9DF}" type="slidenum">
              <a:rPr lang="tr-TR" smtClean="0"/>
              <a:t>7</a:t>
            </a:fld>
            <a:endParaRPr lang="tr-TR"/>
          </a:p>
        </p:txBody>
      </p:sp>
    </p:spTree>
    <p:extLst>
      <p:ext uri="{BB962C8B-B14F-4D97-AF65-F5344CB8AC3E}">
        <p14:creationId xmlns:p14="http://schemas.microsoft.com/office/powerpoint/2010/main" val="2156436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07000"/>
              </a:lnSpc>
              <a:spcAft>
                <a:spcPts val="800"/>
              </a:spcAft>
            </a:pPr>
            <a:r>
              <a:rPr lang="tr-TR" sz="2800" dirty="0"/>
              <a:t>Özbekistan'da uyguladığımız sistemde, otomatik seviye ölçerler ve uzaktan kontrol sayesinde, her bir tarlaya hangi sulama noktasından ne kadar su verileceği sistem üzerinden belirleniyor. Bu sayede çiftçilerin keyfi sulamasına olanak tanınmadan, sulama işlemi kontrollü bir şekilde yapılıyor ve su kaynaklarının verimli kullanımı sağlanıyor</a:t>
            </a: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r>
              <a:rPr lang="tr-TR" sz="2800" dirty="0"/>
              <a:t>Bu sistem sayesinde tarım alanlarının sulama ihtiyacını doğru belirleyerek, aşırı sulamaya bağlı sorunları önlüyoruz. Böylece hem su tasarrufu sağlıyor hem de toprak erozyonu gibi çevresel sorunların oluşmasını engelliyoruz. Özbekistan'da başlattığımız bu proje ile de bu hedeflere ulaşmayı amaçlıyoruz</a:t>
            </a:r>
            <a:endParaRPr lang="tr-TR" dirty="0"/>
          </a:p>
        </p:txBody>
      </p:sp>
      <p:sp>
        <p:nvSpPr>
          <p:cNvPr id="4" name="Slayt Numarası Yer Tutucusu 3"/>
          <p:cNvSpPr>
            <a:spLocks noGrp="1"/>
          </p:cNvSpPr>
          <p:nvPr>
            <p:ph type="sldNum" sz="quarter" idx="5"/>
          </p:nvPr>
        </p:nvSpPr>
        <p:spPr/>
        <p:txBody>
          <a:bodyPr/>
          <a:lstStyle/>
          <a:p>
            <a:fld id="{821A8B3A-96D0-9042-A467-75653B64A9DF}" type="slidenum">
              <a:rPr lang="tr-TR" smtClean="0"/>
              <a:t>8</a:t>
            </a:fld>
            <a:endParaRPr lang="tr-TR"/>
          </a:p>
        </p:txBody>
      </p:sp>
    </p:spTree>
    <p:extLst>
      <p:ext uri="{BB962C8B-B14F-4D97-AF65-F5344CB8AC3E}">
        <p14:creationId xmlns:p14="http://schemas.microsoft.com/office/powerpoint/2010/main" val="1118306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Montserrat" pitchFamily="2" charset="-94"/>
              </a:rPr>
              <a:t>Şebeke</a:t>
            </a:r>
            <a:r>
              <a:rPr lang="en-US" sz="1200" dirty="0">
                <a:latin typeface="Montserrat" pitchFamily="2" charset="-94"/>
              </a:rPr>
              <a:t> </a:t>
            </a:r>
            <a:r>
              <a:rPr lang="tr-TR" sz="1200" dirty="0">
                <a:latin typeface="Montserrat" pitchFamily="2" charset="-94"/>
              </a:rPr>
              <a:t>Envanter </a:t>
            </a:r>
            <a:r>
              <a:rPr lang="en-US" sz="1200" dirty="0">
                <a:latin typeface="Montserrat" pitchFamily="2" charset="-94"/>
              </a:rPr>
              <a:t>Yönetim</a:t>
            </a:r>
            <a:r>
              <a:rPr lang="tr-TR" sz="1200" dirty="0">
                <a:latin typeface="Montserrat" pitchFamily="2" charset="-94"/>
              </a:rPr>
              <a:t>i - </a:t>
            </a:r>
            <a:r>
              <a:rPr lang="en-US" sz="1200" dirty="0" err="1">
                <a:latin typeface="Montserrat" pitchFamily="2" charset="-94"/>
              </a:rPr>
              <a:t>Esnek</a:t>
            </a:r>
            <a:r>
              <a:rPr lang="en-US" sz="1200" dirty="0">
                <a:latin typeface="Montserrat" pitchFamily="2" charset="-94"/>
              </a:rPr>
              <a:t> </a:t>
            </a:r>
            <a:r>
              <a:rPr lang="en-US" sz="1200" dirty="0" err="1">
                <a:latin typeface="Montserrat" pitchFamily="2" charset="-94"/>
              </a:rPr>
              <a:t>Entegrasyon</a:t>
            </a:r>
            <a:r>
              <a:rPr lang="tr-TR" sz="1200" dirty="0">
                <a:latin typeface="Montserrat" pitchFamily="2" charset="-94"/>
              </a:rPr>
              <a:t> Altyapısı - Entegre Adres Bileşenleri Yönetimi - Network Kütüphanesi</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latin typeface="Montserrat" pitchFamily="2" charset="-94"/>
              </a:rPr>
              <a:t>İş Süreçlerine Uyarlanabilir Altyapı - </a:t>
            </a:r>
            <a:r>
              <a:rPr lang="en-US" sz="1200" dirty="0" err="1">
                <a:latin typeface="Montserrat" pitchFamily="2" charset="-94"/>
              </a:rPr>
              <a:t>Dinamik</a:t>
            </a:r>
            <a:r>
              <a:rPr lang="en-US" sz="1200" dirty="0">
                <a:latin typeface="Montserrat" pitchFamily="2" charset="-94"/>
              </a:rPr>
              <a:t> </a:t>
            </a:r>
            <a:r>
              <a:rPr lang="tr-TR" sz="1200" dirty="0">
                <a:latin typeface="Montserrat" pitchFamily="2" charset="-94"/>
              </a:rPr>
              <a:t>Dashboard, Sorgulama</a:t>
            </a:r>
            <a:r>
              <a:rPr lang="en-US" sz="1200" dirty="0">
                <a:latin typeface="Montserrat" pitchFamily="2" charset="-94"/>
              </a:rPr>
              <a:t> </a:t>
            </a:r>
            <a:r>
              <a:rPr lang="en-US" sz="1200" dirty="0" err="1">
                <a:latin typeface="Montserrat" pitchFamily="2" charset="-94"/>
              </a:rPr>
              <a:t>ve</a:t>
            </a:r>
            <a:r>
              <a:rPr lang="en-US" sz="1200" dirty="0">
                <a:latin typeface="Montserrat" pitchFamily="2" charset="-94"/>
              </a:rPr>
              <a:t> </a:t>
            </a:r>
            <a:r>
              <a:rPr lang="tr-TR" sz="1200" dirty="0">
                <a:latin typeface="Montserrat" pitchFamily="2" charset="-94"/>
              </a:rPr>
              <a:t>Çıktı - Harita Araçları ve Analizler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Montserrat" pitchFamily="2" charset="-94"/>
              </a:rPr>
              <a:t>Merkezi</a:t>
            </a:r>
            <a:r>
              <a:rPr lang="en-US" sz="1200" dirty="0">
                <a:latin typeface="Montserrat" pitchFamily="2" charset="-94"/>
              </a:rPr>
              <a:t> </a:t>
            </a:r>
            <a:r>
              <a:rPr lang="en-US" sz="1200" dirty="0" err="1">
                <a:latin typeface="Montserrat" pitchFamily="2" charset="-94"/>
              </a:rPr>
              <a:t>Yetkilendirme</a:t>
            </a:r>
            <a:r>
              <a:rPr lang="tr-TR" sz="1200" dirty="0">
                <a:latin typeface="Montserrat" pitchFamily="2" charset="-94"/>
              </a:rPr>
              <a:t> - </a:t>
            </a:r>
            <a:r>
              <a:rPr lang="tr-TR" sz="1200" dirty="0" err="1">
                <a:latin typeface="Montserrat" pitchFamily="2" charset="-94"/>
              </a:rPr>
              <a:t>Loglama</a:t>
            </a:r>
            <a:r>
              <a:rPr lang="tr-TR" sz="1200" dirty="0">
                <a:latin typeface="Montserrat" pitchFamily="2" charset="-94"/>
              </a:rPr>
              <a:t> Altyapısı - Çoklu Dil Desteği</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ontserrat" pitchFamily="2" charset="-94"/>
            </a:endParaRPr>
          </a:p>
          <a:p>
            <a:endParaRPr lang="tr-TR" dirty="0"/>
          </a:p>
        </p:txBody>
      </p:sp>
      <p:sp>
        <p:nvSpPr>
          <p:cNvPr id="4" name="Slayt Numarası Yer Tutucusu 3"/>
          <p:cNvSpPr>
            <a:spLocks noGrp="1"/>
          </p:cNvSpPr>
          <p:nvPr>
            <p:ph type="sldNum" sz="quarter" idx="5"/>
          </p:nvPr>
        </p:nvSpPr>
        <p:spPr/>
        <p:txBody>
          <a:bodyPr/>
          <a:lstStyle/>
          <a:p>
            <a:fld id="{821A8B3A-96D0-9042-A467-75653B64A9DF}" type="slidenum">
              <a:rPr lang="tr-TR" smtClean="0"/>
              <a:t>9</a:t>
            </a:fld>
            <a:endParaRPr lang="tr-TR"/>
          </a:p>
        </p:txBody>
      </p:sp>
    </p:spTree>
    <p:extLst>
      <p:ext uri="{BB962C8B-B14F-4D97-AF65-F5344CB8AC3E}">
        <p14:creationId xmlns:p14="http://schemas.microsoft.com/office/powerpoint/2010/main" val="2517606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54952A-D8E8-B5EC-9E4F-8ACC0009F9B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9B48D5B6-D6B6-8D66-3131-751EE34EF4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5E09B039-0308-308E-06C3-FECD0EE7ECC1}"/>
              </a:ext>
            </a:extLst>
          </p:cNvPr>
          <p:cNvSpPr>
            <a:spLocks noGrp="1"/>
          </p:cNvSpPr>
          <p:nvPr>
            <p:ph type="dt" sz="half" idx="10"/>
          </p:nvPr>
        </p:nvSpPr>
        <p:spPr/>
        <p:txBody>
          <a:bodyPr/>
          <a:lstStyle/>
          <a:p>
            <a:fld id="{CFD0A6BB-1E7C-46BD-8ED4-241C1F07B5DC}" type="datetime1">
              <a:rPr lang="tr-TR" smtClean="0"/>
              <a:t>24.10.2024</a:t>
            </a:fld>
            <a:endParaRPr lang="tr-TR"/>
          </a:p>
        </p:txBody>
      </p:sp>
      <p:sp>
        <p:nvSpPr>
          <p:cNvPr id="5" name="Alt Bilgi Yer Tutucusu 4">
            <a:extLst>
              <a:ext uri="{FF2B5EF4-FFF2-40B4-BE49-F238E27FC236}">
                <a16:creationId xmlns:a16="http://schemas.microsoft.com/office/drawing/2014/main" id="{56D2C78C-D934-769B-674F-C59D6C34F42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92E2D47-86DA-5EE2-0885-8D8E1697A66D}"/>
              </a:ext>
            </a:extLst>
          </p:cNvPr>
          <p:cNvSpPr>
            <a:spLocks noGrp="1"/>
          </p:cNvSpPr>
          <p:nvPr>
            <p:ph type="sldNum" sz="quarter" idx="12"/>
          </p:nvPr>
        </p:nvSpPr>
        <p:spPr/>
        <p:txBody>
          <a:bodyPr/>
          <a:lstStyle/>
          <a:p>
            <a:fld id="{0AD51EEE-A715-F140-AEF4-DA680B070978}" type="slidenum">
              <a:rPr lang="tr-TR" smtClean="0"/>
              <a:t>‹#›</a:t>
            </a:fld>
            <a:endParaRPr lang="tr-TR"/>
          </a:p>
        </p:txBody>
      </p:sp>
    </p:spTree>
    <p:extLst>
      <p:ext uri="{BB962C8B-B14F-4D97-AF65-F5344CB8AC3E}">
        <p14:creationId xmlns:p14="http://schemas.microsoft.com/office/powerpoint/2010/main" val="2716607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0014E64-62D9-FD6E-721B-6FAE004A9C83}"/>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0429778-FD82-EBBA-9140-07F8FA5DCC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36DD3CA-A612-089D-8743-761E2C3BA841}"/>
              </a:ext>
            </a:extLst>
          </p:cNvPr>
          <p:cNvSpPr>
            <a:spLocks noGrp="1"/>
          </p:cNvSpPr>
          <p:nvPr>
            <p:ph type="dt" sz="half" idx="10"/>
          </p:nvPr>
        </p:nvSpPr>
        <p:spPr/>
        <p:txBody>
          <a:bodyPr/>
          <a:lstStyle/>
          <a:p>
            <a:fld id="{9C0DD9BE-4537-4BA1-A58A-CFAD47F2C14E}" type="datetime1">
              <a:rPr lang="tr-TR" smtClean="0"/>
              <a:t>24.10.2024</a:t>
            </a:fld>
            <a:endParaRPr lang="tr-TR"/>
          </a:p>
        </p:txBody>
      </p:sp>
      <p:sp>
        <p:nvSpPr>
          <p:cNvPr id="5" name="Alt Bilgi Yer Tutucusu 4">
            <a:extLst>
              <a:ext uri="{FF2B5EF4-FFF2-40B4-BE49-F238E27FC236}">
                <a16:creationId xmlns:a16="http://schemas.microsoft.com/office/drawing/2014/main" id="{FC49642E-3F21-7D75-9599-720DF717A18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D76F75C-FFAE-2A31-4B4C-45A03B8F7AA3}"/>
              </a:ext>
            </a:extLst>
          </p:cNvPr>
          <p:cNvSpPr>
            <a:spLocks noGrp="1"/>
          </p:cNvSpPr>
          <p:nvPr>
            <p:ph type="sldNum" sz="quarter" idx="12"/>
          </p:nvPr>
        </p:nvSpPr>
        <p:spPr/>
        <p:txBody>
          <a:bodyPr/>
          <a:lstStyle/>
          <a:p>
            <a:fld id="{0AD51EEE-A715-F140-AEF4-DA680B070978}" type="slidenum">
              <a:rPr lang="tr-TR" smtClean="0"/>
              <a:t>‹#›</a:t>
            </a:fld>
            <a:endParaRPr lang="tr-TR"/>
          </a:p>
        </p:txBody>
      </p:sp>
    </p:spTree>
    <p:extLst>
      <p:ext uri="{BB962C8B-B14F-4D97-AF65-F5344CB8AC3E}">
        <p14:creationId xmlns:p14="http://schemas.microsoft.com/office/powerpoint/2010/main" val="821594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6F5CBFCC-473C-BB55-7909-44C1CC028004}"/>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1DAA5D34-2DE5-3E52-53F7-1BB28411E1C6}"/>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6653A99-AF76-5334-EA20-1AB992A4A400}"/>
              </a:ext>
            </a:extLst>
          </p:cNvPr>
          <p:cNvSpPr>
            <a:spLocks noGrp="1"/>
          </p:cNvSpPr>
          <p:nvPr>
            <p:ph type="dt" sz="half" idx="10"/>
          </p:nvPr>
        </p:nvSpPr>
        <p:spPr/>
        <p:txBody>
          <a:bodyPr/>
          <a:lstStyle/>
          <a:p>
            <a:fld id="{FF33C422-2224-4406-BF99-953EF7CDE53D}" type="datetime1">
              <a:rPr lang="tr-TR" smtClean="0"/>
              <a:t>24.10.2024</a:t>
            </a:fld>
            <a:endParaRPr lang="tr-TR"/>
          </a:p>
        </p:txBody>
      </p:sp>
      <p:sp>
        <p:nvSpPr>
          <p:cNvPr id="5" name="Alt Bilgi Yer Tutucusu 4">
            <a:extLst>
              <a:ext uri="{FF2B5EF4-FFF2-40B4-BE49-F238E27FC236}">
                <a16:creationId xmlns:a16="http://schemas.microsoft.com/office/drawing/2014/main" id="{705A1175-B0A7-60FC-AB0D-56D2A5A7E46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3CAECCA-D768-601E-AB7C-6D089E8414FC}"/>
              </a:ext>
            </a:extLst>
          </p:cNvPr>
          <p:cNvSpPr>
            <a:spLocks noGrp="1"/>
          </p:cNvSpPr>
          <p:nvPr>
            <p:ph type="sldNum" sz="quarter" idx="12"/>
          </p:nvPr>
        </p:nvSpPr>
        <p:spPr/>
        <p:txBody>
          <a:bodyPr/>
          <a:lstStyle/>
          <a:p>
            <a:fld id="{0AD51EEE-A715-F140-AEF4-DA680B070978}" type="slidenum">
              <a:rPr lang="tr-TR" smtClean="0"/>
              <a:t>‹#›</a:t>
            </a:fld>
            <a:endParaRPr lang="tr-TR"/>
          </a:p>
        </p:txBody>
      </p:sp>
    </p:spTree>
    <p:extLst>
      <p:ext uri="{BB962C8B-B14F-4D97-AF65-F5344CB8AC3E}">
        <p14:creationId xmlns:p14="http://schemas.microsoft.com/office/powerpoint/2010/main" val="190911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0926326-869F-2852-5E09-0B92F4DDA9A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FA37C945-7EE5-446C-4E7B-6E402756EFC5}"/>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D75A448-5E54-1EF9-F4AD-48F746868EE5}"/>
              </a:ext>
            </a:extLst>
          </p:cNvPr>
          <p:cNvSpPr>
            <a:spLocks noGrp="1"/>
          </p:cNvSpPr>
          <p:nvPr>
            <p:ph type="dt" sz="half" idx="10"/>
          </p:nvPr>
        </p:nvSpPr>
        <p:spPr/>
        <p:txBody>
          <a:bodyPr/>
          <a:lstStyle/>
          <a:p>
            <a:fld id="{D9104F84-61FC-4615-AFB4-61EAC4216474}" type="datetime1">
              <a:rPr lang="tr-TR" smtClean="0"/>
              <a:t>24.10.2024</a:t>
            </a:fld>
            <a:endParaRPr lang="tr-TR"/>
          </a:p>
        </p:txBody>
      </p:sp>
      <p:sp>
        <p:nvSpPr>
          <p:cNvPr id="5" name="Alt Bilgi Yer Tutucusu 4">
            <a:extLst>
              <a:ext uri="{FF2B5EF4-FFF2-40B4-BE49-F238E27FC236}">
                <a16:creationId xmlns:a16="http://schemas.microsoft.com/office/drawing/2014/main" id="{8772AFB3-4052-2BE4-74CE-77672EB986C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3786461-5625-8892-76B9-01DDC74B1981}"/>
              </a:ext>
            </a:extLst>
          </p:cNvPr>
          <p:cNvSpPr>
            <a:spLocks noGrp="1"/>
          </p:cNvSpPr>
          <p:nvPr>
            <p:ph type="sldNum" sz="quarter" idx="12"/>
          </p:nvPr>
        </p:nvSpPr>
        <p:spPr/>
        <p:txBody>
          <a:bodyPr/>
          <a:lstStyle/>
          <a:p>
            <a:fld id="{0AD51EEE-A715-F140-AEF4-DA680B070978}" type="slidenum">
              <a:rPr lang="tr-TR" smtClean="0"/>
              <a:t>‹#›</a:t>
            </a:fld>
            <a:endParaRPr lang="tr-TR"/>
          </a:p>
        </p:txBody>
      </p:sp>
    </p:spTree>
    <p:extLst>
      <p:ext uri="{BB962C8B-B14F-4D97-AF65-F5344CB8AC3E}">
        <p14:creationId xmlns:p14="http://schemas.microsoft.com/office/powerpoint/2010/main" val="52298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629E113-8633-71F8-B297-25C1FCF2016D}"/>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3130DAA9-0309-1E19-640F-9DC30FBC00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7961E7D-700A-BFB7-3C1F-1491F5AB8DC4}"/>
              </a:ext>
            </a:extLst>
          </p:cNvPr>
          <p:cNvSpPr>
            <a:spLocks noGrp="1"/>
          </p:cNvSpPr>
          <p:nvPr>
            <p:ph type="dt" sz="half" idx="10"/>
          </p:nvPr>
        </p:nvSpPr>
        <p:spPr/>
        <p:txBody>
          <a:bodyPr/>
          <a:lstStyle/>
          <a:p>
            <a:fld id="{738D8947-F852-4DB1-98AE-614BB227F249}" type="datetime1">
              <a:rPr lang="tr-TR" smtClean="0"/>
              <a:t>24.10.2024</a:t>
            </a:fld>
            <a:endParaRPr lang="tr-TR"/>
          </a:p>
        </p:txBody>
      </p:sp>
      <p:sp>
        <p:nvSpPr>
          <p:cNvPr id="5" name="Alt Bilgi Yer Tutucusu 4">
            <a:extLst>
              <a:ext uri="{FF2B5EF4-FFF2-40B4-BE49-F238E27FC236}">
                <a16:creationId xmlns:a16="http://schemas.microsoft.com/office/drawing/2014/main" id="{4486E38F-3348-54C0-0E01-856B204AF2C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3CA519B-F8AA-DFC5-74BE-9A58C7508CDB}"/>
              </a:ext>
            </a:extLst>
          </p:cNvPr>
          <p:cNvSpPr>
            <a:spLocks noGrp="1"/>
          </p:cNvSpPr>
          <p:nvPr>
            <p:ph type="sldNum" sz="quarter" idx="12"/>
          </p:nvPr>
        </p:nvSpPr>
        <p:spPr/>
        <p:txBody>
          <a:bodyPr/>
          <a:lstStyle/>
          <a:p>
            <a:fld id="{0AD51EEE-A715-F140-AEF4-DA680B070978}" type="slidenum">
              <a:rPr lang="tr-TR" smtClean="0"/>
              <a:t>‹#›</a:t>
            </a:fld>
            <a:endParaRPr lang="tr-TR"/>
          </a:p>
        </p:txBody>
      </p:sp>
    </p:spTree>
    <p:extLst>
      <p:ext uri="{BB962C8B-B14F-4D97-AF65-F5344CB8AC3E}">
        <p14:creationId xmlns:p14="http://schemas.microsoft.com/office/powerpoint/2010/main" val="2140762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4176A9-9E6B-B1C8-90D5-DFFBD8E736A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B3E6B91-FD57-6899-CB33-6AE7D3A410C1}"/>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4D22806B-F276-925C-FF3A-1ABC66B6DFDB}"/>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77AE7D6A-7A25-D95B-BF2C-87403225C4CB}"/>
              </a:ext>
            </a:extLst>
          </p:cNvPr>
          <p:cNvSpPr>
            <a:spLocks noGrp="1"/>
          </p:cNvSpPr>
          <p:nvPr>
            <p:ph type="dt" sz="half" idx="10"/>
          </p:nvPr>
        </p:nvSpPr>
        <p:spPr/>
        <p:txBody>
          <a:bodyPr/>
          <a:lstStyle/>
          <a:p>
            <a:fld id="{500754E5-DD96-4223-9B58-2F0C469347E3}" type="datetime1">
              <a:rPr lang="tr-TR" smtClean="0"/>
              <a:t>24.10.2024</a:t>
            </a:fld>
            <a:endParaRPr lang="tr-TR"/>
          </a:p>
        </p:txBody>
      </p:sp>
      <p:sp>
        <p:nvSpPr>
          <p:cNvPr id="6" name="Alt Bilgi Yer Tutucusu 5">
            <a:extLst>
              <a:ext uri="{FF2B5EF4-FFF2-40B4-BE49-F238E27FC236}">
                <a16:creationId xmlns:a16="http://schemas.microsoft.com/office/drawing/2014/main" id="{4A5C09F1-2656-3D25-1488-F1D6D22A431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B9993E4-A0B5-6BEF-9DAF-1204732EDE8C}"/>
              </a:ext>
            </a:extLst>
          </p:cNvPr>
          <p:cNvSpPr>
            <a:spLocks noGrp="1"/>
          </p:cNvSpPr>
          <p:nvPr>
            <p:ph type="sldNum" sz="quarter" idx="12"/>
          </p:nvPr>
        </p:nvSpPr>
        <p:spPr/>
        <p:txBody>
          <a:bodyPr/>
          <a:lstStyle/>
          <a:p>
            <a:fld id="{0AD51EEE-A715-F140-AEF4-DA680B070978}" type="slidenum">
              <a:rPr lang="tr-TR" smtClean="0"/>
              <a:t>‹#›</a:t>
            </a:fld>
            <a:endParaRPr lang="tr-TR"/>
          </a:p>
        </p:txBody>
      </p:sp>
    </p:spTree>
    <p:extLst>
      <p:ext uri="{BB962C8B-B14F-4D97-AF65-F5344CB8AC3E}">
        <p14:creationId xmlns:p14="http://schemas.microsoft.com/office/powerpoint/2010/main" val="1404432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02DFA8E-7839-65A9-F83F-5414B029EBD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BC05829-120D-347F-1F86-76B717A8FB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3B8BCCAB-3DC0-07AE-DBBC-0C7D856BA25E}"/>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F9F45A70-044B-B087-F594-EF269C279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459F14E3-F1C1-3AAE-1E25-6F9D1C989128}"/>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1CE90ECD-F62F-0037-AB94-B57886AD1B1F}"/>
              </a:ext>
            </a:extLst>
          </p:cNvPr>
          <p:cNvSpPr>
            <a:spLocks noGrp="1"/>
          </p:cNvSpPr>
          <p:nvPr>
            <p:ph type="dt" sz="half" idx="10"/>
          </p:nvPr>
        </p:nvSpPr>
        <p:spPr/>
        <p:txBody>
          <a:bodyPr/>
          <a:lstStyle/>
          <a:p>
            <a:fld id="{E2A9BA02-4EA0-4167-AEF5-D45E656481CF}" type="datetime1">
              <a:rPr lang="tr-TR" smtClean="0"/>
              <a:t>24.10.2024</a:t>
            </a:fld>
            <a:endParaRPr lang="tr-TR"/>
          </a:p>
        </p:txBody>
      </p:sp>
      <p:sp>
        <p:nvSpPr>
          <p:cNvPr id="8" name="Alt Bilgi Yer Tutucusu 7">
            <a:extLst>
              <a:ext uri="{FF2B5EF4-FFF2-40B4-BE49-F238E27FC236}">
                <a16:creationId xmlns:a16="http://schemas.microsoft.com/office/drawing/2014/main" id="{584C8CB5-148B-237D-29EA-F5D5AEAB1C5B}"/>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88DD3742-91EC-1DCA-BD1D-AB969ED1EAB4}"/>
              </a:ext>
            </a:extLst>
          </p:cNvPr>
          <p:cNvSpPr>
            <a:spLocks noGrp="1"/>
          </p:cNvSpPr>
          <p:nvPr>
            <p:ph type="sldNum" sz="quarter" idx="12"/>
          </p:nvPr>
        </p:nvSpPr>
        <p:spPr/>
        <p:txBody>
          <a:bodyPr/>
          <a:lstStyle/>
          <a:p>
            <a:fld id="{0AD51EEE-A715-F140-AEF4-DA680B070978}" type="slidenum">
              <a:rPr lang="tr-TR" smtClean="0"/>
              <a:t>‹#›</a:t>
            </a:fld>
            <a:endParaRPr lang="tr-TR"/>
          </a:p>
        </p:txBody>
      </p:sp>
    </p:spTree>
    <p:extLst>
      <p:ext uri="{BB962C8B-B14F-4D97-AF65-F5344CB8AC3E}">
        <p14:creationId xmlns:p14="http://schemas.microsoft.com/office/powerpoint/2010/main" val="1615089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08C3A7-6E18-054F-FD84-FF23021F8721}"/>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D1DB31B2-D8DE-622F-91B0-FD8F94F5F158}"/>
              </a:ext>
            </a:extLst>
          </p:cNvPr>
          <p:cNvSpPr>
            <a:spLocks noGrp="1"/>
          </p:cNvSpPr>
          <p:nvPr>
            <p:ph type="dt" sz="half" idx="10"/>
          </p:nvPr>
        </p:nvSpPr>
        <p:spPr/>
        <p:txBody>
          <a:bodyPr/>
          <a:lstStyle/>
          <a:p>
            <a:fld id="{56D79BA1-785B-4C89-8F21-FF6EC4BA7051}" type="datetime1">
              <a:rPr lang="tr-TR" smtClean="0"/>
              <a:t>24.10.2024</a:t>
            </a:fld>
            <a:endParaRPr lang="tr-TR"/>
          </a:p>
        </p:txBody>
      </p:sp>
      <p:sp>
        <p:nvSpPr>
          <p:cNvPr id="4" name="Alt Bilgi Yer Tutucusu 3">
            <a:extLst>
              <a:ext uri="{FF2B5EF4-FFF2-40B4-BE49-F238E27FC236}">
                <a16:creationId xmlns:a16="http://schemas.microsoft.com/office/drawing/2014/main" id="{D81349BE-B3CA-AF90-BE25-0FA56F0FBD62}"/>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3462BDD0-9423-81CD-7ECA-A7BEA1CB25B5}"/>
              </a:ext>
            </a:extLst>
          </p:cNvPr>
          <p:cNvSpPr>
            <a:spLocks noGrp="1"/>
          </p:cNvSpPr>
          <p:nvPr>
            <p:ph type="sldNum" sz="quarter" idx="12"/>
          </p:nvPr>
        </p:nvSpPr>
        <p:spPr/>
        <p:txBody>
          <a:bodyPr/>
          <a:lstStyle/>
          <a:p>
            <a:fld id="{0AD51EEE-A715-F140-AEF4-DA680B070978}" type="slidenum">
              <a:rPr lang="tr-TR" smtClean="0"/>
              <a:t>‹#›</a:t>
            </a:fld>
            <a:endParaRPr lang="tr-TR"/>
          </a:p>
        </p:txBody>
      </p:sp>
    </p:spTree>
    <p:extLst>
      <p:ext uri="{BB962C8B-B14F-4D97-AF65-F5344CB8AC3E}">
        <p14:creationId xmlns:p14="http://schemas.microsoft.com/office/powerpoint/2010/main" val="2598952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8AAFA8B-A9A8-7A49-A7D6-A6A4BE7EEF70}"/>
              </a:ext>
            </a:extLst>
          </p:cNvPr>
          <p:cNvSpPr>
            <a:spLocks noGrp="1"/>
          </p:cNvSpPr>
          <p:nvPr>
            <p:ph type="dt" sz="half" idx="10"/>
          </p:nvPr>
        </p:nvSpPr>
        <p:spPr/>
        <p:txBody>
          <a:bodyPr/>
          <a:lstStyle/>
          <a:p>
            <a:fld id="{2AB7ED04-6BA6-4DCE-BC4A-318A7FF5A3E6}" type="datetime1">
              <a:rPr lang="tr-TR" smtClean="0"/>
              <a:t>24.10.2024</a:t>
            </a:fld>
            <a:endParaRPr lang="tr-TR"/>
          </a:p>
        </p:txBody>
      </p:sp>
      <p:sp>
        <p:nvSpPr>
          <p:cNvPr id="3" name="Alt Bilgi Yer Tutucusu 2">
            <a:extLst>
              <a:ext uri="{FF2B5EF4-FFF2-40B4-BE49-F238E27FC236}">
                <a16:creationId xmlns:a16="http://schemas.microsoft.com/office/drawing/2014/main" id="{0E0B9EB6-4CAD-2357-99C0-DB8A71037244}"/>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AA9AB9C-6CDF-91E1-A7E8-8B0A782D8798}"/>
              </a:ext>
            </a:extLst>
          </p:cNvPr>
          <p:cNvSpPr>
            <a:spLocks noGrp="1"/>
          </p:cNvSpPr>
          <p:nvPr>
            <p:ph type="sldNum" sz="quarter" idx="12"/>
          </p:nvPr>
        </p:nvSpPr>
        <p:spPr/>
        <p:txBody>
          <a:bodyPr/>
          <a:lstStyle/>
          <a:p>
            <a:fld id="{0AD51EEE-A715-F140-AEF4-DA680B070978}" type="slidenum">
              <a:rPr lang="tr-TR" smtClean="0"/>
              <a:t>‹#›</a:t>
            </a:fld>
            <a:endParaRPr lang="tr-TR"/>
          </a:p>
        </p:txBody>
      </p:sp>
    </p:spTree>
    <p:extLst>
      <p:ext uri="{BB962C8B-B14F-4D97-AF65-F5344CB8AC3E}">
        <p14:creationId xmlns:p14="http://schemas.microsoft.com/office/powerpoint/2010/main" val="2653842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8B55EC-EDA2-8513-F156-1A897C2B50A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1947CBCA-9610-CFA8-A5F5-6440950011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80C9CEAA-D41B-ED87-EF7E-8CB61EA0A2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7F80EF2-AC1A-6390-547C-0A365AC94F56}"/>
              </a:ext>
            </a:extLst>
          </p:cNvPr>
          <p:cNvSpPr>
            <a:spLocks noGrp="1"/>
          </p:cNvSpPr>
          <p:nvPr>
            <p:ph type="dt" sz="half" idx="10"/>
          </p:nvPr>
        </p:nvSpPr>
        <p:spPr/>
        <p:txBody>
          <a:bodyPr/>
          <a:lstStyle/>
          <a:p>
            <a:fld id="{8B21182A-42AA-4ACB-A288-FF7EA314320F}" type="datetime1">
              <a:rPr lang="tr-TR" smtClean="0"/>
              <a:t>24.10.2024</a:t>
            </a:fld>
            <a:endParaRPr lang="tr-TR"/>
          </a:p>
        </p:txBody>
      </p:sp>
      <p:sp>
        <p:nvSpPr>
          <p:cNvPr id="6" name="Alt Bilgi Yer Tutucusu 5">
            <a:extLst>
              <a:ext uri="{FF2B5EF4-FFF2-40B4-BE49-F238E27FC236}">
                <a16:creationId xmlns:a16="http://schemas.microsoft.com/office/drawing/2014/main" id="{D8A36290-B9CD-598F-F3CC-C08E687EFEB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89B0EDD-72BD-08B7-6A8C-117387A70274}"/>
              </a:ext>
            </a:extLst>
          </p:cNvPr>
          <p:cNvSpPr>
            <a:spLocks noGrp="1"/>
          </p:cNvSpPr>
          <p:nvPr>
            <p:ph type="sldNum" sz="quarter" idx="12"/>
          </p:nvPr>
        </p:nvSpPr>
        <p:spPr/>
        <p:txBody>
          <a:bodyPr/>
          <a:lstStyle/>
          <a:p>
            <a:fld id="{0AD51EEE-A715-F140-AEF4-DA680B070978}" type="slidenum">
              <a:rPr lang="tr-TR" smtClean="0"/>
              <a:t>‹#›</a:t>
            </a:fld>
            <a:endParaRPr lang="tr-TR"/>
          </a:p>
        </p:txBody>
      </p:sp>
    </p:spTree>
    <p:extLst>
      <p:ext uri="{BB962C8B-B14F-4D97-AF65-F5344CB8AC3E}">
        <p14:creationId xmlns:p14="http://schemas.microsoft.com/office/powerpoint/2010/main" val="2098193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1CF3C40-F58E-41E1-C86A-CC69EA4C08D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6CE81972-DD65-5E68-1600-E0BF7A73EE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231F5F5E-654F-C626-54AE-E9558B8DD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DD0BC68-44A4-3468-B92C-C642A6408AF6}"/>
              </a:ext>
            </a:extLst>
          </p:cNvPr>
          <p:cNvSpPr>
            <a:spLocks noGrp="1"/>
          </p:cNvSpPr>
          <p:nvPr>
            <p:ph type="dt" sz="half" idx="10"/>
          </p:nvPr>
        </p:nvSpPr>
        <p:spPr/>
        <p:txBody>
          <a:bodyPr/>
          <a:lstStyle/>
          <a:p>
            <a:fld id="{4C72FDA3-8568-4F14-B624-2EEF54170882}" type="datetime1">
              <a:rPr lang="tr-TR" smtClean="0"/>
              <a:t>24.10.2024</a:t>
            </a:fld>
            <a:endParaRPr lang="tr-TR"/>
          </a:p>
        </p:txBody>
      </p:sp>
      <p:sp>
        <p:nvSpPr>
          <p:cNvPr id="6" name="Alt Bilgi Yer Tutucusu 5">
            <a:extLst>
              <a:ext uri="{FF2B5EF4-FFF2-40B4-BE49-F238E27FC236}">
                <a16:creationId xmlns:a16="http://schemas.microsoft.com/office/drawing/2014/main" id="{35DC01BD-94E7-811E-3EAA-9F46B8FC28E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D2F1545-70DF-CB17-4E92-7DEEDFD36EF5}"/>
              </a:ext>
            </a:extLst>
          </p:cNvPr>
          <p:cNvSpPr>
            <a:spLocks noGrp="1"/>
          </p:cNvSpPr>
          <p:nvPr>
            <p:ph type="sldNum" sz="quarter" idx="12"/>
          </p:nvPr>
        </p:nvSpPr>
        <p:spPr/>
        <p:txBody>
          <a:bodyPr/>
          <a:lstStyle/>
          <a:p>
            <a:fld id="{0AD51EEE-A715-F140-AEF4-DA680B070978}" type="slidenum">
              <a:rPr lang="tr-TR" smtClean="0"/>
              <a:t>‹#›</a:t>
            </a:fld>
            <a:endParaRPr lang="tr-TR"/>
          </a:p>
        </p:txBody>
      </p:sp>
    </p:spTree>
    <p:extLst>
      <p:ext uri="{BB962C8B-B14F-4D97-AF65-F5344CB8AC3E}">
        <p14:creationId xmlns:p14="http://schemas.microsoft.com/office/powerpoint/2010/main" val="2967416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A1C70F9A-F070-8682-189B-3B994F56BF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EBAFC6E-7EFA-1251-8F2A-FDBD142BD4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473DBC7-D96A-CF17-FEA1-A6016F66AB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1C9B2-A68E-42E4-9983-24E8C4A097EA}" type="datetime1">
              <a:rPr lang="tr-TR" smtClean="0"/>
              <a:t>24.10.2024</a:t>
            </a:fld>
            <a:endParaRPr lang="tr-TR"/>
          </a:p>
        </p:txBody>
      </p:sp>
      <p:sp>
        <p:nvSpPr>
          <p:cNvPr id="5" name="Alt Bilgi Yer Tutucusu 4">
            <a:extLst>
              <a:ext uri="{FF2B5EF4-FFF2-40B4-BE49-F238E27FC236}">
                <a16:creationId xmlns:a16="http://schemas.microsoft.com/office/drawing/2014/main" id="{4320E001-B5E3-28CD-7E95-4F7FCF7932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6F84A92A-3B69-9DBC-94BD-5749395168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D51EEE-A715-F140-AEF4-DA680B070978}" type="slidenum">
              <a:rPr lang="tr-TR" smtClean="0"/>
              <a:t>‹#›</a:t>
            </a:fld>
            <a:endParaRPr lang="tr-TR"/>
          </a:p>
        </p:txBody>
      </p:sp>
    </p:spTree>
    <p:extLst>
      <p:ext uri="{BB962C8B-B14F-4D97-AF65-F5344CB8AC3E}">
        <p14:creationId xmlns:p14="http://schemas.microsoft.com/office/powerpoint/2010/main" val="4219794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6.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2.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7.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png"/><Relationship Id="rId3" Type="http://schemas.openxmlformats.org/officeDocument/2006/relationships/image" Target="../media/image5.png"/><Relationship Id="rId7" Type="http://schemas.openxmlformats.org/officeDocument/2006/relationships/image" Target="../media/image66.jpeg"/><Relationship Id="rId12"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png"/><Relationship Id="rId1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3B81EE1D-20A0-8FC0-0ACA-3A8155448D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00974" y="5985822"/>
            <a:ext cx="3790051" cy="872178"/>
          </a:xfrm>
          <a:prstGeom prst="rect">
            <a:avLst/>
          </a:prstGeom>
        </p:spPr>
      </p:pic>
      <p:sp>
        <p:nvSpPr>
          <p:cNvPr id="3" name="Başlık 1">
            <a:extLst>
              <a:ext uri="{FF2B5EF4-FFF2-40B4-BE49-F238E27FC236}">
                <a16:creationId xmlns:a16="http://schemas.microsoft.com/office/drawing/2014/main" id="{969C8C6C-F6A9-4CDF-AC30-7CFB8F77F562}"/>
              </a:ext>
            </a:extLst>
          </p:cNvPr>
          <p:cNvSpPr txBox="1">
            <a:spLocks/>
          </p:cNvSpPr>
          <p:nvPr/>
        </p:nvSpPr>
        <p:spPr>
          <a:xfrm>
            <a:off x="611183" y="856967"/>
            <a:ext cx="10969631" cy="42230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5200" b="1" dirty="0">
                <a:solidFill>
                  <a:schemeClr val="bg1"/>
                </a:solidFill>
                <a:latin typeface="Montserrat" panose="00000500000000000000" pitchFamily="2" charset="-94"/>
              </a:rPr>
              <a:t>Entegre</a:t>
            </a:r>
          </a:p>
          <a:p>
            <a:r>
              <a:rPr lang="tr-TR" sz="5200" b="1" dirty="0">
                <a:solidFill>
                  <a:schemeClr val="bg1"/>
                </a:solidFill>
                <a:latin typeface="Montserrat" panose="00000500000000000000" pitchFamily="2" charset="-94"/>
              </a:rPr>
              <a:t>Coğrafi Bilgi Sistemi Çözümleri</a:t>
            </a:r>
          </a:p>
          <a:p>
            <a:endParaRPr lang="tr-TR" sz="5200" b="1" dirty="0">
              <a:solidFill>
                <a:schemeClr val="bg1"/>
              </a:solidFill>
              <a:latin typeface="Montserrat" panose="00000500000000000000" pitchFamily="2" charset="-94"/>
            </a:endParaRPr>
          </a:p>
          <a:p>
            <a:endParaRPr lang="tr-TR" sz="3600" b="1" dirty="0">
              <a:solidFill>
                <a:schemeClr val="bg1"/>
              </a:solidFill>
            </a:endParaRPr>
          </a:p>
          <a:p>
            <a:pPr algn="l"/>
            <a:r>
              <a:rPr lang="tr-TR" sz="3600" b="1" dirty="0">
                <a:solidFill>
                  <a:schemeClr val="bg1"/>
                </a:solidFill>
              </a:rPr>
              <a:t>Reşit ŞİMŞEK</a:t>
            </a:r>
          </a:p>
          <a:p>
            <a:pPr algn="l"/>
            <a:r>
              <a:rPr lang="tr-TR" sz="3600" b="1" dirty="0">
                <a:solidFill>
                  <a:schemeClr val="bg1"/>
                </a:solidFill>
              </a:rPr>
              <a:t>Business Development </a:t>
            </a:r>
            <a:r>
              <a:rPr lang="tr-TR" sz="3600" b="1" dirty="0" err="1">
                <a:solidFill>
                  <a:schemeClr val="bg1"/>
                </a:solidFill>
              </a:rPr>
              <a:t>and</a:t>
            </a:r>
            <a:r>
              <a:rPr lang="tr-TR" sz="3600" b="1" dirty="0">
                <a:solidFill>
                  <a:schemeClr val="bg1"/>
                </a:solidFill>
              </a:rPr>
              <a:t> </a:t>
            </a:r>
            <a:r>
              <a:rPr lang="tr-TR" sz="3600" b="1" dirty="0" err="1">
                <a:solidFill>
                  <a:schemeClr val="bg1"/>
                </a:solidFill>
              </a:rPr>
              <a:t>Sales</a:t>
            </a:r>
            <a:r>
              <a:rPr lang="tr-TR" sz="3600" b="1" dirty="0">
                <a:solidFill>
                  <a:schemeClr val="bg1"/>
                </a:solidFill>
              </a:rPr>
              <a:t> </a:t>
            </a:r>
            <a:r>
              <a:rPr lang="tr-TR" sz="3600" b="1" dirty="0" err="1">
                <a:solidFill>
                  <a:schemeClr val="bg1"/>
                </a:solidFill>
              </a:rPr>
              <a:t>Supervisor</a:t>
            </a:r>
            <a:r>
              <a:rPr lang="tr-TR" sz="3600" b="1" dirty="0">
                <a:solidFill>
                  <a:schemeClr val="bg1"/>
                </a:solidFill>
              </a:rPr>
              <a:t> </a:t>
            </a:r>
          </a:p>
        </p:txBody>
      </p:sp>
      <p:sp>
        <p:nvSpPr>
          <p:cNvPr id="2" name="Slayt Numarası Yer Tutucusu 1">
            <a:extLst>
              <a:ext uri="{FF2B5EF4-FFF2-40B4-BE49-F238E27FC236}">
                <a16:creationId xmlns:a16="http://schemas.microsoft.com/office/drawing/2014/main" id="{4CE65CF6-3686-4C91-8978-BF080ABDE102}"/>
              </a:ext>
            </a:extLst>
          </p:cNvPr>
          <p:cNvSpPr>
            <a:spLocks noGrp="1"/>
          </p:cNvSpPr>
          <p:nvPr>
            <p:ph type="sldNum" sz="quarter" idx="12"/>
          </p:nvPr>
        </p:nvSpPr>
        <p:spPr/>
        <p:txBody>
          <a:bodyPr/>
          <a:lstStyle/>
          <a:p>
            <a:fld id="{0AD51EEE-A715-F140-AEF4-DA680B070978}" type="slidenum">
              <a:rPr lang="tr-TR" smtClean="0"/>
              <a:t>1</a:t>
            </a:fld>
            <a:r>
              <a:rPr lang="tr-TR" dirty="0"/>
              <a:t>/16</a:t>
            </a:r>
          </a:p>
        </p:txBody>
      </p:sp>
    </p:spTree>
    <p:extLst>
      <p:ext uri="{BB962C8B-B14F-4D97-AF65-F5344CB8AC3E}">
        <p14:creationId xmlns:p14="http://schemas.microsoft.com/office/powerpoint/2010/main" val="2718977327"/>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54F6509D-3962-31C5-59E6-CEF3BD4F22A1}"/>
              </a:ext>
            </a:extLst>
          </p:cNvPr>
          <p:cNvSpPr txBox="1"/>
          <p:nvPr/>
        </p:nvSpPr>
        <p:spPr>
          <a:xfrm>
            <a:off x="7959256" y="7195930"/>
            <a:ext cx="184731" cy="369332"/>
          </a:xfrm>
          <a:prstGeom prst="rect">
            <a:avLst/>
          </a:prstGeom>
          <a:noFill/>
        </p:spPr>
        <p:txBody>
          <a:bodyPr wrap="none" rtlCol="0">
            <a:spAutoFit/>
          </a:bodyPr>
          <a:lstStyle/>
          <a:p>
            <a:endParaRPr lang="tr-TR" dirty="0"/>
          </a:p>
        </p:txBody>
      </p:sp>
      <p:grpSp>
        <p:nvGrpSpPr>
          <p:cNvPr id="7" name="Grup 6">
            <a:extLst>
              <a:ext uri="{FF2B5EF4-FFF2-40B4-BE49-F238E27FC236}">
                <a16:creationId xmlns:a16="http://schemas.microsoft.com/office/drawing/2014/main" id="{7D2D4ACD-6E6D-4DF2-B1AD-F7FCDB95235A}"/>
              </a:ext>
            </a:extLst>
          </p:cNvPr>
          <p:cNvGrpSpPr/>
          <p:nvPr/>
        </p:nvGrpSpPr>
        <p:grpSpPr>
          <a:xfrm>
            <a:off x="-238259" y="6071951"/>
            <a:ext cx="12809271" cy="1238268"/>
            <a:chOff x="-238259" y="6071951"/>
            <a:chExt cx="12809271" cy="1238268"/>
          </a:xfrm>
        </p:grpSpPr>
        <p:sp>
          <p:nvSpPr>
            <p:cNvPr id="11" name="Dikdörtgen 10">
              <a:extLst>
                <a:ext uri="{FF2B5EF4-FFF2-40B4-BE49-F238E27FC236}">
                  <a16:creationId xmlns:a16="http://schemas.microsoft.com/office/drawing/2014/main" id="{F27638AB-E558-EEC5-4563-2F6DB66DF86C}"/>
                </a:ext>
              </a:extLst>
            </p:cNvPr>
            <p:cNvSpPr/>
            <p:nvPr/>
          </p:nvSpPr>
          <p:spPr>
            <a:xfrm>
              <a:off x="-238259" y="6417360"/>
              <a:ext cx="12809271" cy="635543"/>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Yuvarlatılmış Dikdörtgen 11">
              <a:extLst>
                <a:ext uri="{FF2B5EF4-FFF2-40B4-BE49-F238E27FC236}">
                  <a16:creationId xmlns:a16="http://schemas.microsoft.com/office/drawing/2014/main" id="{1C7BD55F-21ED-D9F0-8170-4370D95944E2}"/>
                </a:ext>
              </a:extLst>
            </p:cNvPr>
            <p:cNvSpPr/>
            <p:nvPr/>
          </p:nvSpPr>
          <p:spPr>
            <a:xfrm>
              <a:off x="4648201" y="6071951"/>
              <a:ext cx="2895600" cy="1238268"/>
            </a:xfrm>
            <a:prstGeom prst="roundRect">
              <a:avLst/>
            </a:prstGeom>
            <a:solidFill>
              <a:schemeClr val="bg1"/>
            </a:solidFill>
            <a:ln>
              <a:noFill/>
            </a:ln>
            <a:effectLst>
              <a:outerShdw blurRad="797925" dist="50800" dir="5889604" algn="ctr" rotWithShape="0">
                <a:srgbClr val="070D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sp>
        <p:nvSpPr>
          <p:cNvPr id="22" name="Metin kutusu 21">
            <a:extLst>
              <a:ext uri="{FF2B5EF4-FFF2-40B4-BE49-F238E27FC236}">
                <a16:creationId xmlns:a16="http://schemas.microsoft.com/office/drawing/2014/main" id="{055F624B-F28D-41DD-AA8D-09F4F540A602}"/>
              </a:ext>
            </a:extLst>
          </p:cNvPr>
          <p:cNvSpPr txBox="1"/>
          <p:nvPr/>
        </p:nvSpPr>
        <p:spPr>
          <a:xfrm>
            <a:off x="316358" y="1435381"/>
            <a:ext cx="6481605" cy="461665"/>
          </a:xfrm>
          <a:prstGeom prst="rect">
            <a:avLst/>
          </a:prstGeom>
          <a:noFill/>
        </p:spPr>
        <p:txBody>
          <a:bodyPr wrap="square">
            <a:spAutoFit/>
          </a:bodyPr>
          <a:lstStyle/>
          <a:p>
            <a:pPr algn="just"/>
            <a:r>
              <a:rPr lang="tr-TR" sz="2400" i="1" dirty="0"/>
              <a:t>	</a:t>
            </a:r>
            <a:endParaRPr lang="en-US" sz="2000" i="1" dirty="0"/>
          </a:p>
        </p:txBody>
      </p:sp>
      <p:pic>
        <p:nvPicPr>
          <p:cNvPr id="16" name="Resim 15">
            <a:extLst>
              <a:ext uri="{FF2B5EF4-FFF2-40B4-BE49-F238E27FC236}">
                <a16:creationId xmlns:a16="http://schemas.microsoft.com/office/drawing/2014/main" id="{6F10227C-04EA-4679-8C10-2309B23109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9317" y="6180051"/>
            <a:ext cx="2165661" cy="498368"/>
          </a:xfrm>
          <a:prstGeom prst="rect">
            <a:avLst/>
          </a:prstGeom>
        </p:spPr>
      </p:pic>
      <p:pic>
        <p:nvPicPr>
          <p:cNvPr id="2" name="Resim 1">
            <a:extLst>
              <a:ext uri="{FF2B5EF4-FFF2-40B4-BE49-F238E27FC236}">
                <a16:creationId xmlns:a16="http://schemas.microsoft.com/office/drawing/2014/main" id="{97285657-0DA1-8C27-B66C-A386A9399283}"/>
              </a:ext>
            </a:extLst>
          </p:cNvPr>
          <p:cNvPicPr>
            <a:picLocks noChangeAspect="1"/>
          </p:cNvPicPr>
          <p:nvPr/>
        </p:nvPicPr>
        <p:blipFill rotWithShape="1">
          <a:blip r:embed="rId4">
            <a:clrChange>
              <a:clrFrom>
                <a:srgbClr val="FFFFFF"/>
              </a:clrFrom>
              <a:clrTo>
                <a:srgbClr val="FFFFFF">
                  <a:alpha val="0"/>
                </a:srgbClr>
              </a:clrTo>
            </a:clrChange>
          </a:blip>
          <a:srcRect l="9146" t="16003" r="71042" b="56291"/>
          <a:stretch/>
        </p:blipFill>
        <p:spPr>
          <a:xfrm>
            <a:off x="905164" y="251632"/>
            <a:ext cx="707270" cy="627833"/>
          </a:xfrm>
          <a:prstGeom prst="rect">
            <a:avLst/>
          </a:prstGeom>
        </p:spPr>
      </p:pic>
      <p:sp>
        <p:nvSpPr>
          <p:cNvPr id="3" name="Dikdörtgen 2">
            <a:extLst>
              <a:ext uri="{FF2B5EF4-FFF2-40B4-BE49-F238E27FC236}">
                <a16:creationId xmlns:a16="http://schemas.microsoft.com/office/drawing/2014/main" id="{C2DDEDC9-7BB6-8029-6D8C-305505F91172}"/>
              </a:ext>
            </a:extLst>
          </p:cNvPr>
          <p:cNvSpPr/>
          <p:nvPr/>
        </p:nvSpPr>
        <p:spPr>
          <a:xfrm>
            <a:off x="-261039" y="-14872"/>
            <a:ext cx="12666372" cy="1087651"/>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b="1" dirty="0">
                <a:solidFill>
                  <a:srgbClr val="DADADA"/>
                </a:solidFill>
                <a:latin typeface="Montserrat" panose="00000500000000000000" pitchFamily="2" charset="-94"/>
              </a:rPr>
              <a:t>  		Web Maestro</a:t>
            </a:r>
          </a:p>
          <a:p>
            <a:r>
              <a:rPr lang="tr-TR" sz="2000" b="1" dirty="0">
                <a:solidFill>
                  <a:srgbClr val="DADADA"/>
                </a:solidFill>
                <a:latin typeface="Montserrat" pitchFamily="2" charset="-94"/>
              </a:rPr>
              <a:t>		Şebeke Envanter Yönetimi Modülü</a:t>
            </a:r>
          </a:p>
        </p:txBody>
      </p:sp>
      <p:pic>
        <p:nvPicPr>
          <p:cNvPr id="5" name="Resim 4">
            <a:extLst>
              <a:ext uri="{FF2B5EF4-FFF2-40B4-BE49-F238E27FC236}">
                <a16:creationId xmlns:a16="http://schemas.microsoft.com/office/drawing/2014/main" id="{80AD8DF2-507F-7AC1-B3AA-809AFAEBCECE}"/>
              </a:ext>
            </a:extLst>
          </p:cNvPr>
          <p:cNvPicPr>
            <a:picLocks noChangeAspect="1"/>
          </p:cNvPicPr>
          <p:nvPr/>
        </p:nvPicPr>
        <p:blipFill rotWithShape="1">
          <a:blip r:embed="rId4">
            <a:clrChange>
              <a:clrFrom>
                <a:srgbClr val="FFFFFF"/>
              </a:clrFrom>
              <a:clrTo>
                <a:srgbClr val="FFFFFF">
                  <a:alpha val="0"/>
                </a:srgbClr>
              </a:clrTo>
            </a:clrChange>
          </a:blip>
          <a:srcRect l="9146" t="16003" r="71042" b="56291"/>
          <a:stretch/>
        </p:blipFill>
        <p:spPr>
          <a:xfrm>
            <a:off x="905164" y="210829"/>
            <a:ext cx="707270" cy="627833"/>
          </a:xfrm>
          <a:prstGeom prst="rect">
            <a:avLst/>
          </a:prstGeom>
        </p:spPr>
      </p:pic>
      <p:pic>
        <p:nvPicPr>
          <p:cNvPr id="13" name="Picture 12">
            <a:extLst>
              <a:ext uri="{FF2B5EF4-FFF2-40B4-BE49-F238E27FC236}">
                <a16:creationId xmlns:a16="http://schemas.microsoft.com/office/drawing/2014/main" id="{926FE716-7707-45E5-BBA1-07CD09FB58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1571" y="1325116"/>
            <a:ext cx="3673744" cy="275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esim 13">
            <a:extLst>
              <a:ext uri="{FF2B5EF4-FFF2-40B4-BE49-F238E27FC236}">
                <a16:creationId xmlns:a16="http://schemas.microsoft.com/office/drawing/2014/main" id="{9668F281-2653-4833-A3D7-4AAB557A758E}"/>
              </a:ext>
            </a:extLst>
          </p:cNvPr>
          <p:cNvPicPr/>
          <p:nvPr/>
        </p:nvPicPr>
        <p:blipFill>
          <a:blip r:embed="rId6"/>
          <a:stretch>
            <a:fillRect/>
          </a:stretch>
        </p:blipFill>
        <p:spPr>
          <a:xfrm>
            <a:off x="3133881" y="3535541"/>
            <a:ext cx="4918364" cy="2530244"/>
          </a:xfrm>
          <a:prstGeom prst="rect">
            <a:avLst/>
          </a:prstGeom>
        </p:spPr>
      </p:pic>
      <p:pic>
        <p:nvPicPr>
          <p:cNvPr id="15" name="Resim 14">
            <a:extLst>
              <a:ext uri="{FF2B5EF4-FFF2-40B4-BE49-F238E27FC236}">
                <a16:creationId xmlns:a16="http://schemas.microsoft.com/office/drawing/2014/main" id="{A6CF0859-0C7A-4589-8891-CA225F289375}"/>
              </a:ext>
            </a:extLst>
          </p:cNvPr>
          <p:cNvPicPr/>
          <p:nvPr/>
        </p:nvPicPr>
        <p:blipFill>
          <a:blip r:embed="rId7"/>
          <a:stretch>
            <a:fillRect/>
          </a:stretch>
        </p:blipFill>
        <p:spPr>
          <a:xfrm>
            <a:off x="8405321" y="1325116"/>
            <a:ext cx="2185095" cy="358913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7" name="Resim 16">
            <a:extLst>
              <a:ext uri="{FF2B5EF4-FFF2-40B4-BE49-F238E27FC236}">
                <a16:creationId xmlns:a16="http://schemas.microsoft.com/office/drawing/2014/main" id="{6C2C3F67-B710-432D-81BB-117E288FF7B0}"/>
              </a:ext>
            </a:extLst>
          </p:cNvPr>
          <p:cNvPicPr/>
          <p:nvPr/>
        </p:nvPicPr>
        <p:blipFill>
          <a:blip r:embed="rId8"/>
          <a:stretch>
            <a:fillRect/>
          </a:stretch>
        </p:blipFill>
        <p:spPr>
          <a:xfrm>
            <a:off x="8864107" y="2293941"/>
            <a:ext cx="2214543" cy="305382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8" name="Resim 17" descr="C:\Users\user\Desktop\dokumanlar\Sudabis User Guide\2016-02-29.png">
            <a:extLst>
              <a:ext uri="{FF2B5EF4-FFF2-40B4-BE49-F238E27FC236}">
                <a16:creationId xmlns:a16="http://schemas.microsoft.com/office/drawing/2014/main" id="{E1D3EF0B-C3FB-43A5-BA29-8035F4F97930}"/>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9425204" y="4002979"/>
            <a:ext cx="2486891" cy="207985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pSp>
        <p:nvGrpSpPr>
          <p:cNvPr id="19" name="Grup 18">
            <a:extLst>
              <a:ext uri="{FF2B5EF4-FFF2-40B4-BE49-F238E27FC236}">
                <a16:creationId xmlns:a16="http://schemas.microsoft.com/office/drawing/2014/main" id="{B0B60146-F96C-4A99-B3A7-0BEA183AC9C8}"/>
              </a:ext>
            </a:extLst>
          </p:cNvPr>
          <p:cNvGrpSpPr/>
          <p:nvPr/>
        </p:nvGrpSpPr>
        <p:grpSpPr>
          <a:xfrm>
            <a:off x="329446" y="1698997"/>
            <a:ext cx="2623119" cy="3615565"/>
            <a:chOff x="725421" y="2202224"/>
            <a:chExt cx="2623119" cy="3263063"/>
          </a:xfrm>
        </p:grpSpPr>
        <p:sp>
          <p:nvSpPr>
            <p:cNvPr id="20" name="Dikdörtgen 19">
              <a:extLst>
                <a:ext uri="{FF2B5EF4-FFF2-40B4-BE49-F238E27FC236}">
                  <a16:creationId xmlns:a16="http://schemas.microsoft.com/office/drawing/2014/main" id="{1C38A4AB-7C3E-4296-B59E-752E158C4994}"/>
                </a:ext>
              </a:extLst>
            </p:cNvPr>
            <p:cNvSpPr/>
            <p:nvPr/>
          </p:nvSpPr>
          <p:spPr>
            <a:xfrm>
              <a:off x="772330" y="2202224"/>
              <a:ext cx="2339373" cy="361101"/>
            </a:xfrm>
            <a:prstGeom prst="rect">
              <a:avLst/>
            </a:prstGeom>
          </p:spPr>
          <p:txBody>
            <a:bodyPr wrap="square">
              <a:spAutoFit/>
            </a:bodyPr>
            <a:lstStyle/>
            <a:p>
              <a:r>
                <a:rPr lang="tr-TR" sz="2000" b="1" u="sng" dirty="0">
                  <a:solidFill>
                    <a:srgbClr val="002060"/>
                  </a:solidFill>
                  <a:latin typeface="Ubuntu" panose="020B0504030602030204"/>
                </a:rPr>
                <a:t>ŞEBEKE İŞLEMLERİ</a:t>
              </a:r>
            </a:p>
          </p:txBody>
        </p:sp>
        <p:sp>
          <p:nvSpPr>
            <p:cNvPr id="21" name="Unvan 1">
              <a:extLst>
                <a:ext uri="{FF2B5EF4-FFF2-40B4-BE49-F238E27FC236}">
                  <a16:creationId xmlns:a16="http://schemas.microsoft.com/office/drawing/2014/main" id="{7E5660E5-A8DB-463D-B508-1A84A33003B1}"/>
                </a:ext>
              </a:extLst>
            </p:cNvPr>
            <p:cNvSpPr txBox="1">
              <a:spLocks/>
            </p:cNvSpPr>
            <p:nvPr/>
          </p:nvSpPr>
          <p:spPr>
            <a:xfrm>
              <a:off x="731948" y="2598709"/>
              <a:ext cx="2033228" cy="29584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buBlip>
                  <a:blip r:embed="rId10"/>
                </a:buBlip>
              </a:pPr>
              <a:r>
                <a:rPr lang="tr-TR" sz="1600" dirty="0">
                  <a:solidFill>
                    <a:srgbClr val="002060"/>
                  </a:solidFill>
                  <a:latin typeface="Ubuntu" panose="020B0504030602030204"/>
                  <a:ea typeface="+mn-ea"/>
                  <a:cs typeface="+mn-cs"/>
                </a:rPr>
                <a:t>Kuyu</a:t>
              </a:r>
            </a:p>
          </p:txBody>
        </p:sp>
        <p:sp>
          <p:nvSpPr>
            <p:cNvPr id="23" name="Unvan 1">
              <a:extLst>
                <a:ext uri="{FF2B5EF4-FFF2-40B4-BE49-F238E27FC236}">
                  <a16:creationId xmlns:a16="http://schemas.microsoft.com/office/drawing/2014/main" id="{600D60F0-79E4-4925-9D23-EBCF9CF2C29B}"/>
                </a:ext>
              </a:extLst>
            </p:cNvPr>
            <p:cNvSpPr txBox="1">
              <a:spLocks/>
            </p:cNvSpPr>
            <p:nvPr/>
          </p:nvSpPr>
          <p:spPr>
            <a:xfrm>
              <a:off x="737508" y="2842599"/>
              <a:ext cx="1932840" cy="3243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buBlip>
                  <a:blip r:embed="rId10"/>
                </a:buBlip>
              </a:pPr>
              <a:r>
                <a:rPr lang="tr-TR" sz="1600" dirty="0">
                  <a:solidFill>
                    <a:srgbClr val="002060"/>
                  </a:solidFill>
                  <a:latin typeface="Ubuntu" panose="020B0504030602030204"/>
                  <a:ea typeface="+mn-ea"/>
                  <a:cs typeface="+mn-cs"/>
                </a:rPr>
                <a:t>Pompa istasyon </a:t>
              </a:r>
            </a:p>
          </p:txBody>
        </p:sp>
        <p:sp>
          <p:nvSpPr>
            <p:cNvPr id="24" name="Unvan 1">
              <a:extLst>
                <a:ext uri="{FF2B5EF4-FFF2-40B4-BE49-F238E27FC236}">
                  <a16:creationId xmlns:a16="http://schemas.microsoft.com/office/drawing/2014/main" id="{C4C40BAC-38CE-4DD3-B71F-AEB19C7912BB}"/>
                </a:ext>
              </a:extLst>
            </p:cNvPr>
            <p:cNvSpPr txBox="1">
              <a:spLocks/>
            </p:cNvSpPr>
            <p:nvPr/>
          </p:nvSpPr>
          <p:spPr>
            <a:xfrm>
              <a:off x="731948" y="3164778"/>
              <a:ext cx="1584800" cy="3697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buBlip>
                  <a:blip r:embed="rId10"/>
                </a:buBlip>
              </a:pPr>
              <a:r>
                <a:rPr lang="tr-TR" sz="1600" dirty="0">
                  <a:solidFill>
                    <a:srgbClr val="002060"/>
                  </a:solidFill>
                  <a:latin typeface="Ubuntu" panose="020B0504030602030204"/>
                  <a:ea typeface="+mn-ea"/>
                  <a:cs typeface="+mn-cs"/>
                </a:rPr>
                <a:t>Depo</a:t>
              </a:r>
              <a:br>
                <a:rPr lang="tr-TR" sz="1400" dirty="0">
                  <a:latin typeface="Ubuntu" panose="020B0504030602030204"/>
                </a:rPr>
              </a:br>
              <a:endParaRPr lang="tr-TR" sz="1400" dirty="0">
                <a:latin typeface="Ubuntu" panose="020B0504030602030204"/>
              </a:endParaRPr>
            </a:p>
          </p:txBody>
        </p:sp>
        <p:sp>
          <p:nvSpPr>
            <p:cNvPr id="25" name="Unvan 1">
              <a:extLst>
                <a:ext uri="{FF2B5EF4-FFF2-40B4-BE49-F238E27FC236}">
                  <a16:creationId xmlns:a16="http://schemas.microsoft.com/office/drawing/2014/main" id="{2EF3FF89-F2F6-4142-AD9C-71CBC7A462A7}"/>
                </a:ext>
              </a:extLst>
            </p:cNvPr>
            <p:cNvSpPr txBox="1">
              <a:spLocks/>
            </p:cNvSpPr>
            <p:nvPr/>
          </p:nvSpPr>
          <p:spPr>
            <a:xfrm>
              <a:off x="731949" y="3334693"/>
              <a:ext cx="1421592" cy="2647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buBlip>
                  <a:blip r:embed="rId10"/>
                </a:buBlip>
              </a:pPr>
              <a:r>
                <a:rPr lang="tr-TR" sz="1600" dirty="0" err="1">
                  <a:solidFill>
                    <a:srgbClr val="002060"/>
                  </a:solidFill>
                  <a:latin typeface="Ubuntu" panose="020B0504030602030204"/>
                  <a:ea typeface="+mn-ea"/>
                  <a:cs typeface="+mn-cs"/>
                </a:rPr>
                <a:t>Anahat</a:t>
              </a:r>
              <a:endParaRPr lang="tr-TR" sz="1600" dirty="0">
                <a:solidFill>
                  <a:srgbClr val="002060"/>
                </a:solidFill>
                <a:latin typeface="Ubuntu" panose="020B0504030602030204"/>
                <a:ea typeface="+mn-ea"/>
                <a:cs typeface="+mn-cs"/>
              </a:endParaRPr>
            </a:p>
          </p:txBody>
        </p:sp>
        <p:sp>
          <p:nvSpPr>
            <p:cNvPr id="26" name="Unvan 1">
              <a:extLst>
                <a:ext uri="{FF2B5EF4-FFF2-40B4-BE49-F238E27FC236}">
                  <a16:creationId xmlns:a16="http://schemas.microsoft.com/office/drawing/2014/main" id="{F0F3C87B-228D-4359-9C69-D761F2D617A8}"/>
                </a:ext>
              </a:extLst>
            </p:cNvPr>
            <p:cNvSpPr txBox="1">
              <a:spLocks/>
            </p:cNvSpPr>
            <p:nvPr/>
          </p:nvSpPr>
          <p:spPr>
            <a:xfrm>
              <a:off x="734954" y="3555046"/>
              <a:ext cx="1343126" cy="34987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buBlip>
                  <a:blip r:embed="rId10"/>
                </a:buBlip>
              </a:pPr>
              <a:r>
                <a:rPr lang="tr-TR" sz="1600" dirty="0">
                  <a:solidFill>
                    <a:srgbClr val="002060"/>
                  </a:solidFill>
                  <a:latin typeface="Ubuntu" panose="020B0504030602030204"/>
                  <a:ea typeface="+mn-ea"/>
                  <a:cs typeface="+mn-cs"/>
                </a:rPr>
                <a:t>Şebeke</a:t>
              </a:r>
            </a:p>
          </p:txBody>
        </p:sp>
        <p:sp>
          <p:nvSpPr>
            <p:cNvPr id="27" name="Unvan 1">
              <a:extLst>
                <a:ext uri="{FF2B5EF4-FFF2-40B4-BE49-F238E27FC236}">
                  <a16:creationId xmlns:a16="http://schemas.microsoft.com/office/drawing/2014/main" id="{56109FAC-1D49-4D24-B4D2-2556CCC5B55E}"/>
                </a:ext>
              </a:extLst>
            </p:cNvPr>
            <p:cNvSpPr txBox="1">
              <a:spLocks/>
            </p:cNvSpPr>
            <p:nvPr/>
          </p:nvSpPr>
          <p:spPr>
            <a:xfrm>
              <a:off x="731949" y="3806921"/>
              <a:ext cx="2217134" cy="3381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buBlip>
                  <a:blip r:embed="rId10"/>
                </a:buBlip>
              </a:pPr>
              <a:r>
                <a:rPr lang="tr-TR" sz="1600" dirty="0" err="1">
                  <a:solidFill>
                    <a:srgbClr val="002060"/>
                  </a:solidFill>
                  <a:latin typeface="Ubuntu" panose="020B0504030602030204"/>
                  <a:ea typeface="+mn-ea"/>
                  <a:cs typeface="+mn-cs"/>
                </a:rPr>
                <a:t>Anahat</a:t>
              </a:r>
              <a:r>
                <a:rPr lang="tr-TR" sz="1600" dirty="0">
                  <a:solidFill>
                    <a:srgbClr val="002060"/>
                  </a:solidFill>
                  <a:latin typeface="Ubuntu" panose="020B0504030602030204"/>
                  <a:ea typeface="+mn-ea"/>
                  <a:cs typeface="+mn-cs"/>
                </a:rPr>
                <a:t> Armatür</a:t>
              </a:r>
            </a:p>
          </p:txBody>
        </p:sp>
        <p:sp>
          <p:nvSpPr>
            <p:cNvPr id="28" name="Unvan 1">
              <a:extLst>
                <a:ext uri="{FF2B5EF4-FFF2-40B4-BE49-F238E27FC236}">
                  <a16:creationId xmlns:a16="http://schemas.microsoft.com/office/drawing/2014/main" id="{387FD557-9273-4B25-BDAF-D73B1D5802B4}"/>
                </a:ext>
              </a:extLst>
            </p:cNvPr>
            <p:cNvSpPr txBox="1">
              <a:spLocks/>
            </p:cNvSpPr>
            <p:nvPr/>
          </p:nvSpPr>
          <p:spPr>
            <a:xfrm>
              <a:off x="728077" y="4117209"/>
              <a:ext cx="2322232" cy="2375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buBlip>
                  <a:blip r:embed="rId10"/>
                </a:buBlip>
              </a:pPr>
              <a:r>
                <a:rPr lang="tr-TR" sz="1600" dirty="0" err="1">
                  <a:solidFill>
                    <a:srgbClr val="002060"/>
                  </a:solidFill>
                  <a:latin typeface="Ubuntu" panose="020B0504030602030204"/>
                  <a:ea typeface="+mn-ea"/>
                  <a:cs typeface="+mn-cs"/>
                </a:rPr>
                <a:t>Atıksu</a:t>
              </a:r>
              <a:r>
                <a:rPr lang="tr-TR" sz="1600" dirty="0">
                  <a:solidFill>
                    <a:srgbClr val="002060"/>
                  </a:solidFill>
                  <a:latin typeface="Ubuntu" panose="020B0504030602030204"/>
                  <a:ea typeface="+mn-ea"/>
                  <a:cs typeface="+mn-cs"/>
                </a:rPr>
                <a:t> Boru ve Baca</a:t>
              </a:r>
            </a:p>
          </p:txBody>
        </p:sp>
        <p:sp>
          <p:nvSpPr>
            <p:cNvPr id="29" name="Unvan 1">
              <a:extLst>
                <a:ext uri="{FF2B5EF4-FFF2-40B4-BE49-F238E27FC236}">
                  <a16:creationId xmlns:a16="http://schemas.microsoft.com/office/drawing/2014/main" id="{4047778E-ED64-4137-981A-BBCA16157B94}"/>
                </a:ext>
              </a:extLst>
            </p:cNvPr>
            <p:cNvSpPr txBox="1">
              <a:spLocks/>
            </p:cNvSpPr>
            <p:nvPr/>
          </p:nvSpPr>
          <p:spPr>
            <a:xfrm>
              <a:off x="728077" y="4374532"/>
              <a:ext cx="2281316" cy="2758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buBlip>
                  <a:blip r:embed="rId10"/>
                </a:buBlip>
              </a:pPr>
              <a:r>
                <a:rPr lang="tr-TR" sz="1600" dirty="0">
                  <a:solidFill>
                    <a:srgbClr val="002060"/>
                  </a:solidFill>
                  <a:latin typeface="Ubuntu" panose="020B0504030602030204"/>
                  <a:ea typeface="+mn-ea"/>
                  <a:cs typeface="+mn-cs"/>
                </a:rPr>
                <a:t>Yağmur Boru ve Baca</a:t>
              </a:r>
            </a:p>
          </p:txBody>
        </p:sp>
        <p:sp>
          <p:nvSpPr>
            <p:cNvPr id="30" name="Unvan 1">
              <a:extLst>
                <a:ext uri="{FF2B5EF4-FFF2-40B4-BE49-F238E27FC236}">
                  <a16:creationId xmlns:a16="http://schemas.microsoft.com/office/drawing/2014/main" id="{A246429D-F9E7-411C-84F5-C514544D1E84}"/>
                </a:ext>
              </a:extLst>
            </p:cNvPr>
            <p:cNvSpPr txBox="1">
              <a:spLocks/>
            </p:cNvSpPr>
            <p:nvPr/>
          </p:nvSpPr>
          <p:spPr>
            <a:xfrm>
              <a:off x="725421" y="4639346"/>
              <a:ext cx="2458484" cy="2647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buBlip>
                  <a:blip r:embed="rId10"/>
                </a:buBlip>
              </a:pPr>
              <a:r>
                <a:rPr lang="tr-TR" sz="1600" dirty="0">
                  <a:solidFill>
                    <a:srgbClr val="002060"/>
                  </a:solidFill>
                  <a:latin typeface="Ubuntu" panose="020B0504030602030204"/>
                  <a:ea typeface="+mn-ea"/>
                  <a:cs typeface="+mn-cs"/>
                </a:rPr>
                <a:t>Tatbikat Boru ve Baca</a:t>
              </a:r>
            </a:p>
          </p:txBody>
        </p:sp>
        <p:sp>
          <p:nvSpPr>
            <p:cNvPr id="31" name="Dikdörtgen 30">
              <a:extLst>
                <a:ext uri="{FF2B5EF4-FFF2-40B4-BE49-F238E27FC236}">
                  <a16:creationId xmlns:a16="http://schemas.microsoft.com/office/drawing/2014/main" id="{C6FF76BB-7A47-430F-9F89-EFDC5D2C497A}"/>
                </a:ext>
              </a:extLst>
            </p:cNvPr>
            <p:cNvSpPr/>
            <p:nvPr/>
          </p:nvSpPr>
          <p:spPr>
            <a:xfrm>
              <a:off x="727994" y="4893514"/>
              <a:ext cx="2620546" cy="305546"/>
            </a:xfrm>
            <a:prstGeom prst="rect">
              <a:avLst/>
            </a:prstGeom>
          </p:spPr>
          <p:txBody>
            <a:bodyPr wrap="square">
              <a:spAutoFit/>
            </a:bodyPr>
            <a:lstStyle/>
            <a:p>
              <a:pPr marL="285750" indent="-285750">
                <a:spcBef>
                  <a:spcPct val="0"/>
                </a:spcBef>
                <a:buBlip>
                  <a:blip r:embed="rId10"/>
                </a:buBlip>
              </a:pPr>
              <a:r>
                <a:rPr lang="tr-TR" sz="1600" dirty="0">
                  <a:solidFill>
                    <a:srgbClr val="002060"/>
                  </a:solidFill>
                  <a:latin typeface="Ubuntu" panose="020B0504030602030204"/>
                </a:rPr>
                <a:t>Yardımcı Çizim İşlemleri</a:t>
              </a:r>
            </a:p>
          </p:txBody>
        </p:sp>
        <p:sp>
          <p:nvSpPr>
            <p:cNvPr id="32" name="Dikdörtgen 31">
              <a:extLst>
                <a:ext uri="{FF2B5EF4-FFF2-40B4-BE49-F238E27FC236}">
                  <a16:creationId xmlns:a16="http://schemas.microsoft.com/office/drawing/2014/main" id="{A3B0FE84-AF03-4859-8D64-28CBC4529A3D}"/>
                </a:ext>
              </a:extLst>
            </p:cNvPr>
            <p:cNvSpPr/>
            <p:nvPr/>
          </p:nvSpPr>
          <p:spPr>
            <a:xfrm>
              <a:off x="731947" y="5159741"/>
              <a:ext cx="2532389" cy="305546"/>
            </a:xfrm>
            <a:prstGeom prst="rect">
              <a:avLst/>
            </a:prstGeom>
          </p:spPr>
          <p:txBody>
            <a:bodyPr wrap="square">
              <a:spAutoFit/>
            </a:bodyPr>
            <a:lstStyle/>
            <a:p>
              <a:pPr marL="285750" indent="-285750">
                <a:spcBef>
                  <a:spcPct val="0"/>
                </a:spcBef>
                <a:buBlip>
                  <a:blip r:embed="rId10"/>
                </a:buBlip>
              </a:pPr>
              <a:r>
                <a:rPr lang="tr-TR" sz="1600" dirty="0">
                  <a:solidFill>
                    <a:srgbClr val="002060"/>
                  </a:solidFill>
                  <a:latin typeface="Ubuntu" panose="020B0504030602030204"/>
                </a:rPr>
                <a:t>Serbest Çizim İşlemleri</a:t>
              </a:r>
            </a:p>
          </p:txBody>
        </p:sp>
      </p:grpSp>
    </p:spTree>
    <p:extLst>
      <p:ext uri="{BB962C8B-B14F-4D97-AF65-F5344CB8AC3E}">
        <p14:creationId xmlns:p14="http://schemas.microsoft.com/office/powerpoint/2010/main" val="2457493594"/>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54F6509D-3962-31C5-59E6-CEF3BD4F22A1}"/>
              </a:ext>
            </a:extLst>
          </p:cNvPr>
          <p:cNvSpPr txBox="1"/>
          <p:nvPr/>
        </p:nvSpPr>
        <p:spPr>
          <a:xfrm>
            <a:off x="7959256" y="7195930"/>
            <a:ext cx="184731" cy="369332"/>
          </a:xfrm>
          <a:prstGeom prst="rect">
            <a:avLst/>
          </a:prstGeom>
          <a:noFill/>
        </p:spPr>
        <p:txBody>
          <a:bodyPr wrap="none" rtlCol="0">
            <a:spAutoFit/>
          </a:bodyPr>
          <a:lstStyle/>
          <a:p>
            <a:endParaRPr lang="tr-TR" dirty="0"/>
          </a:p>
        </p:txBody>
      </p:sp>
      <p:grpSp>
        <p:nvGrpSpPr>
          <p:cNvPr id="7" name="Grup 6">
            <a:extLst>
              <a:ext uri="{FF2B5EF4-FFF2-40B4-BE49-F238E27FC236}">
                <a16:creationId xmlns:a16="http://schemas.microsoft.com/office/drawing/2014/main" id="{7D2D4ACD-6E6D-4DF2-B1AD-F7FCDB95235A}"/>
              </a:ext>
            </a:extLst>
          </p:cNvPr>
          <p:cNvGrpSpPr/>
          <p:nvPr/>
        </p:nvGrpSpPr>
        <p:grpSpPr>
          <a:xfrm>
            <a:off x="-238259" y="6071951"/>
            <a:ext cx="12809271" cy="1238268"/>
            <a:chOff x="-238259" y="6071951"/>
            <a:chExt cx="12809271" cy="1238268"/>
          </a:xfrm>
        </p:grpSpPr>
        <p:sp>
          <p:nvSpPr>
            <p:cNvPr id="11" name="Dikdörtgen 10">
              <a:extLst>
                <a:ext uri="{FF2B5EF4-FFF2-40B4-BE49-F238E27FC236}">
                  <a16:creationId xmlns:a16="http://schemas.microsoft.com/office/drawing/2014/main" id="{F27638AB-E558-EEC5-4563-2F6DB66DF86C}"/>
                </a:ext>
              </a:extLst>
            </p:cNvPr>
            <p:cNvSpPr/>
            <p:nvPr/>
          </p:nvSpPr>
          <p:spPr>
            <a:xfrm>
              <a:off x="-238259" y="6417360"/>
              <a:ext cx="12809271" cy="635543"/>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Yuvarlatılmış Dikdörtgen 11">
              <a:extLst>
                <a:ext uri="{FF2B5EF4-FFF2-40B4-BE49-F238E27FC236}">
                  <a16:creationId xmlns:a16="http://schemas.microsoft.com/office/drawing/2014/main" id="{1C7BD55F-21ED-D9F0-8170-4370D95944E2}"/>
                </a:ext>
              </a:extLst>
            </p:cNvPr>
            <p:cNvSpPr/>
            <p:nvPr/>
          </p:nvSpPr>
          <p:spPr>
            <a:xfrm>
              <a:off x="4648201" y="6071951"/>
              <a:ext cx="2895600" cy="1238268"/>
            </a:xfrm>
            <a:prstGeom prst="roundRect">
              <a:avLst/>
            </a:prstGeom>
            <a:solidFill>
              <a:schemeClr val="bg1"/>
            </a:solidFill>
            <a:ln>
              <a:noFill/>
            </a:ln>
            <a:effectLst>
              <a:outerShdw blurRad="797925" dist="50800" dir="5889604" algn="ctr" rotWithShape="0">
                <a:srgbClr val="070D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sp>
        <p:nvSpPr>
          <p:cNvPr id="22" name="Metin kutusu 21">
            <a:extLst>
              <a:ext uri="{FF2B5EF4-FFF2-40B4-BE49-F238E27FC236}">
                <a16:creationId xmlns:a16="http://schemas.microsoft.com/office/drawing/2014/main" id="{055F624B-F28D-41DD-AA8D-09F4F540A602}"/>
              </a:ext>
            </a:extLst>
          </p:cNvPr>
          <p:cNvSpPr txBox="1"/>
          <p:nvPr/>
        </p:nvSpPr>
        <p:spPr>
          <a:xfrm>
            <a:off x="155464" y="1262420"/>
            <a:ext cx="5671104" cy="2185214"/>
          </a:xfrm>
          <a:prstGeom prst="rect">
            <a:avLst/>
          </a:prstGeom>
          <a:noFill/>
        </p:spPr>
        <p:txBody>
          <a:bodyPr wrap="square">
            <a:spAutoFit/>
          </a:bodyPr>
          <a:lstStyle/>
          <a:p>
            <a:pPr indent="360000" algn="just"/>
            <a:r>
              <a:rPr lang="tr-TR" sz="2600" dirty="0"/>
              <a:t>İl, ilçe, mahalle, cadde/sokak, bina ve kapı numarası gibi kurumun merkezi adresleme ihtiyaçlarının yönetildiği modüldür.</a:t>
            </a:r>
          </a:p>
          <a:p>
            <a:pPr indent="360000" algn="just"/>
            <a:endParaRPr lang="tr-TR" sz="1600" dirty="0">
              <a:latin typeface="Montserrat" pitchFamily="2" charset="-94"/>
            </a:endParaRPr>
          </a:p>
          <a:p>
            <a:pPr algn="just"/>
            <a:endParaRPr lang="tr-TR" sz="1600" dirty="0">
              <a:latin typeface="Montserrat" pitchFamily="2" charset="-94"/>
            </a:endParaRPr>
          </a:p>
        </p:txBody>
      </p:sp>
      <p:pic>
        <p:nvPicPr>
          <p:cNvPr id="16" name="Resim 15">
            <a:extLst>
              <a:ext uri="{FF2B5EF4-FFF2-40B4-BE49-F238E27FC236}">
                <a16:creationId xmlns:a16="http://schemas.microsoft.com/office/drawing/2014/main" id="{6F10227C-04EA-4679-8C10-2309B23109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9317" y="6180051"/>
            <a:ext cx="2165661" cy="498368"/>
          </a:xfrm>
          <a:prstGeom prst="rect">
            <a:avLst/>
          </a:prstGeom>
        </p:spPr>
      </p:pic>
      <p:sp>
        <p:nvSpPr>
          <p:cNvPr id="15" name="Dikdörtgen 14">
            <a:extLst>
              <a:ext uri="{FF2B5EF4-FFF2-40B4-BE49-F238E27FC236}">
                <a16:creationId xmlns:a16="http://schemas.microsoft.com/office/drawing/2014/main" id="{E8980DD0-4CBC-4337-8FB4-7254EC4225A4}"/>
              </a:ext>
            </a:extLst>
          </p:cNvPr>
          <p:cNvSpPr/>
          <p:nvPr/>
        </p:nvSpPr>
        <p:spPr>
          <a:xfrm>
            <a:off x="-261039" y="-14872"/>
            <a:ext cx="12666372" cy="1087651"/>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b="1" dirty="0">
                <a:solidFill>
                  <a:srgbClr val="DADADA"/>
                </a:solidFill>
                <a:latin typeface="Montserrat" panose="00000500000000000000" pitchFamily="2" charset="-94"/>
              </a:rPr>
              <a:t>  		Web Maestro</a:t>
            </a:r>
          </a:p>
          <a:p>
            <a:r>
              <a:rPr lang="tr-TR" sz="2000" b="1" dirty="0">
                <a:solidFill>
                  <a:srgbClr val="DADADA"/>
                </a:solidFill>
                <a:latin typeface="Montserrat" pitchFamily="2" charset="-94"/>
              </a:rPr>
              <a:t>		Entegre Adres Yönetimi Modülü</a:t>
            </a:r>
          </a:p>
        </p:txBody>
      </p:sp>
      <p:pic>
        <p:nvPicPr>
          <p:cNvPr id="18" name="Resim 17">
            <a:extLst>
              <a:ext uri="{FF2B5EF4-FFF2-40B4-BE49-F238E27FC236}">
                <a16:creationId xmlns:a16="http://schemas.microsoft.com/office/drawing/2014/main" id="{73A67BE0-DAD6-4034-803D-3BE8D27C51F8}"/>
              </a:ext>
            </a:extLst>
          </p:cNvPr>
          <p:cNvPicPr>
            <a:picLocks noChangeAspect="1"/>
          </p:cNvPicPr>
          <p:nvPr/>
        </p:nvPicPr>
        <p:blipFill>
          <a:blip r:embed="rId4"/>
          <a:stretch>
            <a:fillRect/>
          </a:stretch>
        </p:blipFill>
        <p:spPr>
          <a:xfrm>
            <a:off x="6072147" y="1215806"/>
            <a:ext cx="6078234" cy="3141275"/>
          </a:xfrm>
          <a:prstGeom prst="rect">
            <a:avLst/>
          </a:prstGeom>
          <a:ln>
            <a:noFill/>
          </a:ln>
          <a:effectLst>
            <a:outerShdw blurRad="190500" algn="tl" rotWithShape="0">
              <a:srgbClr val="000000">
                <a:alpha val="70000"/>
              </a:srgbClr>
            </a:outerShdw>
          </a:effectLst>
        </p:spPr>
      </p:pic>
      <p:pic>
        <p:nvPicPr>
          <p:cNvPr id="2" name="Resim 1">
            <a:extLst>
              <a:ext uri="{FF2B5EF4-FFF2-40B4-BE49-F238E27FC236}">
                <a16:creationId xmlns:a16="http://schemas.microsoft.com/office/drawing/2014/main" id="{52BB6C26-AD5D-A763-DC0C-9E0A2C77D92C}"/>
              </a:ext>
            </a:extLst>
          </p:cNvPr>
          <p:cNvPicPr>
            <a:picLocks noChangeAspect="1"/>
          </p:cNvPicPr>
          <p:nvPr/>
        </p:nvPicPr>
        <p:blipFill rotWithShape="1">
          <a:blip r:embed="rId5">
            <a:clrChange>
              <a:clrFrom>
                <a:srgbClr val="FFFFFF"/>
              </a:clrFrom>
              <a:clrTo>
                <a:srgbClr val="FFFFFF">
                  <a:alpha val="0"/>
                </a:srgbClr>
              </a:clrTo>
            </a:clrChange>
          </a:blip>
          <a:srcRect l="9146" t="16003" r="71042" b="56291"/>
          <a:stretch/>
        </p:blipFill>
        <p:spPr>
          <a:xfrm>
            <a:off x="914400" y="215036"/>
            <a:ext cx="707270" cy="627833"/>
          </a:xfrm>
          <a:prstGeom prst="rect">
            <a:avLst/>
          </a:prstGeom>
        </p:spPr>
      </p:pic>
      <p:pic>
        <p:nvPicPr>
          <p:cNvPr id="6" name="Resim 5">
            <a:extLst>
              <a:ext uri="{FF2B5EF4-FFF2-40B4-BE49-F238E27FC236}">
                <a16:creationId xmlns:a16="http://schemas.microsoft.com/office/drawing/2014/main" id="{6B2FB5C3-95E3-4E74-B7C7-3A36FFC33949}"/>
              </a:ext>
            </a:extLst>
          </p:cNvPr>
          <p:cNvPicPr>
            <a:picLocks noChangeAspect="1"/>
          </p:cNvPicPr>
          <p:nvPr/>
        </p:nvPicPr>
        <p:blipFill rotWithShape="1">
          <a:blip r:embed="rId6"/>
          <a:srcRect t="48074" b="-106"/>
          <a:stretch/>
        </p:blipFill>
        <p:spPr>
          <a:xfrm>
            <a:off x="4435813" y="3910460"/>
            <a:ext cx="7600724" cy="224958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13870579"/>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54F6509D-3962-31C5-59E6-CEF3BD4F22A1}"/>
              </a:ext>
            </a:extLst>
          </p:cNvPr>
          <p:cNvSpPr txBox="1"/>
          <p:nvPr/>
        </p:nvSpPr>
        <p:spPr>
          <a:xfrm>
            <a:off x="7959256" y="7195930"/>
            <a:ext cx="184731" cy="369332"/>
          </a:xfrm>
          <a:prstGeom prst="rect">
            <a:avLst/>
          </a:prstGeom>
          <a:noFill/>
        </p:spPr>
        <p:txBody>
          <a:bodyPr wrap="none" rtlCol="0">
            <a:spAutoFit/>
          </a:bodyPr>
          <a:lstStyle/>
          <a:p>
            <a:endParaRPr lang="tr-TR" dirty="0"/>
          </a:p>
        </p:txBody>
      </p:sp>
      <p:grpSp>
        <p:nvGrpSpPr>
          <p:cNvPr id="7" name="Grup 6">
            <a:extLst>
              <a:ext uri="{FF2B5EF4-FFF2-40B4-BE49-F238E27FC236}">
                <a16:creationId xmlns:a16="http://schemas.microsoft.com/office/drawing/2014/main" id="{7D2D4ACD-6E6D-4DF2-B1AD-F7FCDB95235A}"/>
              </a:ext>
            </a:extLst>
          </p:cNvPr>
          <p:cNvGrpSpPr/>
          <p:nvPr/>
        </p:nvGrpSpPr>
        <p:grpSpPr>
          <a:xfrm>
            <a:off x="-238259" y="6071951"/>
            <a:ext cx="12809271" cy="1238268"/>
            <a:chOff x="-238259" y="6071951"/>
            <a:chExt cx="12809271" cy="1238268"/>
          </a:xfrm>
        </p:grpSpPr>
        <p:sp>
          <p:nvSpPr>
            <p:cNvPr id="11" name="Dikdörtgen 10">
              <a:extLst>
                <a:ext uri="{FF2B5EF4-FFF2-40B4-BE49-F238E27FC236}">
                  <a16:creationId xmlns:a16="http://schemas.microsoft.com/office/drawing/2014/main" id="{F27638AB-E558-EEC5-4563-2F6DB66DF86C}"/>
                </a:ext>
              </a:extLst>
            </p:cNvPr>
            <p:cNvSpPr/>
            <p:nvPr/>
          </p:nvSpPr>
          <p:spPr>
            <a:xfrm>
              <a:off x="-238259" y="6417360"/>
              <a:ext cx="12809271" cy="635543"/>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Yuvarlatılmış Dikdörtgen 11">
              <a:extLst>
                <a:ext uri="{FF2B5EF4-FFF2-40B4-BE49-F238E27FC236}">
                  <a16:creationId xmlns:a16="http://schemas.microsoft.com/office/drawing/2014/main" id="{1C7BD55F-21ED-D9F0-8170-4370D95944E2}"/>
                </a:ext>
              </a:extLst>
            </p:cNvPr>
            <p:cNvSpPr/>
            <p:nvPr/>
          </p:nvSpPr>
          <p:spPr>
            <a:xfrm>
              <a:off x="4648201" y="6071951"/>
              <a:ext cx="2895600" cy="1238268"/>
            </a:xfrm>
            <a:prstGeom prst="roundRect">
              <a:avLst/>
            </a:prstGeom>
            <a:solidFill>
              <a:schemeClr val="bg1"/>
            </a:solidFill>
            <a:ln>
              <a:noFill/>
            </a:ln>
            <a:effectLst>
              <a:outerShdw blurRad="797925" dist="50800" dir="5889604" algn="ctr" rotWithShape="0">
                <a:srgbClr val="070D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sp>
        <p:nvSpPr>
          <p:cNvPr id="22" name="Metin kutusu 21">
            <a:extLst>
              <a:ext uri="{FF2B5EF4-FFF2-40B4-BE49-F238E27FC236}">
                <a16:creationId xmlns:a16="http://schemas.microsoft.com/office/drawing/2014/main" id="{055F624B-F28D-41DD-AA8D-09F4F540A602}"/>
              </a:ext>
            </a:extLst>
          </p:cNvPr>
          <p:cNvSpPr txBox="1"/>
          <p:nvPr/>
        </p:nvSpPr>
        <p:spPr>
          <a:xfrm>
            <a:off x="214816" y="1482882"/>
            <a:ext cx="4079392" cy="1938992"/>
          </a:xfrm>
          <a:prstGeom prst="rect">
            <a:avLst/>
          </a:prstGeom>
          <a:noFill/>
        </p:spPr>
        <p:txBody>
          <a:bodyPr wrap="square">
            <a:spAutoFit/>
          </a:bodyPr>
          <a:lstStyle/>
          <a:p>
            <a:pPr indent="360000" algn="just"/>
            <a:r>
              <a:rPr lang="tr-TR" dirty="0">
                <a:latin typeface="Montserrat" pitchFamily="2" charset="-94"/>
              </a:rPr>
              <a:t> </a:t>
            </a:r>
            <a:r>
              <a:rPr lang="en-US" sz="2600" dirty="0"/>
              <a:t>CBS </a:t>
            </a:r>
            <a:r>
              <a:rPr lang="en-US" sz="2600" dirty="0" err="1"/>
              <a:t>verisi</a:t>
            </a:r>
            <a:r>
              <a:rPr lang="en-US" sz="2600" dirty="0"/>
              <a:t> </a:t>
            </a:r>
            <a:r>
              <a:rPr lang="en-US" sz="2600" dirty="0" err="1"/>
              <a:t>üzerinden</a:t>
            </a:r>
            <a:r>
              <a:rPr lang="en-US" sz="2600" dirty="0"/>
              <a:t> </a:t>
            </a:r>
            <a:r>
              <a:rPr lang="tr-TR" sz="2600" dirty="0"/>
              <a:t>topolojik kurallara ve bağlantısallık yapılarına göre network </a:t>
            </a:r>
            <a:r>
              <a:rPr lang="en-US" sz="2600" dirty="0" err="1"/>
              <a:t>analiz</a:t>
            </a:r>
            <a:r>
              <a:rPr lang="tr-TR" sz="2600" dirty="0"/>
              <a:t>i yapar. </a:t>
            </a:r>
          </a:p>
          <a:p>
            <a:pPr indent="360000" algn="just"/>
            <a:endParaRPr lang="tr-TR" sz="1600" dirty="0">
              <a:latin typeface="Montserrat" pitchFamily="2" charset="-94"/>
            </a:endParaRPr>
          </a:p>
        </p:txBody>
      </p:sp>
      <p:pic>
        <p:nvPicPr>
          <p:cNvPr id="16" name="Resim 15">
            <a:extLst>
              <a:ext uri="{FF2B5EF4-FFF2-40B4-BE49-F238E27FC236}">
                <a16:creationId xmlns:a16="http://schemas.microsoft.com/office/drawing/2014/main" id="{6F10227C-04EA-4679-8C10-2309B23109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9317" y="6180051"/>
            <a:ext cx="2165661" cy="498368"/>
          </a:xfrm>
          <a:prstGeom prst="rect">
            <a:avLst/>
          </a:prstGeom>
        </p:spPr>
      </p:pic>
      <p:sp>
        <p:nvSpPr>
          <p:cNvPr id="5" name="Dikdörtgen 4">
            <a:extLst>
              <a:ext uri="{FF2B5EF4-FFF2-40B4-BE49-F238E27FC236}">
                <a16:creationId xmlns:a16="http://schemas.microsoft.com/office/drawing/2014/main" id="{8F9DBCAD-86F4-83D3-F8A6-5C54C55B17F1}"/>
              </a:ext>
            </a:extLst>
          </p:cNvPr>
          <p:cNvSpPr/>
          <p:nvPr/>
        </p:nvSpPr>
        <p:spPr>
          <a:xfrm>
            <a:off x="-261039" y="-14872"/>
            <a:ext cx="12666372" cy="1087651"/>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b="1" dirty="0">
                <a:solidFill>
                  <a:srgbClr val="DADADA"/>
                </a:solidFill>
                <a:latin typeface="Montserrat" panose="00000500000000000000" pitchFamily="2" charset="-94"/>
              </a:rPr>
              <a:t>  		Web Maestro</a:t>
            </a:r>
          </a:p>
          <a:p>
            <a:r>
              <a:rPr lang="tr-TR" sz="2000" b="1" dirty="0">
                <a:solidFill>
                  <a:srgbClr val="DADADA"/>
                </a:solidFill>
                <a:latin typeface="Montserrat" pitchFamily="2" charset="-94"/>
              </a:rPr>
              <a:t>		Network Topoloji Kütüphanesi</a:t>
            </a:r>
          </a:p>
        </p:txBody>
      </p:sp>
      <p:pic>
        <p:nvPicPr>
          <p:cNvPr id="6" name="Resim 5">
            <a:extLst>
              <a:ext uri="{FF2B5EF4-FFF2-40B4-BE49-F238E27FC236}">
                <a16:creationId xmlns:a16="http://schemas.microsoft.com/office/drawing/2014/main" id="{4276A29D-3399-2785-7A24-739229F00B79}"/>
              </a:ext>
            </a:extLst>
          </p:cNvPr>
          <p:cNvPicPr>
            <a:picLocks noChangeAspect="1"/>
          </p:cNvPicPr>
          <p:nvPr/>
        </p:nvPicPr>
        <p:blipFill rotWithShape="1">
          <a:blip r:embed="rId4">
            <a:clrChange>
              <a:clrFrom>
                <a:srgbClr val="FFFFFF"/>
              </a:clrFrom>
              <a:clrTo>
                <a:srgbClr val="FFFFFF">
                  <a:alpha val="0"/>
                </a:srgbClr>
              </a:clrTo>
            </a:clrChange>
          </a:blip>
          <a:srcRect l="9146" t="16003" r="71042" b="56291"/>
          <a:stretch/>
        </p:blipFill>
        <p:spPr>
          <a:xfrm>
            <a:off x="914400" y="215036"/>
            <a:ext cx="707270" cy="627833"/>
          </a:xfrm>
          <a:prstGeom prst="rect">
            <a:avLst/>
          </a:prstGeom>
        </p:spPr>
      </p:pic>
      <p:pic>
        <p:nvPicPr>
          <p:cNvPr id="13" name="Resim 12">
            <a:extLst>
              <a:ext uri="{FF2B5EF4-FFF2-40B4-BE49-F238E27FC236}">
                <a16:creationId xmlns:a16="http://schemas.microsoft.com/office/drawing/2014/main" id="{C1CD3530-8BB3-49C4-B6AE-934DB9E5CE51}"/>
              </a:ext>
            </a:extLst>
          </p:cNvPr>
          <p:cNvPicPr>
            <a:picLocks noChangeAspect="1"/>
          </p:cNvPicPr>
          <p:nvPr/>
        </p:nvPicPr>
        <p:blipFill>
          <a:blip r:embed="rId5"/>
          <a:stretch>
            <a:fillRect/>
          </a:stretch>
        </p:blipFill>
        <p:spPr>
          <a:xfrm>
            <a:off x="4536592" y="1180879"/>
            <a:ext cx="5750981" cy="3309748"/>
          </a:xfrm>
          <a:prstGeom prst="rect">
            <a:avLst/>
          </a:prstGeom>
        </p:spPr>
      </p:pic>
      <p:pic>
        <p:nvPicPr>
          <p:cNvPr id="14" name="Resim 13">
            <a:extLst>
              <a:ext uri="{FF2B5EF4-FFF2-40B4-BE49-F238E27FC236}">
                <a16:creationId xmlns:a16="http://schemas.microsoft.com/office/drawing/2014/main" id="{9067B134-D8AB-4F85-BA54-BE8F6975E574}"/>
              </a:ext>
            </a:extLst>
          </p:cNvPr>
          <p:cNvPicPr>
            <a:picLocks noChangeAspect="1"/>
          </p:cNvPicPr>
          <p:nvPr/>
        </p:nvPicPr>
        <p:blipFill>
          <a:blip r:embed="rId6"/>
          <a:stretch>
            <a:fillRect/>
          </a:stretch>
        </p:blipFill>
        <p:spPr>
          <a:xfrm>
            <a:off x="7469736" y="2674125"/>
            <a:ext cx="4507448" cy="3397826"/>
          </a:xfrm>
          <a:prstGeom prst="rect">
            <a:avLst/>
          </a:prstGeom>
        </p:spPr>
      </p:pic>
    </p:spTree>
    <p:extLst>
      <p:ext uri="{BB962C8B-B14F-4D97-AF65-F5344CB8AC3E}">
        <p14:creationId xmlns:p14="http://schemas.microsoft.com/office/powerpoint/2010/main" val="850097168"/>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54F6509D-3962-31C5-59E6-CEF3BD4F22A1}"/>
              </a:ext>
            </a:extLst>
          </p:cNvPr>
          <p:cNvSpPr txBox="1"/>
          <p:nvPr/>
        </p:nvSpPr>
        <p:spPr>
          <a:xfrm>
            <a:off x="7959256" y="7195930"/>
            <a:ext cx="184731" cy="369332"/>
          </a:xfrm>
          <a:prstGeom prst="rect">
            <a:avLst/>
          </a:prstGeom>
          <a:noFill/>
        </p:spPr>
        <p:txBody>
          <a:bodyPr wrap="none" rtlCol="0">
            <a:spAutoFit/>
          </a:bodyPr>
          <a:lstStyle/>
          <a:p>
            <a:endParaRPr lang="tr-TR" dirty="0"/>
          </a:p>
        </p:txBody>
      </p:sp>
      <p:grpSp>
        <p:nvGrpSpPr>
          <p:cNvPr id="7" name="Grup 6">
            <a:extLst>
              <a:ext uri="{FF2B5EF4-FFF2-40B4-BE49-F238E27FC236}">
                <a16:creationId xmlns:a16="http://schemas.microsoft.com/office/drawing/2014/main" id="{7D2D4ACD-6E6D-4DF2-B1AD-F7FCDB95235A}"/>
              </a:ext>
            </a:extLst>
          </p:cNvPr>
          <p:cNvGrpSpPr/>
          <p:nvPr/>
        </p:nvGrpSpPr>
        <p:grpSpPr>
          <a:xfrm>
            <a:off x="-238259" y="6215705"/>
            <a:ext cx="12809271" cy="1094513"/>
            <a:chOff x="-238259" y="6215705"/>
            <a:chExt cx="12809271" cy="1094513"/>
          </a:xfrm>
        </p:grpSpPr>
        <p:sp>
          <p:nvSpPr>
            <p:cNvPr id="11" name="Dikdörtgen 10">
              <a:extLst>
                <a:ext uri="{FF2B5EF4-FFF2-40B4-BE49-F238E27FC236}">
                  <a16:creationId xmlns:a16="http://schemas.microsoft.com/office/drawing/2014/main" id="{F27638AB-E558-EEC5-4563-2F6DB66DF86C}"/>
                </a:ext>
              </a:extLst>
            </p:cNvPr>
            <p:cNvSpPr/>
            <p:nvPr/>
          </p:nvSpPr>
          <p:spPr>
            <a:xfrm>
              <a:off x="-238259" y="6417360"/>
              <a:ext cx="12809271" cy="635543"/>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Yuvarlatılmış Dikdörtgen 11">
              <a:extLst>
                <a:ext uri="{FF2B5EF4-FFF2-40B4-BE49-F238E27FC236}">
                  <a16:creationId xmlns:a16="http://schemas.microsoft.com/office/drawing/2014/main" id="{1C7BD55F-21ED-D9F0-8170-4370D95944E2}"/>
                </a:ext>
              </a:extLst>
            </p:cNvPr>
            <p:cNvSpPr/>
            <p:nvPr/>
          </p:nvSpPr>
          <p:spPr>
            <a:xfrm>
              <a:off x="4704845" y="6215705"/>
              <a:ext cx="2838956" cy="1094513"/>
            </a:xfrm>
            <a:prstGeom prst="roundRect">
              <a:avLst/>
            </a:prstGeom>
            <a:solidFill>
              <a:schemeClr val="bg1"/>
            </a:solidFill>
            <a:ln>
              <a:noFill/>
            </a:ln>
            <a:effectLst>
              <a:outerShdw blurRad="797925" dist="50800" dir="5889604" algn="ctr" rotWithShape="0">
                <a:srgbClr val="070D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sp>
        <p:nvSpPr>
          <p:cNvPr id="22" name="Metin kutusu 21">
            <a:extLst>
              <a:ext uri="{FF2B5EF4-FFF2-40B4-BE49-F238E27FC236}">
                <a16:creationId xmlns:a16="http://schemas.microsoft.com/office/drawing/2014/main" id="{055F624B-F28D-41DD-AA8D-09F4F540A602}"/>
              </a:ext>
            </a:extLst>
          </p:cNvPr>
          <p:cNvSpPr txBox="1"/>
          <p:nvPr/>
        </p:nvSpPr>
        <p:spPr>
          <a:xfrm>
            <a:off x="316358" y="1435381"/>
            <a:ext cx="6481605" cy="461665"/>
          </a:xfrm>
          <a:prstGeom prst="rect">
            <a:avLst/>
          </a:prstGeom>
          <a:noFill/>
        </p:spPr>
        <p:txBody>
          <a:bodyPr wrap="square">
            <a:spAutoFit/>
          </a:bodyPr>
          <a:lstStyle/>
          <a:p>
            <a:pPr algn="just"/>
            <a:r>
              <a:rPr lang="tr-TR" sz="2400" i="1" dirty="0"/>
              <a:t>	</a:t>
            </a:r>
            <a:endParaRPr lang="en-US" sz="2000" i="1" dirty="0"/>
          </a:p>
        </p:txBody>
      </p:sp>
      <p:pic>
        <p:nvPicPr>
          <p:cNvPr id="16" name="Resim 15">
            <a:extLst>
              <a:ext uri="{FF2B5EF4-FFF2-40B4-BE49-F238E27FC236}">
                <a16:creationId xmlns:a16="http://schemas.microsoft.com/office/drawing/2014/main" id="{6F10227C-04EA-4679-8C10-2309B23109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9317" y="6180051"/>
            <a:ext cx="2165661" cy="498368"/>
          </a:xfrm>
          <a:prstGeom prst="rect">
            <a:avLst/>
          </a:prstGeom>
        </p:spPr>
      </p:pic>
      <p:pic>
        <p:nvPicPr>
          <p:cNvPr id="3" name="Resim 2">
            <a:extLst>
              <a:ext uri="{FF2B5EF4-FFF2-40B4-BE49-F238E27FC236}">
                <a16:creationId xmlns:a16="http://schemas.microsoft.com/office/drawing/2014/main" id="{6D70DE17-C760-4605-99D6-2390A781B57B}"/>
              </a:ext>
            </a:extLst>
          </p:cNvPr>
          <p:cNvPicPr>
            <a:picLocks noChangeAspect="1"/>
          </p:cNvPicPr>
          <p:nvPr/>
        </p:nvPicPr>
        <p:blipFill>
          <a:blip r:embed="rId4"/>
          <a:stretch>
            <a:fillRect/>
          </a:stretch>
        </p:blipFill>
        <p:spPr>
          <a:xfrm>
            <a:off x="8812919" y="1188277"/>
            <a:ext cx="3291531" cy="4883673"/>
          </a:xfrm>
          <a:prstGeom prst="rect">
            <a:avLst/>
          </a:prstGeom>
          <a:ln>
            <a:noFill/>
          </a:ln>
          <a:effectLst>
            <a:outerShdw blurRad="190500" algn="tl" rotWithShape="0">
              <a:srgbClr val="000000">
                <a:alpha val="70000"/>
              </a:srgbClr>
            </a:outerShdw>
          </a:effectLst>
        </p:spPr>
      </p:pic>
      <p:sp>
        <p:nvSpPr>
          <p:cNvPr id="18" name="Metin kutusu 17">
            <a:extLst>
              <a:ext uri="{FF2B5EF4-FFF2-40B4-BE49-F238E27FC236}">
                <a16:creationId xmlns:a16="http://schemas.microsoft.com/office/drawing/2014/main" id="{14347777-DE86-4688-8940-210434C0689A}"/>
              </a:ext>
            </a:extLst>
          </p:cNvPr>
          <p:cNvSpPr txBox="1"/>
          <p:nvPr/>
        </p:nvSpPr>
        <p:spPr>
          <a:xfrm>
            <a:off x="87550" y="1188278"/>
            <a:ext cx="4560651" cy="615553"/>
          </a:xfrm>
          <a:prstGeom prst="rect">
            <a:avLst/>
          </a:prstGeom>
          <a:noFill/>
        </p:spPr>
        <p:txBody>
          <a:bodyPr wrap="square" rtlCol="0">
            <a:spAutoFit/>
          </a:bodyPr>
          <a:lstStyle/>
          <a:p>
            <a:pPr marL="285750" indent="-285750" algn="just">
              <a:buFont typeface="Arial" panose="020B0604020202020204" pitchFamily="34" charset="0"/>
              <a:buChar char="•"/>
            </a:pPr>
            <a:endParaRPr lang="tr-TR" sz="1600" dirty="0">
              <a:latin typeface="Montserrat" panose="00000500000000000000" pitchFamily="2" charset="-94"/>
            </a:endParaRPr>
          </a:p>
          <a:p>
            <a:pPr algn="just"/>
            <a:endParaRPr lang="tr-TR" dirty="0">
              <a:latin typeface="Montserrat" panose="00000500000000000000" pitchFamily="2" charset="-94"/>
            </a:endParaRPr>
          </a:p>
        </p:txBody>
      </p:sp>
      <p:pic>
        <p:nvPicPr>
          <p:cNvPr id="20" name="Resim 19">
            <a:extLst>
              <a:ext uri="{FF2B5EF4-FFF2-40B4-BE49-F238E27FC236}">
                <a16:creationId xmlns:a16="http://schemas.microsoft.com/office/drawing/2014/main" id="{C1E0FB82-76D4-4F8D-ACE3-61A4DD366DAC}"/>
              </a:ext>
            </a:extLst>
          </p:cNvPr>
          <p:cNvPicPr>
            <a:picLocks noChangeAspect="1"/>
          </p:cNvPicPr>
          <p:nvPr/>
        </p:nvPicPr>
        <p:blipFill>
          <a:blip r:embed="rId5"/>
          <a:stretch>
            <a:fillRect/>
          </a:stretch>
        </p:blipFill>
        <p:spPr>
          <a:xfrm>
            <a:off x="4704845" y="1192707"/>
            <a:ext cx="2093118" cy="2012168"/>
          </a:xfrm>
          <a:prstGeom prst="rect">
            <a:avLst/>
          </a:prstGeom>
          <a:effectLst>
            <a:outerShdw blurRad="76200" dir="18900000" sy="23000" kx="-1200000" algn="bl" rotWithShape="0">
              <a:prstClr val="black">
                <a:alpha val="20000"/>
              </a:prstClr>
            </a:outerShdw>
          </a:effectLst>
        </p:spPr>
      </p:pic>
      <p:pic>
        <p:nvPicPr>
          <p:cNvPr id="23" name="Resim 22">
            <a:extLst>
              <a:ext uri="{FF2B5EF4-FFF2-40B4-BE49-F238E27FC236}">
                <a16:creationId xmlns:a16="http://schemas.microsoft.com/office/drawing/2014/main" id="{EE5EF5C9-259E-448A-AC86-77F50D82EA49}"/>
              </a:ext>
            </a:extLst>
          </p:cNvPr>
          <p:cNvPicPr>
            <a:picLocks noChangeAspect="1"/>
          </p:cNvPicPr>
          <p:nvPr/>
        </p:nvPicPr>
        <p:blipFill>
          <a:blip r:embed="rId6"/>
          <a:stretch>
            <a:fillRect/>
          </a:stretch>
        </p:blipFill>
        <p:spPr>
          <a:xfrm>
            <a:off x="1950193" y="1175651"/>
            <a:ext cx="1838582" cy="2095792"/>
          </a:xfrm>
          <a:prstGeom prst="rect">
            <a:avLst/>
          </a:prstGeom>
        </p:spPr>
      </p:pic>
      <p:sp>
        <p:nvSpPr>
          <p:cNvPr id="5" name="Dikdörtgen 4">
            <a:extLst>
              <a:ext uri="{FF2B5EF4-FFF2-40B4-BE49-F238E27FC236}">
                <a16:creationId xmlns:a16="http://schemas.microsoft.com/office/drawing/2014/main" id="{420AFA94-6F50-71D0-3C07-B43A37A0553C}"/>
              </a:ext>
            </a:extLst>
          </p:cNvPr>
          <p:cNvSpPr/>
          <p:nvPr/>
        </p:nvSpPr>
        <p:spPr>
          <a:xfrm>
            <a:off x="-261039" y="-14872"/>
            <a:ext cx="12666372" cy="1087651"/>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b="1" dirty="0">
                <a:solidFill>
                  <a:srgbClr val="DADADA"/>
                </a:solidFill>
                <a:latin typeface="Montserrat" panose="00000500000000000000" pitchFamily="2" charset="-94"/>
              </a:rPr>
              <a:t>  		Web Maestro</a:t>
            </a:r>
          </a:p>
          <a:p>
            <a:r>
              <a:rPr lang="tr-TR" sz="2000" b="1" dirty="0">
                <a:solidFill>
                  <a:srgbClr val="DADADA"/>
                </a:solidFill>
                <a:latin typeface="Montserrat" pitchFamily="2" charset="-94"/>
              </a:rPr>
              <a:t>		Dinamik Sorgulama</a:t>
            </a:r>
          </a:p>
        </p:txBody>
      </p:sp>
      <p:pic>
        <p:nvPicPr>
          <p:cNvPr id="6" name="Resim 5">
            <a:extLst>
              <a:ext uri="{FF2B5EF4-FFF2-40B4-BE49-F238E27FC236}">
                <a16:creationId xmlns:a16="http://schemas.microsoft.com/office/drawing/2014/main" id="{CD4E2D79-3E5F-F73D-7350-4F6C87D505D7}"/>
              </a:ext>
            </a:extLst>
          </p:cNvPr>
          <p:cNvPicPr>
            <a:picLocks noChangeAspect="1"/>
          </p:cNvPicPr>
          <p:nvPr/>
        </p:nvPicPr>
        <p:blipFill rotWithShape="1">
          <a:blip r:embed="rId7">
            <a:clrChange>
              <a:clrFrom>
                <a:srgbClr val="FFFFFF"/>
              </a:clrFrom>
              <a:clrTo>
                <a:srgbClr val="FFFFFF">
                  <a:alpha val="0"/>
                </a:srgbClr>
              </a:clrTo>
            </a:clrChange>
          </a:blip>
          <a:srcRect l="9146" t="16003" r="71042" b="56291"/>
          <a:stretch/>
        </p:blipFill>
        <p:spPr>
          <a:xfrm>
            <a:off x="914400" y="215036"/>
            <a:ext cx="707270" cy="627833"/>
          </a:xfrm>
          <a:prstGeom prst="rect">
            <a:avLst/>
          </a:prstGeom>
        </p:spPr>
      </p:pic>
      <p:pic>
        <p:nvPicPr>
          <p:cNvPr id="10" name="Resim 9">
            <a:extLst>
              <a:ext uri="{FF2B5EF4-FFF2-40B4-BE49-F238E27FC236}">
                <a16:creationId xmlns:a16="http://schemas.microsoft.com/office/drawing/2014/main" id="{45D3B561-002B-9BDF-C9DF-0B56982502F7}"/>
              </a:ext>
            </a:extLst>
          </p:cNvPr>
          <p:cNvPicPr>
            <a:picLocks noChangeAspect="1"/>
          </p:cNvPicPr>
          <p:nvPr/>
        </p:nvPicPr>
        <p:blipFill>
          <a:blip r:embed="rId8"/>
          <a:stretch>
            <a:fillRect/>
          </a:stretch>
        </p:blipFill>
        <p:spPr>
          <a:xfrm>
            <a:off x="592058" y="3422842"/>
            <a:ext cx="8115563" cy="25853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74870215"/>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54F6509D-3962-31C5-59E6-CEF3BD4F22A1}"/>
              </a:ext>
            </a:extLst>
          </p:cNvPr>
          <p:cNvSpPr txBox="1"/>
          <p:nvPr/>
        </p:nvSpPr>
        <p:spPr>
          <a:xfrm>
            <a:off x="7959256" y="7195930"/>
            <a:ext cx="184731" cy="369332"/>
          </a:xfrm>
          <a:prstGeom prst="rect">
            <a:avLst/>
          </a:prstGeom>
          <a:noFill/>
        </p:spPr>
        <p:txBody>
          <a:bodyPr wrap="none" rtlCol="0">
            <a:spAutoFit/>
          </a:bodyPr>
          <a:lstStyle/>
          <a:p>
            <a:endParaRPr lang="tr-TR" dirty="0"/>
          </a:p>
        </p:txBody>
      </p:sp>
      <p:grpSp>
        <p:nvGrpSpPr>
          <p:cNvPr id="7" name="Grup 6">
            <a:extLst>
              <a:ext uri="{FF2B5EF4-FFF2-40B4-BE49-F238E27FC236}">
                <a16:creationId xmlns:a16="http://schemas.microsoft.com/office/drawing/2014/main" id="{7D2D4ACD-6E6D-4DF2-B1AD-F7FCDB95235A}"/>
              </a:ext>
            </a:extLst>
          </p:cNvPr>
          <p:cNvGrpSpPr/>
          <p:nvPr/>
        </p:nvGrpSpPr>
        <p:grpSpPr>
          <a:xfrm>
            <a:off x="-238259" y="6071951"/>
            <a:ext cx="12809271" cy="1238268"/>
            <a:chOff x="-238259" y="6071951"/>
            <a:chExt cx="12809271" cy="1238268"/>
          </a:xfrm>
        </p:grpSpPr>
        <p:sp>
          <p:nvSpPr>
            <p:cNvPr id="11" name="Dikdörtgen 10">
              <a:extLst>
                <a:ext uri="{FF2B5EF4-FFF2-40B4-BE49-F238E27FC236}">
                  <a16:creationId xmlns:a16="http://schemas.microsoft.com/office/drawing/2014/main" id="{F27638AB-E558-EEC5-4563-2F6DB66DF86C}"/>
                </a:ext>
              </a:extLst>
            </p:cNvPr>
            <p:cNvSpPr/>
            <p:nvPr/>
          </p:nvSpPr>
          <p:spPr>
            <a:xfrm>
              <a:off x="-238259" y="6417360"/>
              <a:ext cx="12809271" cy="635543"/>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Yuvarlatılmış Dikdörtgen 11">
              <a:extLst>
                <a:ext uri="{FF2B5EF4-FFF2-40B4-BE49-F238E27FC236}">
                  <a16:creationId xmlns:a16="http://schemas.microsoft.com/office/drawing/2014/main" id="{1C7BD55F-21ED-D9F0-8170-4370D95944E2}"/>
                </a:ext>
              </a:extLst>
            </p:cNvPr>
            <p:cNvSpPr/>
            <p:nvPr/>
          </p:nvSpPr>
          <p:spPr>
            <a:xfrm>
              <a:off x="4648201" y="6071951"/>
              <a:ext cx="2895600" cy="1238268"/>
            </a:xfrm>
            <a:prstGeom prst="roundRect">
              <a:avLst/>
            </a:prstGeom>
            <a:solidFill>
              <a:schemeClr val="bg1"/>
            </a:solidFill>
            <a:ln>
              <a:noFill/>
            </a:ln>
            <a:effectLst>
              <a:outerShdw blurRad="797925" dist="50800" dir="5889604" algn="ctr" rotWithShape="0">
                <a:srgbClr val="070D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pic>
        <p:nvPicPr>
          <p:cNvPr id="16" name="Resim 15">
            <a:extLst>
              <a:ext uri="{FF2B5EF4-FFF2-40B4-BE49-F238E27FC236}">
                <a16:creationId xmlns:a16="http://schemas.microsoft.com/office/drawing/2014/main" id="{6F10227C-04EA-4679-8C10-2309B23109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9317" y="6180051"/>
            <a:ext cx="2165661" cy="498368"/>
          </a:xfrm>
          <a:prstGeom prst="rect">
            <a:avLst/>
          </a:prstGeom>
        </p:spPr>
      </p:pic>
      <p:sp>
        <p:nvSpPr>
          <p:cNvPr id="18" name="Dikdörtgen 17">
            <a:extLst>
              <a:ext uri="{FF2B5EF4-FFF2-40B4-BE49-F238E27FC236}">
                <a16:creationId xmlns:a16="http://schemas.microsoft.com/office/drawing/2014/main" id="{0B40AFF3-D6DA-48B8-B34B-3E274F9A6CF8}"/>
              </a:ext>
            </a:extLst>
          </p:cNvPr>
          <p:cNvSpPr/>
          <p:nvPr/>
        </p:nvSpPr>
        <p:spPr>
          <a:xfrm>
            <a:off x="3882033" y="1859756"/>
            <a:ext cx="453926" cy="88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a:extLst>
              <a:ext uri="{FF2B5EF4-FFF2-40B4-BE49-F238E27FC236}">
                <a16:creationId xmlns:a16="http://schemas.microsoft.com/office/drawing/2014/main" id="{DC16AF8B-2B67-4D27-A27B-ABF9BC95B308}"/>
              </a:ext>
            </a:extLst>
          </p:cNvPr>
          <p:cNvSpPr/>
          <p:nvPr/>
        </p:nvSpPr>
        <p:spPr>
          <a:xfrm>
            <a:off x="4019550" y="2035189"/>
            <a:ext cx="280988" cy="88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1" name="Resim 20">
            <a:extLst>
              <a:ext uri="{FF2B5EF4-FFF2-40B4-BE49-F238E27FC236}">
                <a16:creationId xmlns:a16="http://schemas.microsoft.com/office/drawing/2014/main" id="{5BCFB07E-44FE-44A1-922F-33A1936C8BF6}"/>
              </a:ext>
            </a:extLst>
          </p:cNvPr>
          <p:cNvPicPr>
            <a:picLocks noChangeAspect="1"/>
          </p:cNvPicPr>
          <p:nvPr/>
        </p:nvPicPr>
        <p:blipFill>
          <a:blip r:embed="rId4"/>
          <a:stretch>
            <a:fillRect/>
          </a:stretch>
        </p:blipFill>
        <p:spPr>
          <a:xfrm>
            <a:off x="243630" y="5688326"/>
            <a:ext cx="580183" cy="580183"/>
          </a:xfrm>
          <a:prstGeom prst="rect">
            <a:avLst/>
          </a:prstGeom>
        </p:spPr>
      </p:pic>
      <p:pic>
        <p:nvPicPr>
          <p:cNvPr id="28" name="Resim 27">
            <a:extLst>
              <a:ext uri="{FF2B5EF4-FFF2-40B4-BE49-F238E27FC236}">
                <a16:creationId xmlns:a16="http://schemas.microsoft.com/office/drawing/2014/main" id="{4CAF3184-F1CD-41F2-9830-505A967C9354}"/>
              </a:ext>
            </a:extLst>
          </p:cNvPr>
          <p:cNvPicPr>
            <a:picLocks noChangeAspect="1"/>
          </p:cNvPicPr>
          <p:nvPr/>
        </p:nvPicPr>
        <p:blipFill>
          <a:blip r:embed="rId5"/>
          <a:stretch>
            <a:fillRect/>
          </a:stretch>
        </p:blipFill>
        <p:spPr>
          <a:xfrm>
            <a:off x="1091354" y="5683832"/>
            <a:ext cx="580184" cy="580184"/>
          </a:xfrm>
          <a:prstGeom prst="rect">
            <a:avLst/>
          </a:prstGeom>
        </p:spPr>
      </p:pic>
      <p:pic>
        <p:nvPicPr>
          <p:cNvPr id="30" name="Resim 29">
            <a:extLst>
              <a:ext uri="{FF2B5EF4-FFF2-40B4-BE49-F238E27FC236}">
                <a16:creationId xmlns:a16="http://schemas.microsoft.com/office/drawing/2014/main" id="{83D9110F-8230-476D-8DCD-13315DD1B00D}"/>
              </a:ext>
            </a:extLst>
          </p:cNvPr>
          <p:cNvPicPr>
            <a:picLocks noChangeAspect="1"/>
          </p:cNvPicPr>
          <p:nvPr/>
        </p:nvPicPr>
        <p:blipFill>
          <a:blip r:embed="rId6"/>
          <a:stretch>
            <a:fillRect/>
          </a:stretch>
        </p:blipFill>
        <p:spPr>
          <a:xfrm>
            <a:off x="1939079" y="5702057"/>
            <a:ext cx="568959" cy="568959"/>
          </a:xfrm>
          <a:prstGeom prst="rect">
            <a:avLst/>
          </a:prstGeom>
        </p:spPr>
      </p:pic>
      <p:pic>
        <p:nvPicPr>
          <p:cNvPr id="32" name="Resim 31">
            <a:extLst>
              <a:ext uri="{FF2B5EF4-FFF2-40B4-BE49-F238E27FC236}">
                <a16:creationId xmlns:a16="http://schemas.microsoft.com/office/drawing/2014/main" id="{92B85085-D383-499E-9387-BE44DD76F663}"/>
              </a:ext>
            </a:extLst>
          </p:cNvPr>
          <p:cNvPicPr>
            <a:picLocks noChangeAspect="1"/>
          </p:cNvPicPr>
          <p:nvPr/>
        </p:nvPicPr>
        <p:blipFill>
          <a:blip r:embed="rId7"/>
          <a:stretch>
            <a:fillRect/>
          </a:stretch>
        </p:blipFill>
        <p:spPr>
          <a:xfrm>
            <a:off x="2768459" y="5739210"/>
            <a:ext cx="568959" cy="568959"/>
          </a:xfrm>
          <a:prstGeom prst="rect">
            <a:avLst/>
          </a:prstGeom>
        </p:spPr>
      </p:pic>
      <p:sp>
        <p:nvSpPr>
          <p:cNvPr id="24" name="Dikdörtgen 23">
            <a:extLst>
              <a:ext uri="{FF2B5EF4-FFF2-40B4-BE49-F238E27FC236}">
                <a16:creationId xmlns:a16="http://schemas.microsoft.com/office/drawing/2014/main" id="{9EC12E07-B3CB-A69A-5613-863902536D05}"/>
              </a:ext>
            </a:extLst>
          </p:cNvPr>
          <p:cNvSpPr/>
          <p:nvPr/>
        </p:nvSpPr>
        <p:spPr>
          <a:xfrm>
            <a:off x="-233167" y="-14874"/>
            <a:ext cx="12666372" cy="1087651"/>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b="1" dirty="0">
                <a:solidFill>
                  <a:srgbClr val="DADADA"/>
                </a:solidFill>
                <a:latin typeface="Montserrat" panose="00000500000000000000" pitchFamily="2" charset="-94"/>
              </a:rPr>
              <a:t>  		Web Maestro</a:t>
            </a:r>
          </a:p>
          <a:p>
            <a:r>
              <a:rPr lang="tr-TR" sz="2000" b="1" dirty="0">
                <a:solidFill>
                  <a:srgbClr val="DADADA"/>
                </a:solidFill>
                <a:latin typeface="Montserrat" pitchFamily="2" charset="-94"/>
              </a:rPr>
              <a:t>		Raporlama Çıktı Formatları</a:t>
            </a:r>
          </a:p>
        </p:txBody>
      </p:sp>
      <p:pic>
        <p:nvPicPr>
          <p:cNvPr id="25" name="Resim 24">
            <a:extLst>
              <a:ext uri="{FF2B5EF4-FFF2-40B4-BE49-F238E27FC236}">
                <a16:creationId xmlns:a16="http://schemas.microsoft.com/office/drawing/2014/main" id="{C09A1CB4-5F67-5024-B0E0-ED8A271F00B3}"/>
              </a:ext>
            </a:extLst>
          </p:cNvPr>
          <p:cNvPicPr>
            <a:picLocks noChangeAspect="1"/>
          </p:cNvPicPr>
          <p:nvPr/>
        </p:nvPicPr>
        <p:blipFill rotWithShape="1">
          <a:blip r:embed="rId8">
            <a:clrChange>
              <a:clrFrom>
                <a:srgbClr val="FFFFFF"/>
              </a:clrFrom>
              <a:clrTo>
                <a:srgbClr val="FFFFFF">
                  <a:alpha val="0"/>
                </a:srgbClr>
              </a:clrTo>
            </a:clrChange>
          </a:blip>
          <a:srcRect l="9146" t="16003" r="71042" b="56291"/>
          <a:stretch/>
        </p:blipFill>
        <p:spPr>
          <a:xfrm>
            <a:off x="914400" y="215036"/>
            <a:ext cx="707270" cy="627833"/>
          </a:xfrm>
          <a:prstGeom prst="rect">
            <a:avLst/>
          </a:prstGeom>
        </p:spPr>
      </p:pic>
      <p:sp>
        <p:nvSpPr>
          <p:cNvPr id="6" name="Dikdörtgen 5">
            <a:extLst>
              <a:ext uri="{FF2B5EF4-FFF2-40B4-BE49-F238E27FC236}">
                <a16:creationId xmlns:a16="http://schemas.microsoft.com/office/drawing/2014/main" id="{DB39C2E3-E2E5-A0ED-AC91-E087E35B4244}"/>
              </a:ext>
            </a:extLst>
          </p:cNvPr>
          <p:cNvSpPr/>
          <p:nvPr/>
        </p:nvSpPr>
        <p:spPr>
          <a:xfrm>
            <a:off x="5688807" y="1787869"/>
            <a:ext cx="407194" cy="4571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00" dirty="0">
                <a:solidFill>
                  <a:schemeClr val="tx1"/>
                </a:solidFill>
              </a:rPr>
              <a:t>ARAS </a:t>
            </a:r>
            <a:r>
              <a:rPr lang="tr-TR" sz="200" dirty="0" err="1">
                <a:solidFill>
                  <a:schemeClr val="tx1"/>
                </a:solidFill>
              </a:rPr>
              <a:t>WebMaestro</a:t>
            </a:r>
            <a:endParaRPr lang="tr-TR" sz="200" dirty="0">
              <a:solidFill>
                <a:schemeClr val="tx1"/>
              </a:solidFill>
            </a:endParaRPr>
          </a:p>
        </p:txBody>
      </p:sp>
      <p:sp>
        <p:nvSpPr>
          <p:cNvPr id="33" name="Dikdörtgen 32">
            <a:extLst>
              <a:ext uri="{FF2B5EF4-FFF2-40B4-BE49-F238E27FC236}">
                <a16:creationId xmlns:a16="http://schemas.microsoft.com/office/drawing/2014/main" id="{7283F4B6-4EA5-4636-7667-6015A79A3582}"/>
              </a:ext>
            </a:extLst>
          </p:cNvPr>
          <p:cNvSpPr/>
          <p:nvPr/>
        </p:nvSpPr>
        <p:spPr>
          <a:xfrm>
            <a:off x="8702447" y="1181645"/>
            <a:ext cx="864858" cy="361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12">
            <a:extLst>
              <a:ext uri="{FF2B5EF4-FFF2-40B4-BE49-F238E27FC236}">
                <a16:creationId xmlns:a16="http://schemas.microsoft.com/office/drawing/2014/main" id="{D753857D-6847-1FF4-549A-6B0E1949C91A}"/>
              </a:ext>
            </a:extLst>
          </p:cNvPr>
          <p:cNvSpPr/>
          <p:nvPr/>
        </p:nvSpPr>
        <p:spPr>
          <a:xfrm>
            <a:off x="9584409" y="1184480"/>
            <a:ext cx="1490505" cy="225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6" name="Resim 25">
            <a:extLst>
              <a:ext uri="{FF2B5EF4-FFF2-40B4-BE49-F238E27FC236}">
                <a16:creationId xmlns:a16="http://schemas.microsoft.com/office/drawing/2014/main" id="{918CF0A5-81F2-4A5B-A1E2-82C5410AF644}"/>
              </a:ext>
            </a:extLst>
          </p:cNvPr>
          <p:cNvPicPr/>
          <p:nvPr/>
        </p:nvPicPr>
        <p:blipFill>
          <a:blip r:embed="rId9"/>
          <a:stretch>
            <a:fillRect/>
          </a:stretch>
        </p:blipFill>
        <p:spPr>
          <a:xfrm>
            <a:off x="5308977" y="1181645"/>
            <a:ext cx="3007315" cy="4449887"/>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9" name="Resim 28">
            <a:extLst>
              <a:ext uri="{FF2B5EF4-FFF2-40B4-BE49-F238E27FC236}">
                <a16:creationId xmlns:a16="http://schemas.microsoft.com/office/drawing/2014/main" id="{7BBCF97B-254D-409B-B112-3B6DF225B5F1}"/>
              </a:ext>
            </a:extLst>
          </p:cNvPr>
          <p:cNvPicPr/>
          <p:nvPr/>
        </p:nvPicPr>
        <p:blipFill>
          <a:blip r:embed="rId10"/>
          <a:stretch>
            <a:fillRect/>
          </a:stretch>
        </p:blipFill>
        <p:spPr>
          <a:xfrm>
            <a:off x="413610" y="1233684"/>
            <a:ext cx="4637578" cy="406977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31" name="Resim 30">
            <a:extLst>
              <a:ext uri="{FF2B5EF4-FFF2-40B4-BE49-F238E27FC236}">
                <a16:creationId xmlns:a16="http://schemas.microsoft.com/office/drawing/2014/main" id="{9D08261B-E685-4D60-8BE1-9D8D187AF488}"/>
              </a:ext>
            </a:extLst>
          </p:cNvPr>
          <p:cNvPicPr>
            <a:picLocks noChangeAspect="1"/>
          </p:cNvPicPr>
          <p:nvPr/>
        </p:nvPicPr>
        <p:blipFill>
          <a:blip r:embed="rId11"/>
          <a:stretch>
            <a:fillRect/>
          </a:stretch>
        </p:blipFill>
        <p:spPr>
          <a:xfrm>
            <a:off x="8179787" y="1310086"/>
            <a:ext cx="3886044" cy="2786867"/>
          </a:xfrm>
          <a:prstGeom prst="rect">
            <a:avLst/>
          </a:prstGeom>
          <a:ln>
            <a:noFill/>
          </a:ln>
          <a:effectLst>
            <a:outerShdw blurRad="190500" algn="tl" rotWithShape="0">
              <a:srgbClr val="000000">
                <a:alpha val="70000"/>
              </a:srgbClr>
            </a:outerShdw>
          </a:effectLst>
        </p:spPr>
      </p:pic>
      <p:pic>
        <p:nvPicPr>
          <p:cNvPr id="35" name="Resim 34">
            <a:extLst>
              <a:ext uri="{FF2B5EF4-FFF2-40B4-BE49-F238E27FC236}">
                <a16:creationId xmlns:a16="http://schemas.microsoft.com/office/drawing/2014/main" id="{1B8051A3-F3A1-49CC-9ECB-FD6B2C3A2E06}"/>
              </a:ext>
            </a:extLst>
          </p:cNvPr>
          <p:cNvPicPr>
            <a:picLocks noChangeAspect="1"/>
          </p:cNvPicPr>
          <p:nvPr/>
        </p:nvPicPr>
        <p:blipFill>
          <a:blip r:embed="rId12"/>
          <a:stretch>
            <a:fillRect/>
          </a:stretch>
        </p:blipFill>
        <p:spPr>
          <a:xfrm>
            <a:off x="9010033" y="3709596"/>
            <a:ext cx="2485776" cy="24504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86781724"/>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54F6509D-3962-31C5-59E6-CEF3BD4F22A1}"/>
              </a:ext>
            </a:extLst>
          </p:cNvPr>
          <p:cNvSpPr txBox="1"/>
          <p:nvPr/>
        </p:nvSpPr>
        <p:spPr>
          <a:xfrm>
            <a:off x="7959256" y="7195930"/>
            <a:ext cx="184731" cy="369332"/>
          </a:xfrm>
          <a:prstGeom prst="rect">
            <a:avLst/>
          </a:prstGeom>
          <a:noFill/>
        </p:spPr>
        <p:txBody>
          <a:bodyPr wrap="none" rtlCol="0">
            <a:spAutoFit/>
          </a:bodyPr>
          <a:lstStyle/>
          <a:p>
            <a:endParaRPr lang="tr-TR" dirty="0"/>
          </a:p>
        </p:txBody>
      </p:sp>
      <p:grpSp>
        <p:nvGrpSpPr>
          <p:cNvPr id="7" name="Grup 6">
            <a:extLst>
              <a:ext uri="{FF2B5EF4-FFF2-40B4-BE49-F238E27FC236}">
                <a16:creationId xmlns:a16="http://schemas.microsoft.com/office/drawing/2014/main" id="{7D2D4ACD-6E6D-4DF2-B1AD-F7FCDB95235A}"/>
              </a:ext>
            </a:extLst>
          </p:cNvPr>
          <p:cNvGrpSpPr/>
          <p:nvPr/>
        </p:nvGrpSpPr>
        <p:grpSpPr>
          <a:xfrm>
            <a:off x="-238259" y="6071951"/>
            <a:ext cx="12809271" cy="1238268"/>
            <a:chOff x="-238259" y="6071951"/>
            <a:chExt cx="12809271" cy="1238268"/>
          </a:xfrm>
        </p:grpSpPr>
        <p:sp>
          <p:nvSpPr>
            <p:cNvPr id="11" name="Dikdörtgen 10">
              <a:extLst>
                <a:ext uri="{FF2B5EF4-FFF2-40B4-BE49-F238E27FC236}">
                  <a16:creationId xmlns:a16="http://schemas.microsoft.com/office/drawing/2014/main" id="{F27638AB-E558-EEC5-4563-2F6DB66DF86C}"/>
                </a:ext>
              </a:extLst>
            </p:cNvPr>
            <p:cNvSpPr/>
            <p:nvPr/>
          </p:nvSpPr>
          <p:spPr>
            <a:xfrm>
              <a:off x="-238259" y="6417360"/>
              <a:ext cx="12809271" cy="635543"/>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Yuvarlatılmış Dikdörtgen 11">
              <a:extLst>
                <a:ext uri="{FF2B5EF4-FFF2-40B4-BE49-F238E27FC236}">
                  <a16:creationId xmlns:a16="http://schemas.microsoft.com/office/drawing/2014/main" id="{1C7BD55F-21ED-D9F0-8170-4370D95944E2}"/>
                </a:ext>
              </a:extLst>
            </p:cNvPr>
            <p:cNvSpPr/>
            <p:nvPr/>
          </p:nvSpPr>
          <p:spPr>
            <a:xfrm>
              <a:off x="4648201" y="6071951"/>
              <a:ext cx="2895600" cy="1238268"/>
            </a:xfrm>
            <a:prstGeom prst="roundRect">
              <a:avLst/>
            </a:prstGeom>
            <a:solidFill>
              <a:schemeClr val="bg1"/>
            </a:solidFill>
            <a:ln>
              <a:noFill/>
            </a:ln>
            <a:effectLst>
              <a:outerShdw blurRad="797925" dist="50800" dir="5889604" algn="ctr" rotWithShape="0">
                <a:srgbClr val="070D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sp>
        <p:nvSpPr>
          <p:cNvPr id="22" name="Metin kutusu 21">
            <a:extLst>
              <a:ext uri="{FF2B5EF4-FFF2-40B4-BE49-F238E27FC236}">
                <a16:creationId xmlns:a16="http://schemas.microsoft.com/office/drawing/2014/main" id="{055F624B-F28D-41DD-AA8D-09F4F540A602}"/>
              </a:ext>
            </a:extLst>
          </p:cNvPr>
          <p:cNvSpPr txBox="1"/>
          <p:nvPr/>
        </p:nvSpPr>
        <p:spPr>
          <a:xfrm>
            <a:off x="316358" y="1435381"/>
            <a:ext cx="6481605" cy="461665"/>
          </a:xfrm>
          <a:prstGeom prst="rect">
            <a:avLst/>
          </a:prstGeom>
          <a:noFill/>
        </p:spPr>
        <p:txBody>
          <a:bodyPr wrap="square">
            <a:spAutoFit/>
          </a:bodyPr>
          <a:lstStyle/>
          <a:p>
            <a:pPr algn="just"/>
            <a:r>
              <a:rPr lang="tr-TR" sz="2400" i="1" dirty="0"/>
              <a:t>	</a:t>
            </a:r>
            <a:endParaRPr lang="en-US" sz="2000" i="1" dirty="0"/>
          </a:p>
        </p:txBody>
      </p:sp>
      <p:pic>
        <p:nvPicPr>
          <p:cNvPr id="16" name="Resim 15">
            <a:extLst>
              <a:ext uri="{FF2B5EF4-FFF2-40B4-BE49-F238E27FC236}">
                <a16:creationId xmlns:a16="http://schemas.microsoft.com/office/drawing/2014/main" id="{6F10227C-04EA-4679-8C10-2309B23109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9317" y="6180051"/>
            <a:ext cx="2165661" cy="498368"/>
          </a:xfrm>
          <a:prstGeom prst="rect">
            <a:avLst/>
          </a:prstGeom>
        </p:spPr>
      </p:pic>
      <p:sp>
        <p:nvSpPr>
          <p:cNvPr id="3" name="Metin kutusu 2">
            <a:extLst>
              <a:ext uri="{FF2B5EF4-FFF2-40B4-BE49-F238E27FC236}">
                <a16:creationId xmlns:a16="http://schemas.microsoft.com/office/drawing/2014/main" id="{C127FAD7-49B5-4A1F-95F1-D3B7BD224325}"/>
              </a:ext>
            </a:extLst>
          </p:cNvPr>
          <p:cNvSpPr txBox="1"/>
          <p:nvPr/>
        </p:nvSpPr>
        <p:spPr>
          <a:xfrm>
            <a:off x="293086" y="1471530"/>
            <a:ext cx="4628541" cy="1692771"/>
          </a:xfrm>
          <a:prstGeom prst="rect">
            <a:avLst/>
          </a:prstGeom>
          <a:noFill/>
        </p:spPr>
        <p:txBody>
          <a:bodyPr wrap="square" rtlCol="0">
            <a:spAutoFit/>
          </a:bodyPr>
          <a:lstStyle/>
          <a:p>
            <a:pPr indent="360000"/>
            <a:r>
              <a:rPr lang="tr-TR" sz="2600" dirty="0"/>
              <a:t>Abone dağılımı, tüketim, bakım ve arıza yönetimi gibi alanlarda kapsamlı ve kullanıcı dostu analitik yetenekler ile;</a:t>
            </a:r>
          </a:p>
        </p:txBody>
      </p:sp>
      <p:pic>
        <p:nvPicPr>
          <p:cNvPr id="14" name="Resim 13">
            <a:extLst>
              <a:ext uri="{FF2B5EF4-FFF2-40B4-BE49-F238E27FC236}">
                <a16:creationId xmlns:a16="http://schemas.microsoft.com/office/drawing/2014/main" id="{D1C55F5A-BC7F-4BE2-A375-937E4BAF7935}"/>
              </a:ext>
            </a:extLst>
          </p:cNvPr>
          <p:cNvPicPr>
            <a:picLocks noChangeAspect="1"/>
          </p:cNvPicPr>
          <p:nvPr/>
        </p:nvPicPr>
        <p:blipFill rotWithShape="1">
          <a:blip r:embed="rId4"/>
          <a:srcRect l="28300"/>
          <a:stretch/>
        </p:blipFill>
        <p:spPr>
          <a:xfrm>
            <a:off x="5033735" y="1160755"/>
            <a:ext cx="3472047" cy="2197585"/>
          </a:xfrm>
          <a:prstGeom prst="rect">
            <a:avLst/>
          </a:prstGeom>
          <a:ln>
            <a:noFill/>
          </a:ln>
          <a:effectLst>
            <a:outerShdw blurRad="190500" algn="tl" rotWithShape="0">
              <a:srgbClr val="000000">
                <a:alpha val="70000"/>
              </a:srgbClr>
            </a:outerShdw>
          </a:effectLst>
        </p:spPr>
      </p:pic>
      <p:pic>
        <p:nvPicPr>
          <p:cNvPr id="18" name="Resim 17">
            <a:extLst>
              <a:ext uri="{FF2B5EF4-FFF2-40B4-BE49-F238E27FC236}">
                <a16:creationId xmlns:a16="http://schemas.microsoft.com/office/drawing/2014/main" id="{1A87765D-8FF7-4B89-A563-87BCF975BC3B}"/>
              </a:ext>
            </a:extLst>
          </p:cNvPr>
          <p:cNvPicPr>
            <a:picLocks noChangeAspect="1"/>
          </p:cNvPicPr>
          <p:nvPr/>
        </p:nvPicPr>
        <p:blipFill rotWithShape="1">
          <a:blip r:embed="rId5"/>
          <a:srcRect l="49862" t="8392" b="1"/>
          <a:stretch/>
        </p:blipFill>
        <p:spPr>
          <a:xfrm>
            <a:off x="6045050" y="3527457"/>
            <a:ext cx="2460732" cy="2528990"/>
          </a:xfrm>
          <a:prstGeom prst="rect">
            <a:avLst/>
          </a:prstGeom>
          <a:ln>
            <a:noFill/>
          </a:ln>
          <a:effectLst>
            <a:outerShdw blurRad="190500" algn="tl" rotWithShape="0">
              <a:srgbClr val="000000">
                <a:alpha val="70000"/>
              </a:srgbClr>
            </a:outerShdw>
          </a:effectLst>
        </p:spPr>
      </p:pic>
      <p:pic>
        <p:nvPicPr>
          <p:cNvPr id="13" name="Resim 12">
            <a:extLst>
              <a:ext uri="{FF2B5EF4-FFF2-40B4-BE49-F238E27FC236}">
                <a16:creationId xmlns:a16="http://schemas.microsoft.com/office/drawing/2014/main" id="{C9C7CB87-D295-4072-895D-942F5A44B8D5}"/>
              </a:ext>
            </a:extLst>
          </p:cNvPr>
          <p:cNvPicPr>
            <a:picLocks noChangeAspect="1"/>
          </p:cNvPicPr>
          <p:nvPr/>
        </p:nvPicPr>
        <p:blipFill rotWithShape="1">
          <a:blip r:embed="rId6"/>
          <a:srcRect l="17688" t="7868"/>
          <a:stretch/>
        </p:blipFill>
        <p:spPr>
          <a:xfrm>
            <a:off x="8729997" y="1178637"/>
            <a:ext cx="3462003" cy="2179703"/>
          </a:xfrm>
          <a:prstGeom prst="rect">
            <a:avLst/>
          </a:prstGeom>
          <a:ln>
            <a:noFill/>
          </a:ln>
          <a:effectLst>
            <a:outerShdw blurRad="190500" algn="tl" rotWithShape="0">
              <a:srgbClr val="000000">
                <a:alpha val="70000"/>
              </a:srgbClr>
            </a:outerShdw>
          </a:effectLst>
        </p:spPr>
      </p:pic>
      <p:pic>
        <p:nvPicPr>
          <p:cNvPr id="4" name="Resim 3">
            <a:extLst>
              <a:ext uri="{FF2B5EF4-FFF2-40B4-BE49-F238E27FC236}">
                <a16:creationId xmlns:a16="http://schemas.microsoft.com/office/drawing/2014/main" id="{E88362CE-BAC7-4C20-8B19-62EA5F380B31}"/>
              </a:ext>
            </a:extLst>
          </p:cNvPr>
          <p:cNvPicPr>
            <a:picLocks noChangeAspect="1"/>
          </p:cNvPicPr>
          <p:nvPr/>
        </p:nvPicPr>
        <p:blipFill>
          <a:blip r:embed="rId7"/>
          <a:stretch>
            <a:fillRect/>
          </a:stretch>
        </p:blipFill>
        <p:spPr>
          <a:xfrm>
            <a:off x="8729997" y="3499661"/>
            <a:ext cx="2932785" cy="2584583"/>
          </a:xfrm>
          <a:prstGeom prst="rect">
            <a:avLst/>
          </a:prstGeom>
          <a:ln>
            <a:noFill/>
          </a:ln>
          <a:effectLst>
            <a:outerShdw blurRad="190500" algn="tl" rotWithShape="0">
              <a:srgbClr val="000000">
                <a:alpha val="70000"/>
              </a:srgbClr>
            </a:outerShdw>
          </a:effectLst>
        </p:spPr>
      </p:pic>
      <p:sp>
        <p:nvSpPr>
          <p:cNvPr id="6" name="Dikdörtgen 5">
            <a:extLst>
              <a:ext uri="{FF2B5EF4-FFF2-40B4-BE49-F238E27FC236}">
                <a16:creationId xmlns:a16="http://schemas.microsoft.com/office/drawing/2014/main" id="{5672AC5F-0229-3B99-F4ED-D7380CCC38BD}"/>
              </a:ext>
            </a:extLst>
          </p:cNvPr>
          <p:cNvSpPr/>
          <p:nvPr/>
        </p:nvSpPr>
        <p:spPr>
          <a:xfrm>
            <a:off x="-261039" y="-14872"/>
            <a:ext cx="12666372" cy="1087651"/>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b="1" dirty="0">
                <a:solidFill>
                  <a:srgbClr val="DADADA"/>
                </a:solidFill>
                <a:latin typeface="Montserrat" panose="00000500000000000000" pitchFamily="2" charset="-94"/>
              </a:rPr>
              <a:t>  		Web Maestro</a:t>
            </a:r>
          </a:p>
          <a:p>
            <a:r>
              <a:rPr lang="tr-TR" sz="2000" b="1" dirty="0">
                <a:solidFill>
                  <a:srgbClr val="DADADA"/>
                </a:solidFill>
                <a:latin typeface="Montserrat" pitchFamily="2" charset="-94"/>
              </a:rPr>
              <a:t>		Harita Tematik Analizleri</a:t>
            </a:r>
          </a:p>
        </p:txBody>
      </p:sp>
      <p:pic>
        <p:nvPicPr>
          <p:cNvPr id="9" name="Resim 8">
            <a:extLst>
              <a:ext uri="{FF2B5EF4-FFF2-40B4-BE49-F238E27FC236}">
                <a16:creationId xmlns:a16="http://schemas.microsoft.com/office/drawing/2014/main" id="{546AB4A5-87CF-BACE-B68D-B32009C89DDA}"/>
              </a:ext>
            </a:extLst>
          </p:cNvPr>
          <p:cNvPicPr>
            <a:picLocks noChangeAspect="1"/>
          </p:cNvPicPr>
          <p:nvPr/>
        </p:nvPicPr>
        <p:blipFill rotWithShape="1">
          <a:blip r:embed="rId8">
            <a:clrChange>
              <a:clrFrom>
                <a:srgbClr val="FFFFFF"/>
              </a:clrFrom>
              <a:clrTo>
                <a:srgbClr val="FFFFFF">
                  <a:alpha val="0"/>
                </a:srgbClr>
              </a:clrTo>
            </a:clrChange>
          </a:blip>
          <a:srcRect l="9146" t="16003" r="71042" b="56291"/>
          <a:stretch/>
        </p:blipFill>
        <p:spPr>
          <a:xfrm>
            <a:off x="914400" y="215036"/>
            <a:ext cx="707270" cy="627833"/>
          </a:xfrm>
          <a:prstGeom prst="rect">
            <a:avLst/>
          </a:prstGeom>
        </p:spPr>
      </p:pic>
      <p:pic>
        <p:nvPicPr>
          <p:cNvPr id="19" name="Resim 18">
            <a:extLst>
              <a:ext uri="{FF2B5EF4-FFF2-40B4-BE49-F238E27FC236}">
                <a16:creationId xmlns:a16="http://schemas.microsoft.com/office/drawing/2014/main" id="{8086B0FE-FC45-49F7-BC06-D49EB7E3BCBF}"/>
              </a:ext>
            </a:extLst>
          </p:cNvPr>
          <p:cNvPicPr>
            <a:picLocks noChangeAspect="1"/>
          </p:cNvPicPr>
          <p:nvPr/>
        </p:nvPicPr>
        <p:blipFill>
          <a:blip r:embed="rId9"/>
          <a:stretch>
            <a:fillRect/>
          </a:stretch>
        </p:blipFill>
        <p:spPr>
          <a:xfrm>
            <a:off x="928933" y="3903703"/>
            <a:ext cx="4104802" cy="2049593"/>
          </a:xfrm>
          <a:prstGeom prst="rect">
            <a:avLst/>
          </a:prstGeom>
        </p:spPr>
      </p:pic>
    </p:spTree>
    <p:extLst>
      <p:ext uri="{BB962C8B-B14F-4D97-AF65-F5344CB8AC3E}">
        <p14:creationId xmlns:p14="http://schemas.microsoft.com/office/powerpoint/2010/main" val="2322672891"/>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54F6509D-3962-31C5-59E6-CEF3BD4F22A1}"/>
              </a:ext>
            </a:extLst>
          </p:cNvPr>
          <p:cNvSpPr txBox="1"/>
          <p:nvPr/>
        </p:nvSpPr>
        <p:spPr>
          <a:xfrm>
            <a:off x="7959256" y="7195930"/>
            <a:ext cx="184731" cy="369332"/>
          </a:xfrm>
          <a:prstGeom prst="rect">
            <a:avLst/>
          </a:prstGeom>
          <a:noFill/>
        </p:spPr>
        <p:txBody>
          <a:bodyPr wrap="none" rtlCol="0">
            <a:spAutoFit/>
          </a:bodyPr>
          <a:lstStyle/>
          <a:p>
            <a:endParaRPr lang="tr-TR" dirty="0"/>
          </a:p>
        </p:txBody>
      </p:sp>
      <p:grpSp>
        <p:nvGrpSpPr>
          <p:cNvPr id="7" name="Grup 6">
            <a:extLst>
              <a:ext uri="{FF2B5EF4-FFF2-40B4-BE49-F238E27FC236}">
                <a16:creationId xmlns:a16="http://schemas.microsoft.com/office/drawing/2014/main" id="{7D2D4ACD-6E6D-4DF2-B1AD-F7FCDB95235A}"/>
              </a:ext>
            </a:extLst>
          </p:cNvPr>
          <p:cNvGrpSpPr/>
          <p:nvPr/>
        </p:nvGrpSpPr>
        <p:grpSpPr>
          <a:xfrm>
            <a:off x="-238259" y="6071951"/>
            <a:ext cx="12809271" cy="1238268"/>
            <a:chOff x="-238259" y="6071951"/>
            <a:chExt cx="12809271" cy="1238268"/>
          </a:xfrm>
        </p:grpSpPr>
        <p:sp>
          <p:nvSpPr>
            <p:cNvPr id="11" name="Dikdörtgen 10">
              <a:extLst>
                <a:ext uri="{FF2B5EF4-FFF2-40B4-BE49-F238E27FC236}">
                  <a16:creationId xmlns:a16="http://schemas.microsoft.com/office/drawing/2014/main" id="{F27638AB-E558-EEC5-4563-2F6DB66DF86C}"/>
                </a:ext>
              </a:extLst>
            </p:cNvPr>
            <p:cNvSpPr/>
            <p:nvPr/>
          </p:nvSpPr>
          <p:spPr>
            <a:xfrm>
              <a:off x="-238259" y="6417360"/>
              <a:ext cx="12809271" cy="635543"/>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Yuvarlatılmış Dikdörtgen 11">
              <a:extLst>
                <a:ext uri="{FF2B5EF4-FFF2-40B4-BE49-F238E27FC236}">
                  <a16:creationId xmlns:a16="http://schemas.microsoft.com/office/drawing/2014/main" id="{1C7BD55F-21ED-D9F0-8170-4370D95944E2}"/>
                </a:ext>
              </a:extLst>
            </p:cNvPr>
            <p:cNvSpPr/>
            <p:nvPr/>
          </p:nvSpPr>
          <p:spPr>
            <a:xfrm>
              <a:off x="4648201" y="6071951"/>
              <a:ext cx="2895600" cy="1238268"/>
            </a:xfrm>
            <a:prstGeom prst="roundRect">
              <a:avLst/>
            </a:prstGeom>
            <a:solidFill>
              <a:schemeClr val="bg1"/>
            </a:solidFill>
            <a:ln>
              <a:noFill/>
            </a:ln>
            <a:effectLst>
              <a:outerShdw blurRad="797925" dist="50800" dir="5889604" algn="ctr" rotWithShape="0">
                <a:srgbClr val="070D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pic>
        <p:nvPicPr>
          <p:cNvPr id="16" name="Resim 15">
            <a:extLst>
              <a:ext uri="{FF2B5EF4-FFF2-40B4-BE49-F238E27FC236}">
                <a16:creationId xmlns:a16="http://schemas.microsoft.com/office/drawing/2014/main" id="{6F10227C-04EA-4679-8C10-2309B23109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9317" y="6180051"/>
            <a:ext cx="2165661" cy="498368"/>
          </a:xfrm>
          <a:prstGeom prst="rect">
            <a:avLst/>
          </a:prstGeom>
        </p:spPr>
      </p:pic>
      <p:sp>
        <p:nvSpPr>
          <p:cNvPr id="2" name="Metin kutusu 1">
            <a:extLst>
              <a:ext uri="{FF2B5EF4-FFF2-40B4-BE49-F238E27FC236}">
                <a16:creationId xmlns:a16="http://schemas.microsoft.com/office/drawing/2014/main" id="{38221F2B-7654-498A-97E3-31940E95A7CD}"/>
              </a:ext>
            </a:extLst>
          </p:cNvPr>
          <p:cNvSpPr txBox="1"/>
          <p:nvPr/>
        </p:nvSpPr>
        <p:spPr>
          <a:xfrm>
            <a:off x="703889" y="1374726"/>
            <a:ext cx="4170306" cy="3924151"/>
          </a:xfrm>
          <a:prstGeom prst="rect">
            <a:avLst/>
          </a:prstGeom>
          <a:noFill/>
        </p:spPr>
        <p:txBody>
          <a:bodyPr wrap="square" rtlCol="0">
            <a:spAutoFit/>
          </a:bodyPr>
          <a:lstStyle/>
          <a:p>
            <a:pPr algn="r">
              <a:spcBef>
                <a:spcPts val="600"/>
              </a:spcBef>
            </a:pPr>
            <a:r>
              <a:rPr lang="tr-TR" sz="1400" b="1" dirty="0">
                <a:solidFill>
                  <a:srgbClr val="9BBF1F"/>
                </a:solidFill>
                <a:latin typeface="Montserrat" pitchFamily="2" charset="-94"/>
              </a:rPr>
              <a:t>Kurum İçi Entegrasyonlar</a:t>
            </a:r>
          </a:p>
          <a:p>
            <a:pPr>
              <a:spcBef>
                <a:spcPts val="600"/>
              </a:spcBef>
            </a:pPr>
            <a:endParaRPr lang="tr-TR" sz="1200" dirty="0">
              <a:latin typeface="Montserrat" pitchFamily="2" charset="-94"/>
            </a:endParaRPr>
          </a:p>
          <a:p>
            <a:pPr algn="r">
              <a:spcBef>
                <a:spcPts val="600"/>
              </a:spcBef>
            </a:pPr>
            <a:r>
              <a:rPr lang="tr-TR" sz="1700" dirty="0">
                <a:latin typeface="Montserrat" pitchFamily="2" charset="-94"/>
              </a:rPr>
              <a:t>Abone Bilgi Yönetim Sistemi (ABYS)</a:t>
            </a:r>
          </a:p>
          <a:p>
            <a:pPr algn="r">
              <a:spcBef>
                <a:spcPts val="1200"/>
              </a:spcBef>
            </a:pPr>
            <a:r>
              <a:rPr lang="tr-TR" sz="1700" dirty="0">
                <a:latin typeface="Montserrat" pitchFamily="2" charset="-94"/>
              </a:rPr>
              <a:t>Kurumsal Kaynak Planlaması (ERP)</a:t>
            </a:r>
          </a:p>
          <a:p>
            <a:pPr algn="r">
              <a:spcBef>
                <a:spcPts val="1200"/>
              </a:spcBef>
            </a:pPr>
            <a:r>
              <a:rPr lang="tr-TR" sz="1700" dirty="0">
                <a:latin typeface="Montserrat" pitchFamily="2" charset="-94"/>
              </a:rPr>
              <a:t>Saha İş Gücü Yönetimi (WFM)</a:t>
            </a:r>
          </a:p>
          <a:p>
            <a:pPr algn="r">
              <a:spcBef>
                <a:spcPts val="1200"/>
              </a:spcBef>
            </a:pPr>
            <a:r>
              <a:rPr lang="tr-TR" sz="1700" dirty="0">
                <a:latin typeface="Montserrat" pitchFamily="2" charset="-94"/>
              </a:rPr>
              <a:t>Müşteri İlişkileri Yönetimi (CRM)</a:t>
            </a:r>
          </a:p>
          <a:p>
            <a:pPr algn="r">
              <a:spcBef>
                <a:spcPts val="1200"/>
              </a:spcBef>
            </a:pPr>
            <a:r>
              <a:rPr lang="tr-TR" sz="1700" dirty="0">
                <a:latin typeface="Montserrat" pitchFamily="2" charset="-94"/>
              </a:rPr>
              <a:t>SCADA </a:t>
            </a:r>
          </a:p>
          <a:p>
            <a:pPr algn="r">
              <a:spcBef>
                <a:spcPts val="1200"/>
              </a:spcBef>
            </a:pPr>
            <a:r>
              <a:rPr lang="tr-TR" sz="1700" dirty="0">
                <a:latin typeface="Montserrat" pitchFamily="2" charset="-94"/>
              </a:rPr>
              <a:t>Proje Tasarım ve Şebeke Modelleme Uygulamaları</a:t>
            </a:r>
          </a:p>
          <a:p>
            <a:pPr algn="r">
              <a:spcBef>
                <a:spcPts val="1200"/>
              </a:spcBef>
            </a:pPr>
            <a:endParaRPr lang="tr-TR" sz="1200" dirty="0">
              <a:latin typeface="Montserrat" pitchFamily="2" charset="-94"/>
            </a:endParaRPr>
          </a:p>
          <a:p>
            <a:pPr algn="r">
              <a:spcBef>
                <a:spcPts val="1200"/>
              </a:spcBef>
            </a:pPr>
            <a:endParaRPr lang="tr-TR" sz="1200" dirty="0">
              <a:latin typeface="Montserrat" pitchFamily="2" charset="-94"/>
            </a:endParaRPr>
          </a:p>
        </p:txBody>
      </p:sp>
      <p:sp>
        <p:nvSpPr>
          <p:cNvPr id="21" name="Oval 20">
            <a:extLst>
              <a:ext uri="{FF2B5EF4-FFF2-40B4-BE49-F238E27FC236}">
                <a16:creationId xmlns:a16="http://schemas.microsoft.com/office/drawing/2014/main" id="{A97FB179-C8CA-4E02-8D62-974561F546E2}"/>
              </a:ext>
            </a:extLst>
          </p:cNvPr>
          <p:cNvSpPr/>
          <p:nvPr/>
        </p:nvSpPr>
        <p:spPr>
          <a:xfrm>
            <a:off x="5431690" y="2797933"/>
            <a:ext cx="1078032" cy="1078032"/>
          </a:xfrm>
          <a:prstGeom prst="ellipse">
            <a:avLst/>
          </a:prstGeom>
          <a:solidFill>
            <a:schemeClr val="bg1"/>
          </a:solidFill>
          <a:ln w="76200">
            <a:solidFill>
              <a:srgbClr val="9BB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0" name="Oval 19">
            <a:extLst>
              <a:ext uri="{FF2B5EF4-FFF2-40B4-BE49-F238E27FC236}">
                <a16:creationId xmlns:a16="http://schemas.microsoft.com/office/drawing/2014/main" id="{3E329FFE-BA31-4F77-A4AD-ADD905446930}"/>
              </a:ext>
            </a:extLst>
          </p:cNvPr>
          <p:cNvSpPr/>
          <p:nvPr/>
        </p:nvSpPr>
        <p:spPr>
          <a:xfrm>
            <a:off x="5590044" y="2974906"/>
            <a:ext cx="742455" cy="742455"/>
          </a:xfrm>
          <a:prstGeom prst="ellipse">
            <a:avLst/>
          </a:prstGeom>
          <a:solidFill>
            <a:srgbClr val="9BB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2" name="Metin kutusu 21">
            <a:extLst>
              <a:ext uri="{FF2B5EF4-FFF2-40B4-BE49-F238E27FC236}">
                <a16:creationId xmlns:a16="http://schemas.microsoft.com/office/drawing/2014/main" id="{8844A0B7-5D98-40C7-85C0-4A759B2C1DB8}"/>
              </a:ext>
            </a:extLst>
          </p:cNvPr>
          <p:cNvSpPr txBox="1"/>
          <p:nvPr/>
        </p:nvSpPr>
        <p:spPr>
          <a:xfrm>
            <a:off x="5261157" y="3104783"/>
            <a:ext cx="1433061" cy="430887"/>
          </a:xfrm>
          <a:prstGeom prst="rect">
            <a:avLst/>
          </a:prstGeom>
          <a:noFill/>
        </p:spPr>
        <p:txBody>
          <a:bodyPr wrap="square" rtlCol="0">
            <a:spAutoFit/>
          </a:bodyPr>
          <a:lstStyle/>
          <a:p>
            <a:pPr algn="ctr"/>
            <a:r>
              <a:rPr lang="tr-TR" sz="1100" b="1" dirty="0">
                <a:solidFill>
                  <a:srgbClr val="FFFFFF"/>
                </a:solidFill>
                <a:latin typeface="Montserrat" pitchFamily="2" charset="-94"/>
              </a:rPr>
              <a:t>Web </a:t>
            </a:r>
          </a:p>
          <a:p>
            <a:pPr algn="ctr"/>
            <a:r>
              <a:rPr lang="tr-TR" sz="1100" b="1" dirty="0">
                <a:solidFill>
                  <a:srgbClr val="FFFFFF"/>
                </a:solidFill>
                <a:latin typeface="Montserrat" pitchFamily="2" charset="-94"/>
              </a:rPr>
              <a:t>Maestro</a:t>
            </a:r>
          </a:p>
        </p:txBody>
      </p:sp>
      <p:sp>
        <p:nvSpPr>
          <p:cNvPr id="29" name="Metin kutusu 28">
            <a:extLst>
              <a:ext uri="{FF2B5EF4-FFF2-40B4-BE49-F238E27FC236}">
                <a16:creationId xmlns:a16="http://schemas.microsoft.com/office/drawing/2014/main" id="{589BA43E-7B58-49C1-AFD7-532C604FF36C}"/>
              </a:ext>
            </a:extLst>
          </p:cNvPr>
          <p:cNvSpPr txBox="1"/>
          <p:nvPr/>
        </p:nvSpPr>
        <p:spPr>
          <a:xfrm>
            <a:off x="7145163" y="1377592"/>
            <a:ext cx="4658209" cy="2831544"/>
          </a:xfrm>
          <a:prstGeom prst="rect">
            <a:avLst/>
          </a:prstGeom>
          <a:noFill/>
        </p:spPr>
        <p:txBody>
          <a:bodyPr wrap="square" rtlCol="0">
            <a:spAutoFit/>
          </a:bodyPr>
          <a:lstStyle/>
          <a:p>
            <a:pPr>
              <a:spcBef>
                <a:spcPts val="600"/>
              </a:spcBef>
            </a:pPr>
            <a:r>
              <a:rPr lang="tr-TR" sz="1400" b="1" dirty="0">
                <a:solidFill>
                  <a:srgbClr val="9BBF1F"/>
                </a:solidFill>
                <a:latin typeface="Montserrat" pitchFamily="2" charset="-94"/>
              </a:rPr>
              <a:t>Kurum Dışı Entegrasyonlar</a:t>
            </a:r>
          </a:p>
          <a:p>
            <a:pPr>
              <a:spcBef>
                <a:spcPts val="600"/>
              </a:spcBef>
            </a:pPr>
            <a:endParaRPr lang="tr-TR" sz="1200" dirty="0">
              <a:latin typeface="Montserrat" pitchFamily="2" charset="-94"/>
            </a:endParaRPr>
          </a:p>
          <a:p>
            <a:pPr>
              <a:spcBef>
                <a:spcPts val="600"/>
              </a:spcBef>
            </a:pPr>
            <a:r>
              <a:rPr lang="tr-TR" sz="1700" dirty="0">
                <a:latin typeface="Montserrat" pitchFamily="2" charset="-94"/>
              </a:rPr>
              <a:t>Mekânsal Adres Kayıt Sistemi (MAKS)</a:t>
            </a:r>
          </a:p>
          <a:p>
            <a:pPr>
              <a:spcBef>
                <a:spcPts val="1200"/>
              </a:spcBef>
            </a:pPr>
            <a:r>
              <a:rPr lang="tr-TR" sz="1700" dirty="0">
                <a:latin typeface="Montserrat" pitchFamily="2" charset="-94"/>
              </a:rPr>
              <a:t>Ulusal Adres Veri Tabanı (UAVT)</a:t>
            </a:r>
          </a:p>
          <a:p>
            <a:pPr>
              <a:spcBef>
                <a:spcPts val="1200"/>
              </a:spcBef>
            </a:pPr>
            <a:r>
              <a:rPr lang="tr-TR" sz="1700" dirty="0">
                <a:latin typeface="Montserrat" pitchFamily="2" charset="-94"/>
              </a:rPr>
              <a:t>Türkiye Ulusal Coğrafi Bilgi Sistemi (TUCBS)</a:t>
            </a:r>
          </a:p>
          <a:p>
            <a:pPr>
              <a:spcBef>
                <a:spcPts val="1200"/>
              </a:spcBef>
            </a:pPr>
            <a:r>
              <a:rPr lang="tr-TR" sz="1700" dirty="0">
                <a:latin typeface="Montserrat" pitchFamily="2" charset="-94"/>
              </a:rPr>
              <a:t>Harita Genel Müdürlüğü (HGM)</a:t>
            </a:r>
          </a:p>
          <a:p>
            <a:pPr>
              <a:spcBef>
                <a:spcPts val="1200"/>
              </a:spcBef>
            </a:pPr>
            <a:r>
              <a:rPr lang="tr-TR" sz="1700" dirty="0">
                <a:latin typeface="Montserrat" pitchFamily="2" charset="-94"/>
              </a:rPr>
              <a:t>Araç Takip Sistemi (ATS)</a:t>
            </a:r>
          </a:p>
        </p:txBody>
      </p:sp>
      <p:grpSp>
        <p:nvGrpSpPr>
          <p:cNvPr id="23" name="Grup 22">
            <a:extLst>
              <a:ext uri="{FF2B5EF4-FFF2-40B4-BE49-F238E27FC236}">
                <a16:creationId xmlns:a16="http://schemas.microsoft.com/office/drawing/2014/main" id="{21627FC3-1FE7-4AEB-9174-0F427720FABB}"/>
              </a:ext>
            </a:extLst>
          </p:cNvPr>
          <p:cNvGrpSpPr/>
          <p:nvPr/>
        </p:nvGrpSpPr>
        <p:grpSpPr>
          <a:xfrm>
            <a:off x="4313322" y="1848716"/>
            <a:ext cx="953656" cy="2780152"/>
            <a:chOff x="4017818" y="1487055"/>
            <a:chExt cx="953656" cy="4285672"/>
          </a:xfrm>
        </p:grpSpPr>
        <p:cxnSp>
          <p:nvCxnSpPr>
            <p:cNvPr id="5" name="Düz Bağlayıcı 4">
              <a:extLst>
                <a:ext uri="{FF2B5EF4-FFF2-40B4-BE49-F238E27FC236}">
                  <a16:creationId xmlns:a16="http://schemas.microsoft.com/office/drawing/2014/main" id="{8083A2C8-365E-4CAD-AF31-C15F3E8D2F69}"/>
                </a:ext>
              </a:extLst>
            </p:cNvPr>
            <p:cNvCxnSpPr/>
            <p:nvPr/>
          </p:nvCxnSpPr>
          <p:spPr>
            <a:xfrm>
              <a:off x="4017818" y="1487055"/>
              <a:ext cx="630383" cy="0"/>
            </a:xfrm>
            <a:prstGeom prst="line">
              <a:avLst/>
            </a:prstGeom>
            <a:ln w="19050">
              <a:solidFill>
                <a:srgbClr val="9BBF1F"/>
              </a:solidFill>
            </a:ln>
          </p:spPr>
          <p:style>
            <a:lnRef idx="1">
              <a:schemeClr val="accent6"/>
            </a:lnRef>
            <a:fillRef idx="0">
              <a:schemeClr val="accent6"/>
            </a:fillRef>
            <a:effectRef idx="0">
              <a:schemeClr val="accent6"/>
            </a:effectRef>
            <a:fontRef idx="minor">
              <a:schemeClr val="tx1"/>
            </a:fontRef>
          </p:style>
        </p:cxnSp>
        <p:cxnSp>
          <p:nvCxnSpPr>
            <p:cNvPr id="13" name="Düz Bağlayıcı 12">
              <a:extLst>
                <a:ext uri="{FF2B5EF4-FFF2-40B4-BE49-F238E27FC236}">
                  <a16:creationId xmlns:a16="http://schemas.microsoft.com/office/drawing/2014/main" id="{4AFEC4F2-6599-47B7-8392-097BAA3010A6}"/>
                </a:ext>
              </a:extLst>
            </p:cNvPr>
            <p:cNvCxnSpPr>
              <a:cxnSpLocks/>
            </p:cNvCxnSpPr>
            <p:nvPr/>
          </p:nvCxnSpPr>
          <p:spPr>
            <a:xfrm>
              <a:off x="4651229" y="1487055"/>
              <a:ext cx="0" cy="4285672"/>
            </a:xfrm>
            <a:prstGeom prst="line">
              <a:avLst/>
            </a:prstGeom>
            <a:ln w="19050">
              <a:solidFill>
                <a:srgbClr val="9BBF1F"/>
              </a:solidFill>
            </a:ln>
          </p:spPr>
          <p:style>
            <a:lnRef idx="1">
              <a:schemeClr val="accent6"/>
            </a:lnRef>
            <a:fillRef idx="0">
              <a:schemeClr val="accent6"/>
            </a:fillRef>
            <a:effectRef idx="0">
              <a:schemeClr val="accent6"/>
            </a:effectRef>
            <a:fontRef idx="minor">
              <a:schemeClr val="tx1"/>
            </a:fontRef>
          </p:style>
        </p:cxnSp>
        <p:cxnSp>
          <p:nvCxnSpPr>
            <p:cNvPr id="15" name="Düz Bağlayıcı 14">
              <a:extLst>
                <a:ext uri="{FF2B5EF4-FFF2-40B4-BE49-F238E27FC236}">
                  <a16:creationId xmlns:a16="http://schemas.microsoft.com/office/drawing/2014/main" id="{0C9B9CD8-6682-46E4-B72C-B94097769F0E}"/>
                </a:ext>
              </a:extLst>
            </p:cNvPr>
            <p:cNvCxnSpPr>
              <a:cxnSpLocks/>
            </p:cNvCxnSpPr>
            <p:nvPr/>
          </p:nvCxnSpPr>
          <p:spPr>
            <a:xfrm>
              <a:off x="4020846" y="5772727"/>
              <a:ext cx="630383" cy="0"/>
            </a:xfrm>
            <a:prstGeom prst="line">
              <a:avLst/>
            </a:prstGeom>
            <a:ln w="19050">
              <a:solidFill>
                <a:srgbClr val="9BBF1F"/>
              </a:solidFill>
            </a:ln>
          </p:spPr>
          <p:style>
            <a:lnRef idx="1">
              <a:schemeClr val="accent6"/>
            </a:lnRef>
            <a:fillRef idx="0">
              <a:schemeClr val="accent6"/>
            </a:fillRef>
            <a:effectRef idx="0">
              <a:schemeClr val="accent6"/>
            </a:effectRef>
            <a:fontRef idx="minor">
              <a:schemeClr val="tx1"/>
            </a:fontRef>
          </p:style>
        </p:cxnSp>
        <p:cxnSp>
          <p:nvCxnSpPr>
            <p:cNvPr id="17" name="Düz Bağlayıcı 16">
              <a:extLst>
                <a:ext uri="{FF2B5EF4-FFF2-40B4-BE49-F238E27FC236}">
                  <a16:creationId xmlns:a16="http://schemas.microsoft.com/office/drawing/2014/main" id="{5A9DFA76-1802-4B42-BEF6-0BAD73D8AD4B}"/>
                </a:ext>
              </a:extLst>
            </p:cNvPr>
            <p:cNvCxnSpPr>
              <a:cxnSpLocks/>
            </p:cNvCxnSpPr>
            <p:nvPr/>
          </p:nvCxnSpPr>
          <p:spPr>
            <a:xfrm>
              <a:off x="4651229" y="3629891"/>
              <a:ext cx="320245" cy="0"/>
            </a:xfrm>
            <a:prstGeom prst="line">
              <a:avLst/>
            </a:prstGeom>
            <a:ln w="19050">
              <a:solidFill>
                <a:srgbClr val="9BBF1F"/>
              </a:solidFill>
            </a:ln>
          </p:spPr>
          <p:style>
            <a:lnRef idx="1">
              <a:schemeClr val="accent6"/>
            </a:lnRef>
            <a:fillRef idx="0">
              <a:schemeClr val="accent6"/>
            </a:fillRef>
            <a:effectRef idx="0">
              <a:schemeClr val="accent6"/>
            </a:effectRef>
            <a:fontRef idx="minor">
              <a:schemeClr val="tx1"/>
            </a:fontRef>
          </p:style>
        </p:cxnSp>
      </p:grpSp>
      <p:sp>
        <p:nvSpPr>
          <p:cNvPr id="31" name="Oval 30">
            <a:extLst>
              <a:ext uri="{FF2B5EF4-FFF2-40B4-BE49-F238E27FC236}">
                <a16:creationId xmlns:a16="http://schemas.microsoft.com/office/drawing/2014/main" id="{909AF409-A68A-4BD1-B320-FDB0084174EA}"/>
              </a:ext>
            </a:extLst>
          </p:cNvPr>
          <p:cNvSpPr/>
          <p:nvPr/>
        </p:nvSpPr>
        <p:spPr>
          <a:xfrm>
            <a:off x="5266913" y="3239235"/>
            <a:ext cx="95250" cy="95250"/>
          </a:xfrm>
          <a:prstGeom prst="ellipse">
            <a:avLst/>
          </a:prstGeom>
          <a:noFill/>
          <a:ln w="28575">
            <a:solidFill>
              <a:srgbClr val="9BB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4" name="Grup 23">
            <a:extLst>
              <a:ext uri="{FF2B5EF4-FFF2-40B4-BE49-F238E27FC236}">
                <a16:creationId xmlns:a16="http://schemas.microsoft.com/office/drawing/2014/main" id="{D39E9AC2-22A3-477B-B40D-ED8CE256D2C4}"/>
              </a:ext>
            </a:extLst>
          </p:cNvPr>
          <p:cNvGrpSpPr/>
          <p:nvPr/>
        </p:nvGrpSpPr>
        <p:grpSpPr>
          <a:xfrm flipH="1">
            <a:off x="6708782" y="1848714"/>
            <a:ext cx="901966" cy="2831543"/>
            <a:chOff x="4017818" y="1487055"/>
            <a:chExt cx="953656" cy="4285672"/>
          </a:xfrm>
        </p:grpSpPr>
        <p:cxnSp>
          <p:nvCxnSpPr>
            <p:cNvPr id="25" name="Düz Bağlayıcı 24">
              <a:extLst>
                <a:ext uri="{FF2B5EF4-FFF2-40B4-BE49-F238E27FC236}">
                  <a16:creationId xmlns:a16="http://schemas.microsoft.com/office/drawing/2014/main" id="{271457A5-5571-4C84-AEE3-43195CC434F0}"/>
                </a:ext>
              </a:extLst>
            </p:cNvPr>
            <p:cNvCxnSpPr/>
            <p:nvPr/>
          </p:nvCxnSpPr>
          <p:spPr>
            <a:xfrm>
              <a:off x="4017818" y="1487055"/>
              <a:ext cx="630383" cy="0"/>
            </a:xfrm>
            <a:prstGeom prst="line">
              <a:avLst/>
            </a:prstGeom>
            <a:ln w="19050">
              <a:solidFill>
                <a:srgbClr val="9BBF1F"/>
              </a:solidFill>
            </a:ln>
          </p:spPr>
          <p:style>
            <a:lnRef idx="1">
              <a:schemeClr val="accent6"/>
            </a:lnRef>
            <a:fillRef idx="0">
              <a:schemeClr val="accent6"/>
            </a:fillRef>
            <a:effectRef idx="0">
              <a:schemeClr val="accent6"/>
            </a:effectRef>
            <a:fontRef idx="minor">
              <a:schemeClr val="tx1"/>
            </a:fontRef>
          </p:style>
        </p:cxnSp>
        <p:cxnSp>
          <p:nvCxnSpPr>
            <p:cNvPr id="26" name="Düz Bağlayıcı 25">
              <a:extLst>
                <a:ext uri="{FF2B5EF4-FFF2-40B4-BE49-F238E27FC236}">
                  <a16:creationId xmlns:a16="http://schemas.microsoft.com/office/drawing/2014/main" id="{A7DC412D-B1CE-445F-995C-2E3B12ECCB63}"/>
                </a:ext>
              </a:extLst>
            </p:cNvPr>
            <p:cNvCxnSpPr>
              <a:cxnSpLocks/>
            </p:cNvCxnSpPr>
            <p:nvPr/>
          </p:nvCxnSpPr>
          <p:spPr>
            <a:xfrm>
              <a:off x="4651229" y="1487055"/>
              <a:ext cx="0" cy="4285672"/>
            </a:xfrm>
            <a:prstGeom prst="line">
              <a:avLst/>
            </a:prstGeom>
            <a:ln w="19050">
              <a:solidFill>
                <a:srgbClr val="9BBF1F"/>
              </a:solidFill>
            </a:ln>
          </p:spPr>
          <p:style>
            <a:lnRef idx="1">
              <a:schemeClr val="accent6"/>
            </a:lnRef>
            <a:fillRef idx="0">
              <a:schemeClr val="accent6"/>
            </a:fillRef>
            <a:effectRef idx="0">
              <a:schemeClr val="accent6"/>
            </a:effectRef>
            <a:fontRef idx="minor">
              <a:schemeClr val="tx1"/>
            </a:fontRef>
          </p:style>
        </p:cxnSp>
        <p:cxnSp>
          <p:nvCxnSpPr>
            <p:cNvPr id="27" name="Düz Bağlayıcı 26">
              <a:extLst>
                <a:ext uri="{FF2B5EF4-FFF2-40B4-BE49-F238E27FC236}">
                  <a16:creationId xmlns:a16="http://schemas.microsoft.com/office/drawing/2014/main" id="{965DA96A-33C5-4604-BDD0-CC9CE96FC239}"/>
                </a:ext>
              </a:extLst>
            </p:cNvPr>
            <p:cNvCxnSpPr>
              <a:cxnSpLocks/>
            </p:cNvCxnSpPr>
            <p:nvPr/>
          </p:nvCxnSpPr>
          <p:spPr>
            <a:xfrm>
              <a:off x="4020846" y="5772727"/>
              <a:ext cx="630383" cy="0"/>
            </a:xfrm>
            <a:prstGeom prst="line">
              <a:avLst/>
            </a:prstGeom>
            <a:ln w="19050">
              <a:solidFill>
                <a:srgbClr val="9BBF1F"/>
              </a:solidFill>
            </a:ln>
          </p:spPr>
          <p:style>
            <a:lnRef idx="1">
              <a:schemeClr val="accent6"/>
            </a:lnRef>
            <a:fillRef idx="0">
              <a:schemeClr val="accent6"/>
            </a:fillRef>
            <a:effectRef idx="0">
              <a:schemeClr val="accent6"/>
            </a:effectRef>
            <a:fontRef idx="minor">
              <a:schemeClr val="tx1"/>
            </a:fontRef>
          </p:style>
        </p:cxnSp>
        <p:cxnSp>
          <p:nvCxnSpPr>
            <p:cNvPr id="28" name="Düz Bağlayıcı 27">
              <a:extLst>
                <a:ext uri="{FF2B5EF4-FFF2-40B4-BE49-F238E27FC236}">
                  <a16:creationId xmlns:a16="http://schemas.microsoft.com/office/drawing/2014/main" id="{2EA58190-5356-4013-95E0-C1034F7B5BD5}"/>
                </a:ext>
              </a:extLst>
            </p:cNvPr>
            <p:cNvCxnSpPr>
              <a:cxnSpLocks/>
            </p:cNvCxnSpPr>
            <p:nvPr/>
          </p:nvCxnSpPr>
          <p:spPr>
            <a:xfrm>
              <a:off x="4651229" y="3629891"/>
              <a:ext cx="320245" cy="0"/>
            </a:xfrm>
            <a:prstGeom prst="line">
              <a:avLst/>
            </a:prstGeom>
            <a:ln w="19050">
              <a:solidFill>
                <a:srgbClr val="9BBF1F"/>
              </a:solidFill>
            </a:ln>
          </p:spPr>
          <p:style>
            <a:lnRef idx="1">
              <a:schemeClr val="accent6"/>
            </a:lnRef>
            <a:fillRef idx="0">
              <a:schemeClr val="accent6"/>
            </a:fillRef>
            <a:effectRef idx="0">
              <a:schemeClr val="accent6"/>
            </a:effectRef>
            <a:fontRef idx="minor">
              <a:schemeClr val="tx1"/>
            </a:fontRef>
          </p:style>
        </p:cxnSp>
      </p:grpSp>
      <p:sp>
        <p:nvSpPr>
          <p:cNvPr id="32" name="Oval 31">
            <a:extLst>
              <a:ext uri="{FF2B5EF4-FFF2-40B4-BE49-F238E27FC236}">
                <a16:creationId xmlns:a16="http://schemas.microsoft.com/office/drawing/2014/main" id="{01497CD3-39D8-4782-AA05-AA8B7BDF9472}"/>
              </a:ext>
            </a:extLst>
          </p:cNvPr>
          <p:cNvSpPr/>
          <p:nvPr/>
        </p:nvSpPr>
        <p:spPr>
          <a:xfrm>
            <a:off x="6558761" y="3247408"/>
            <a:ext cx="95250" cy="95250"/>
          </a:xfrm>
          <a:prstGeom prst="ellipse">
            <a:avLst/>
          </a:prstGeom>
          <a:noFill/>
          <a:ln w="28575">
            <a:solidFill>
              <a:srgbClr val="9BB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Metin kutusu 36">
            <a:extLst>
              <a:ext uri="{FF2B5EF4-FFF2-40B4-BE49-F238E27FC236}">
                <a16:creationId xmlns:a16="http://schemas.microsoft.com/office/drawing/2014/main" id="{28415F3B-DA70-46F4-93FA-7499D4C016E6}"/>
              </a:ext>
            </a:extLst>
          </p:cNvPr>
          <p:cNvSpPr txBox="1"/>
          <p:nvPr/>
        </p:nvSpPr>
        <p:spPr>
          <a:xfrm>
            <a:off x="1804587" y="5206596"/>
            <a:ext cx="2759844" cy="646331"/>
          </a:xfrm>
          <a:prstGeom prst="rect">
            <a:avLst/>
          </a:prstGeom>
          <a:noFill/>
        </p:spPr>
        <p:txBody>
          <a:bodyPr wrap="square">
            <a:spAutoFit/>
          </a:bodyPr>
          <a:lstStyle/>
          <a:p>
            <a:r>
              <a:rPr lang="tr-TR" u="sng" dirty="0">
                <a:latin typeface="Montserrat" pitchFamily="2" charset="-94"/>
              </a:rPr>
              <a:t>Veri Tabanı Seviyesi </a:t>
            </a:r>
          </a:p>
          <a:p>
            <a:r>
              <a:rPr lang="tr-TR" sz="1800" dirty="0">
                <a:latin typeface="Montserrat" pitchFamily="2" charset="-94"/>
              </a:rPr>
              <a:t>DB </a:t>
            </a:r>
            <a:r>
              <a:rPr lang="tr-TR" sz="1800" dirty="0" err="1">
                <a:latin typeface="Montserrat" pitchFamily="2" charset="-94"/>
              </a:rPr>
              <a:t>View</a:t>
            </a:r>
            <a:endParaRPr lang="tr-TR" sz="1800" dirty="0">
              <a:latin typeface="Montserrat" pitchFamily="2" charset="-94"/>
            </a:endParaRPr>
          </a:p>
        </p:txBody>
      </p:sp>
      <p:sp>
        <p:nvSpPr>
          <p:cNvPr id="39" name="Metin kutusu 38">
            <a:extLst>
              <a:ext uri="{FF2B5EF4-FFF2-40B4-BE49-F238E27FC236}">
                <a16:creationId xmlns:a16="http://schemas.microsoft.com/office/drawing/2014/main" id="{A8A68913-80E0-4295-B64C-77BC20F52476}"/>
              </a:ext>
            </a:extLst>
          </p:cNvPr>
          <p:cNvSpPr txBox="1"/>
          <p:nvPr/>
        </p:nvSpPr>
        <p:spPr>
          <a:xfrm>
            <a:off x="5321116" y="5189217"/>
            <a:ext cx="2759844" cy="923330"/>
          </a:xfrm>
          <a:prstGeom prst="rect">
            <a:avLst/>
          </a:prstGeom>
          <a:noFill/>
        </p:spPr>
        <p:txBody>
          <a:bodyPr wrap="square">
            <a:spAutoFit/>
          </a:bodyPr>
          <a:lstStyle/>
          <a:p>
            <a:r>
              <a:rPr lang="tr-TR" u="sng" dirty="0">
                <a:latin typeface="Montserrat" pitchFamily="2" charset="-94"/>
              </a:rPr>
              <a:t>API Seviyesi </a:t>
            </a:r>
          </a:p>
          <a:p>
            <a:r>
              <a:rPr lang="tr-TR" dirty="0">
                <a:latin typeface="Montserrat" pitchFamily="2" charset="-94"/>
              </a:rPr>
              <a:t>SOAP</a:t>
            </a:r>
          </a:p>
          <a:p>
            <a:r>
              <a:rPr lang="tr-TR" sz="1800" dirty="0">
                <a:latin typeface="Montserrat" pitchFamily="2" charset="-94"/>
              </a:rPr>
              <a:t>Rest</a:t>
            </a:r>
          </a:p>
        </p:txBody>
      </p:sp>
      <p:sp>
        <p:nvSpPr>
          <p:cNvPr id="41" name="Metin kutusu 40">
            <a:extLst>
              <a:ext uri="{FF2B5EF4-FFF2-40B4-BE49-F238E27FC236}">
                <a16:creationId xmlns:a16="http://schemas.microsoft.com/office/drawing/2014/main" id="{D6BB38C1-7A51-47D7-97F4-EF0E235DC5C1}"/>
              </a:ext>
            </a:extLst>
          </p:cNvPr>
          <p:cNvSpPr txBox="1"/>
          <p:nvPr/>
        </p:nvSpPr>
        <p:spPr>
          <a:xfrm>
            <a:off x="8913203" y="5439839"/>
            <a:ext cx="2759844" cy="923330"/>
          </a:xfrm>
          <a:prstGeom prst="rect">
            <a:avLst/>
          </a:prstGeom>
          <a:noFill/>
        </p:spPr>
        <p:txBody>
          <a:bodyPr wrap="square">
            <a:spAutoFit/>
          </a:bodyPr>
          <a:lstStyle/>
          <a:p>
            <a:r>
              <a:rPr lang="tr-TR" u="sng" dirty="0">
                <a:latin typeface="Montserrat" pitchFamily="2" charset="-94"/>
              </a:rPr>
              <a:t>Coğrafi Seviyesi </a:t>
            </a:r>
          </a:p>
          <a:p>
            <a:r>
              <a:rPr lang="tr-TR" dirty="0">
                <a:latin typeface="Montserrat" pitchFamily="2" charset="-94"/>
              </a:rPr>
              <a:t>WMS</a:t>
            </a:r>
          </a:p>
          <a:p>
            <a:r>
              <a:rPr lang="tr-TR" dirty="0">
                <a:latin typeface="Montserrat" pitchFamily="2" charset="-94"/>
              </a:rPr>
              <a:t>WFS</a:t>
            </a:r>
            <a:endParaRPr lang="tr-TR" sz="1800" dirty="0">
              <a:latin typeface="Montserrat" pitchFamily="2" charset="-94"/>
            </a:endParaRPr>
          </a:p>
        </p:txBody>
      </p:sp>
      <p:pic>
        <p:nvPicPr>
          <p:cNvPr id="43" name="Resim 42">
            <a:extLst>
              <a:ext uri="{FF2B5EF4-FFF2-40B4-BE49-F238E27FC236}">
                <a16:creationId xmlns:a16="http://schemas.microsoft.com/office/drawing/2014/main" id="{A0F016A0-EF6F-49FF-9E91-1246EE49BB5D}"/>
              </a:ext>
            </a:extLst>
          </p:cNvPr>
          <p:cNvPicPr>
            <a:picLocks noChangeAspect="1"/>
          </p:cNvPicPr>
          <p:nvPr/>
        </p:nvPicPr>
        <p:blipFill>
          <a:blip r:embed="rId4"/>
          <a:stretch>
            <a:fillRect/>
          </a:stretch>
        </p:blipFill>
        <p:spPr>
          <a:xfrm>
            <a:off x="720054" y="5116063"/>
            <a:ext cx="1084533" cy="1084533"/>
          </a:xfrm>
          <a:prstGeom prst="rect">
            <a:avLst/>
          </a:prstGeom>
        </p:spPr>
      </p:pic>
      <p:pic>
        <p:nvPicPr>
          <p:cNvPr id="45" name="Resim 44">
            <a:extLst>
              <a:ext uri="{FF2B5EF4-FFF2-40B4-BE49-F238E27FC236}">
                <a16:creationId xmlns:a16="http://schemas.microsoft.com/office/drawing/2014/main" id="{C8E81187-EE39-424E-8394-F476D5D37396}"/>
              </a:ext>
            </a:extLst>
          </p:cNvPr>
          <p:cNvPicPr>
            <a:picLocks noChangeAspect="1"/>
          </p:cNvPicPr>
          <p:nvPr/>
        </p:nvPicPr>
        <p:blipFill>
          <a:blip r:embed="rId5"/>
          <a:stretch>
            <a:fillRect/>
          </a:stretch>
        </p:blipFill>
        <p:spPr>
          <a:xfrm>
            <a:off x="4509813" y="5246233"/>
            <a:ext cx="737599" cy="737599"/>
          </a:xfrm>
          <a:prstGeom prst="rect">
            <a:avLst/>
          </a:prstGeom>
        </p:spPr>
      </p:pic>
      <p:pic>
        <p:nvPicPr>
          <p:cNvPr id="47" name="Resim 46">
            <a:extLst>
              <a:ext uri="{FF2B5EF4-FFF2-40B4-BE49-F238E27FC236}">
                <a16:creationId xmlns:a16="http://schemas.microsoft.com/office/drawing/2014/main" id="{8CC2FA2E-7AC7-4B6E-96B8-8D08D0484C22}"/>
              </a:ext>
            </a:extLst>
          </p:cNvPr>
          <p:cNvPicPr>
            <a:picLocks noChangeAspect="1"/>
          </p:cNvPicPr>
          <p:nvPr/>
        </p:nvPicPr>
        <p:blipFill>
          <a:blip r:embed="rId6"/>
          <a:stretch>
            <a:fillRect/>
          </a:stretch>
        </p:blipFill>
        <p:spPr>
          <a:xfrm>
            <a:off x="7790546" y="5535678"/>
            <a:ext cx="881682" cy="881682"/>
          </a:xfrm>
          <a:prstGeom prst="rect">
            <a:avLst/>
          </a:prstGeom>
        </p:spPr>
      </p:pic>
      <p:sp>
        <p:nvSpPr>
          <p:cNvPr id="4" name="Dikdörtgen 3">
            <a:extLst>
              <a:ext uri="{FF2B5EF4-FFF2-40B4-BE49-F238E27FC236}">
                <a16:creationId xmlns:a16="http://schemas.microsoft.com/office/drawing/2014/main" id="{5E4A6BE1-4AB9-3204-A571-E7CB8B3A6BB9}"/>
              </a:ext>
            </a:extLst>
          </p:cNvPr>
          <p:cNvSpPr/>
          <p:nvPr/>
        </p:nvSpPr>
        <p:spPr>
          <a:xfrm>
            <a:off x="-261039" y="-14872"/>
            <a:ext cx="12666372" cy="1087651"/>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b="1" dirty="0">
                <a:solidFill>
                  <a:srgbClr val="DADADA"/>
                </a:solidFill>
                <a:latin typeface="Montserrat" panose="00000500000000000000" pitchFamily="2" charset="-94"/>
              </a:rPr>
              <a:t>  		Web Maestro</a:t>
            </a:r>
          </a:p>
          <a:p>
            <a:r>
              <a:rPr lang="tr-TR" sz="2000" b="1" dirty="0">
                <a:solidFill>
                  <a:srgbClr val="DADADA"/>
                </a:solidFill>
                <a:latin typeface="Montserrat" pitchFamily="2" charset="-94"/>
              </a:rPr>
              <a:t>		Entegrasyon Bileşenleri</a:t>
            </a:r>
          </a:p>
        </p:txBody>
      </p:sp>
      <p:pic>
        <p:nvPicPr>
          <p:cNvPr id="6" name="Resim 5">
            <a:extLst>
              <a:ext uri="{FF2B5EF4-FFF2-40B4-BE49-F238E27FC236}">
                <a16:creationId xmlns:a16="http://schemas.microsoft.com/office/drawing/2014/main" id="{11179B54-69B1-6591-041F-BA6D103B97D3}"/>
              </a:ext>
            </a:extLst>
          </p:cNvPr>
          <p:cNvPicPr>
            <a:picLocks noChangeAspect="1"/>
          </p:cNvPicPr>
          <p:nvPr/>
        </p:nvPicPr>
        <p:blipFill rotWithShape="1">
          <a:blip r:embed="rId7">
            <a:clrChange>
              <a:clrFrom>
                <a:srgbClr val="FFFFFF"/>
              </a:clrFrom>
              <a:clrTo>
                <a:srgbClr val="FFFFFF">
                  <a:alpha val="0"/>
                </a:srgbClr>
              </a:clrTo>
            </a:clrChange>
          </a:blip>
          <a:srcRect l="9146" t="16003" r="71042" b="56291"/>
          <a:stretch/>
        </p:blipFill>
        <p:spPr>
          <a:xfrm>
            <a:off x="914400" y="215036"/>
            <a:ext cx="707270" cy="627833"/>
          </a:xfrm>
          <a:prstGeom prst="rect">
            <a:avLst/>
          </a:prstGeom>
        </p:spPr>
      </p:pic>
    </p:spTree>
    <p:extLst>
      <p:ext uri="{BB962C8B-B14F-4D97-AF65-F5344CB8AC3E}">
        <p14:creationId xmlns:p14="http://schemas.microsoft.com/office/powerpoint/2010/main" val="3658533142"/>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a:extLst>
              <a:ext uri="{FF2B5EF4-FFF2-40B4-BE49-F238E27FC236}">
                <a16:creationId xmlns:a16="http://schemas.microsoft.com/office/drawing/2014/main" id="{0AC92B4B-F0CC-D0FA-C990-EEF5DC230E55}"/>
              </a:ext>
            </a:extLst>
          </p:cNvPr>
          <p:cNvPicPr>
            <a:picLocks noChangeAspect="1"/>
          </p:cNvPicPr>
          <p:nvPr/>
        </p:nvPicPr>
        <p:blipFill>
          <a:blip r:embed="rId3"/>
          <a:stretch>
            <a:fillRect/>
          </a:stretch>
        </p:blipFill>
        <p:spPr>
          <a:xfrm>
            <a:off x="5009472" y="3540389"/>
            <a:ext cx="3244538" cy="2766395"/>
          </a:xfrm>
          <a:prstGeom prst="rect">
            <a:avLst/>
          </a:prstGeom>
          <a:ln>
            <a:noFill/>
          </a:ln>
          <a:effectLst>
            <a:outerShdw blurRad="190500" algn="tl" rotWithShape="0">
              <a:srgbClr val="000000">
                <a:alpha val="70000"/>
              </a:srgbClr>
            </a:outerShdw>
          </a:effectLst>
        </p:spPr>
      </p:pic>
      <p:sp>
        <p:nvSpPr>
          <p:cNvPr id="22" name="Metin kutusu 21">
            <a:extLst>
              <a:ext uri="{FF2B5EF4-FFF2-40B4-BE49-F238E27FC236}">
                <a16:creationId xmlns:a16="http://schemas.microsoft.com/office/drawing/2014/main" id="{055F624B-F28D-41DD-AA8D-09F4F540A602}"/>
              </a:ext>
            </a:extLst>
          </p:cNvPr>
          <p:cNvSpPr txBox="1"/>
          <p:nvPr/>
        </p:nvSpPr>
        <p:spPr>
          <a:xfrm>
            <a:off x="316358" y="1435381"/>
            <a:ext cx="6481605" cy="461665"/>
          </a:xfrm>
          <a:prstGeom prst="rect">
            <a:avLst/>
          </a:prstGeom>
          <a:noFill/>
        </p:spPr>
        <p:txBody>
          <a:bodyPr wrap="square">
            <a:spAutoFit/>
          </a:bodyPr>
          <a:lstStyle/>
          <a:p>
            <a:pPr algn="just"/>
            <a:r>
              <a:rPr lang="tr-TR" sz="2400" i="1" dirty="0"/>
              <a:t>	</a:t>
            </a:r>
            <a:endParaRPr lang="en-US" sz="2000" i="1" dirty="0"/>
          </a:p>
        </p:txBody>
      </p:sp>
      <p:sp>
        <p:nvSpPr>
          <p:cNvPr id="13" name="Metin kutusu 12">
            <a:extLst>
              <a:ext uri="{FF2B5EF4-FFF2-40B4-BE49-F238E27FC236}">
                <a16:creationId xmlns:a16="http://schemas.microsoft.com/office/drawing/2014/main" id="{C12380CD-3D75-4091-87AA-028AEF7C3D6A}"/>
              </a:ext>
            </a:extLst>
          </p:cNvPr>
          <p:cNvSpPr txBox="1"/>
          <p:nvPr/>
        </p:nvSpPr>
        <p:spPr>
          <a:xfrm>
            <a:off x="256761" y="1677112"/>
            <a:ext cx="2646761" cy="3939540"/>
          </a:xfrm>
          <a:prstGeom prst="rect">
            <a:avLst/>
          </a:prstGeom>
          <a:noFill/>
        </p:spPr>
        <p:txBody>
          <a:bodyPr wrap="square" rtlCol="0">
            <a:spAutoFit/>
          </a:bodyPr>
          <a:lstStyle/>
          <a:p>
            <a:pPr indent="360000" algn="just"/>
            <a:r>
              <a:rPr lang="tr-TR" sz="2600" dirty="0" err="1"/>
              <a:t>Admin</a:t>
            </a:r>
            <a:r>
              <a:rPr lang="tr-TR" sz="2600" dirty="0"/>
              <a:t> kullanıcıların yönetimsel işlemlerini kolaylaştıran ve uygulamanın genel işleyişini kontrol eden bir bileşendir.</a:t>
            </a:r>
          </a:p>
          <a:p>
            <a:pPr algn="just"/>
            <a:endParaRPr lang="tr-TR" sz="1600" dirty="0">
              <a:latin typeface="Montserrat" pitchFamily="2" charset="-94"/>
            </a:endParaRPr>
          </a:p>
        </p:txBody>
      </p:sp>
      <p:pic>
        <p:nvPicPr>
          <p:cNvPr id="23" name="Resim 22">
            <a:extLst>
              <a:ext uri="{FF2B5EF4-FFF2-40B4-BE49-F238E27FC236}">
                <a16:creationId xmlns:a16="http://schemas.microsoft.com/office/drawing/2014/main" id="{0D332D71-088C-48AF-8E93-BC71BD1DE8BD}"/>
              </a:ext>
            </a:extLst>
          </p:cNvPr>
          <p:cNvPicPr>
            <a:picLocks noChangeAspect="1"/>
          </p:cNvPicPr>
          <p:nvPr/>
        </p:nvPicPr>
        <p:blipFill>
          <a:blip r:embed="rId4"/>
          <a:stretch>
            <a:fillRect/>
          </a:stretch>
        </p:blipFill>
        <p:spPr>
          <a:xfrm>
            <a:off x="8023289" y="3683550"/>
            <a:ext cx="3979020" cy="2615156"/>
          </a:xfrm>
          <a:prstGeom prst="rect">
            <a:avLst/>
          </a:prstGeom>
        </p:spPr>
      </p:pic>
      <p:grpSp>
        <p:nvGrpSpPr>
          <p:cNvPr id="3" name="Grup 2">
            <a:extLst>
              <a:ext uri="{FF2B5EF4-FFF2-40B4-BE49-F238E27FC236}">
                <a16:creationId xmlns:a16="http://schemas.microsoft.com/office/drawing/2014/main" id="{17B028C6-40DD-49E5-88F0-B9494CF53D6C}"/>
              </a:ext>
            </a:extLst>
          </p:cNvPr>
          <p:cNvGrpSpPr/>
          <p:nvPr/>
        </p:nvGrpSpPr>
        <p:grpSpPr>
          <a:xfrm>
            <a:off x="3297301" y="1258711"/>
            <a:ext cx="1692016" cy="4851245"/>
            <a:chOff x="425883" y="1308799"/>
            <a:chExt cx="1692016" cy="4851245"/>
          </a:xfrm>
        </p:grpSpPr>
        <p:pic>
          <p:nvPicPr>
            <p:cNvPr id="21" name="Resim 20">
              <a:extLst>
                <a:ext uri="{FF2B5EF4-FFF2-40B4-BE49-F238E27FC236}">
                  <a16:creationId xmlns:a16="http://schemas.microsoft.com/office/drawing/2014/main" id="{D635A76C-4FCB-49A8-A860-B3ECA7F74868}"/>
                </a:ext>
              </a:extLst>
            </p:cNvPr>
            <p:cNvPicPr>
              <a:picLocks noChangeAspect="1"/>
            </p:cNvPicPr>
            <p:nvPr/>
          </p:nvPicPr>
          <p:blipFill rotWithShape="1">
            <a:blip r:embed="rId5"/>
            <a:srcRect l="798" r="87117" b="20757"/>
            <a:stretch/>
          </p:blipFill>
          <p:spPr>
            <a:xfrm>
              <a:off x="425883" y="1308799"/>
              <a:ext cx="1692016" cy="4851245"/>
            </a:xfrm>
            <a:prstGeom prst="rect">
              <a:avLst/>
            </a:prstGeom>
            <a:ln>
              <a:noFill/>
            </a:ln>
            <a:effectLst>
              <a:outerShdw blurRad="190500" algn="tl" rotWithShape="0">
                <a:srgbClr val="000000">
                  <a:alpha val="70000"/>
                </a:srgbClr>
              </a:outerShdw>
            </a:effectLst>
          </p:spPr>
        </p:pic>
        <p:sp>
          <p:nvSpPr>
            <p:cNvPr id="2" name="Dikdörtgen 1">
              <a:extLst>
                <a:ext uri="{FF2B5EF4-FFF2-40B4-BE49-F238E27FC236}">
                  <a16:creationId xmlns:a16="http://schemas.microsoft.com/office/drawing/2014/main" id="{9CABE3F8-65E9-4B2F-B586-47DEC4BE6FDC}"/>
                </a:ext>
              </a:extLst>
            </p:cNvPr>
            <p:cNvSpPr/>
            <p:nvPr/>
          </p:nvSpPr>
          <p:spPr>
            <a:xfrm>
              <a:off x="755650" y="1657350"/>
              <a:ext cx="736600" cy="139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18" name="Metin kutusu 17">
            <a:extLst>
              <a:ext uri="{FF2B5EF4-FFF2-40B4-BE49-F238E27FC236}">
                <a16:creationId xmlns:a16="http://schemas.microsoft.com/office/drawing/2014/main" id="{0B5F2A13-FF93-4588-B4B1-E4B8040651AB}"/>
              </a:ext>
            </a:extLst>
          </p:cNvPr>
          <p:cNvSpPr txBox="1"/>
          <p:nvPr/>
        </p:nvSpPr>
        <p:spPr>
          <a:xfrm>
            <a:off x="7959256" y="7195930"/>
            <a:ext cx="184731" cy="369332"/>
          </a:xfrm>
          <a:prstGeom prst="rect">
            <a:avLst/>
          </a:prstGeom>
          <a:noFill/>
        </p:spPr>
        <p:txBody>
          <a:bodyPr wrap="none" rtlCol="0">
            <a:spAutoFit/>
          </a:bodyPr>
          <a:lstStyle/>
          <a:p>
            <a:endParaRPr lang="tr-TR" dirty="0"/>
          </a:p>
        </p:txBody>
      </p:sp>
      <p:grpSp>
        <p:nvGrpSpPr>
          <p:cNvPr id="19" name="Grup 18">
            <a:extLst>
              <a:ext uri="{FF2B5EF4-FFF2-40B4-BE49-F238E27FC236}">
                <a16:creationId xmlns:a16="http://schemas.microsoft.com/office/drawing/2014/main" id="{0A5F16B0-59EB-4906-95DE-F1B5C2D063FD}"/>
              </a:ext>
            </a:extLst>
          </p:cNvPr>
          <p:cNvGrpSpPr/>
          <p:nvPr/>
        </p:nvGrpSpPr>
        <p:grpSpPr>
          <a:xfrm>
            <a:off x="-238259" y="6071951"/>
            <a:ext cx="12809271" cy="1238268"/>
            <a:chOff x="-238259" y="6071951"/>
            <a:chExt cx="12809271" cy="1238268"/>
          </a:xfrm>
        </p:grpSpPr>
        <p:sp>
          <p:nvSpPr>
            <p:cNvPr id="20" name="Dikdörtgen 19">
              <a:extLst>
                <a:ext uri="{FF2B5EF4-FFF2-40B4-BE49-F238E27FC236}">
                  <a16:creationId xmlns:a16="http://schemas.microsoft.com/office/drawing/2014/main" id="{8CD415EE-8048-4D72-B9D5-BFB3DA79B827}"/>
                </a:ext>
              </a:extLst>
            </p:cNvPr>
            <p:cNvSpPr/>
            <p:nvPr/>
          </p:nvSpPr>
          <p:spPr>
            <a:xfrm>
              <a:off x="-238259" y="6417360"/>
              <a:ext cx="12809271" cy="635543"/>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4" name="Yuvarlatılmış Dikdörtgen 11">
              <a:extLst>
                <a:ext uri="{FF2B5EF4-FFF2-40B4-BE49-F238E27FC236}">
                  <a16:creationId xmlns:a16="http://schemas.microsoft.com/office/drawing/2014/main" id="{5FBB72E8-8249-4A12-959A-E23B63B2E660}"/>
                </a:ext>
              </a:extLst>
            </p:cNvPr>
            <p:cNvSpPr/>
            <p:nvPr/>
          </p:nvSpPr>
          <p:spPr>
            <a:xfrm>
              <a:off x="4648201" y="6071951"/>
              <a:ext cx="2895600" cy="1238268"/>
            </a:xfrm>
            <a:prstGeom prst="roundRect">
              <a:avLst/>
            </a:prstGeom>
            <a:solidFill>
              <a:schemeClr val="bg1"/>
            </a:solidFill>
            <a:ln>
              <a:noFill/>
            </a:ln>
            <a:effectLst>
              <a:outerShdw blurRad="797925" dist="50800" dir="5889604" algn="ctr" rotWithShape="0">
                <a:srgbClr val="070D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sp>
        <p:nvSpPr>
          <p:cNvPr id="8" name="Dikdörtgen 7">
            <a:extLst>
              <a:ext uri="{FF2B5EF4-FFF2-40B4-BE49-F238E27FC236}">
                <a16:creationId xmlns:a16="http://schemas.microsoft.com/office/drawing/2014/main" id="{DFE1F61B-7355-7681-961C-4F36835E59DA}"/>
              </a:ext>
            </a:extLst>
          </p:cNvPr>
          <p:cNvSpPr/>
          <p:nvPr/>
        </p:nvSpPr>
        <p:spPr>
          <a:xfrm>
            <a:off x="-261039" y="-14872"/>
            <a:ext cx="12666372" cy="1087651"/>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b="1" dirty="0">
                <a:solidFill>
                  <a:srgbClr val="DADADA"/>
                </a:solidFill>
                <a:latin typeface="Montserrat" panose="00000500000000000000" pitchFamily="2" charset="-94"/>
              </a:rPr>
              <a:t>  		Web Maestro</a:t>
            </a:r>
          </a:p>
          <a:p>
            <a:r>
              <a:rPr lang="tr-TR" sz="2000" b="1" dirty="0">
                <a:solidFill>
                  <a:srgbClr val="DADADA"/>
                </a:solidFill>
                <a:latin typeface="Montserrat" pitchFamily="2" charset="-94"/>
              </a:rPr>
              <a:t>		Yetkilendirme Altyapısı</a:t>
            </a:r>
          </a:p>
        </p:txBody>
      </p:sp>
      <p:pic>
        <p:nvPicPr>
          <p:cNvPr id="10" name="Resim 9">
            <a:extLst>
              <a:ext uri="{FF2B5EF4-FFF2-40B4-BE49-F238E27FC236}">
                <a16:creationId xmlns:a16="http://schemas.microsoft.com/office/drawing/2014/main" id="{A17C0E5F-0D64-D368-87E4-899DB1FC97C5}"/>
              </a:ext>
            </a:extLst>
          </p:cNvPr>
          <p:cNvPicPr>
            <a:picLocks noChangeAspect="1"/>
          </p:cNvPicPr>
          <p:nvPr/>
        </p:nvPicPr>
        <p:blipFill rotWithShape="1">
          <a:blip r:embed="rId6">
            <a:clrChange>
              <a:clrFrom>
                <a:srgbClr val="FFFFFF"/>
              </a:clrFrom>
              <a:clrTo>
                <a:srgbClr val="FFFFFF">
                  <a:alpha val="0"/>
                </a:srgbClr>
              </a:clrTo>
            </a:clrChange>
          </a:blip>
          <a:srcRect l="9146" t="16003" r="71042" b="56291"/>
          <a:stretch/>
        </p:blipFill>
        <p:spPr>
          <a:xfrm>
            <a:off x="914400" y="215036"/>
            <a:ext cx="707270" cy="627833"/>
          </a:xfrm>
          <a:prstGeom prst="rect">
            <a:avLst/>
          </a:prstGeom>
        </p:spPr>
      </p:pic>
      <p:pic>
        <p:nvPicPr>
          <p:cNvPr id="26" name="Resim 25">
            <a:extLst>
              <a:ext uri="{FF2B5EF4-FFF2-40B4-BE49-F238E27FC236}">
                <a16:creationId xmlns:a16="http://schemas.microsoft.com/office/drawing/2014/main" id="{C3D7C836-D45D-4388-9A02-75096E4B851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89317" y="6180051"/>
            <a:ext cx="2165661" cy="498368"/>
          </a:xfrm>
          <a:prstGeom prst="rect">
            <a:avLst/>
          </a:prstGeom>
        </p:spPr>
      </p:pic>
      <p:pic>
        <p:nvPicPr>
          <p:cNvPr id="17" name="Resim 16">
            <a:extLst>
              <a:ext uri="{FF2B5EF4-FFF2-40B4-BE49-F238E27FC236}">
                <a16:creationId xmlns:a16="http://schemas.microsoft.com/office/drawing/2014/main" id="{BF0107E7-5AC8-41F9-A883-C05F0A013B36}"/>
              </a:ext>
            </a:extLst>
          </p:cNvPr>
          <p:cNvPicPr>
            <a:picLocks noChangeAspect="1"/>
          </p:cNvPicPr>
          <p:nvPr/>
        </p:nvPicPr>
        <p:blipFill rotWithShape="1">
          <a:blip r:embed="rId5"/>
          <a:srcRect l="57673" t="2071" r="1218" b="2028"/>
          <a:stretch/>
        </p:blipFill>
        <p:spPr>
          <a:xfrm>
            <a:off x="4989317" y="1097736"/>
            <a:ext cx="2870914" cy="2928368"/>
          </a:xfrm>
          <a:prstGeom prst="rect">
            <a:avLst/>
          </a:prstGeom>
          <a:ln>
            <a:noFill/>
          </a:ln>
          <a:effectLst>
            <a:outerShdw blurRad="190500" algn="tl" rotWithShape="0">
              <a:srgbClr val="000000">
                <a:alpha val="70000"/>
              </a:srgbClr>
            </a:outerShdw>
          </a:effectLst>
        </p:spPr>
      </p:pic>
      <p:pic>
        <p:nvPicPr>
          <p:cNvPr id="9" name="Resim 8">
            <a:extLst>
              <a:ext uri="{FF2B5EF4-FFF2-40B4-BE49-F238E27FC236}">
                <a16:creationId xmlns:a16="http://schemas.microsoft.com/office/drawing/2014/main" id="{12979E2E-D596-463B-9DD7-9124DA9C992B}"/>
              </a:ext>
            </a:extLst>
          </p:cNvPr>
          <p:cNvPicPr>
            <a:picLocks noChangeAspect="1"/>
          </p:cNvPicPr>
          <p:nvPr/>
        </p:nvPicPr>
        <p:blipFill rotWithShape="1">
          <a:blip r:embed="rId8"/>
          <a:srcRect l="21912" b="13574"/>
          <a:stretch/>
        </p:blipFill>
        <p:spPr>
          <a:xfrm>
            <a:off x="7370695" y="1154355"/>
            <a:ext cx="4504947" cy="247257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36218125"/>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54F6509D-3962-31C5-59E6-CEF3BD4F22A1}"/>
              </a:ext>
            </a:extLst>
          </p:cNvPr>
          <p:cNvSpPr txBox="1"/>
          <p:nvPr/>
        </p:nvSpPr>
        <p:spPr>
          <a:xfrm>
            <a:off x="7959256" y="7195930"/>
            <a:ext cx="184731" cy="369332"/>
          </a:xfrm>
          <a:prstGeom prst="rect">
            <a:avLst/>
          </a:prstGeom>
          <a:noFill/>
        </p:spPr>
        <p:txBody>
          <a:bodyPr wrap="none" rtlCol="0">
            <a:spAutoFit/>
          </a:bodyPr>
          <a:lstStyle/>
          <a:p>
            <a:endParaRPr lang="tr-TR" dirty="0"/>
          </a:p>
        </p:txBody>
      </p:sp>
      <p:grpSp>
        <p:nvGrpSpPr>
          <p:cNvPr id="7" name="Grup 6">
            <a:extLst>
              <a:ext uri="{FF2B5EF4-FFF2-40B4-BE49-F238E27FC236}">
                <a16:creationId xmlns:a16="http://schemas.microsoft.com/office/drawing/2014/main" id="{7D2D4ACD-6E6D-4DF2-B1AD-F7FCDB95235A}"/>
              </a:ext>
            </a:extLst>
          </p:cNvPr>
          <p:cNvGrpSpPr/>
          <p:nvPr/>
        </p:nvGrpSpPr>
        <p:grpSpPr>
          <a:xfrm>
            <a:off x="-238259" y="6071951"/>
            <a:ext cx="12809271" cy="1238268"/>
            <a:chOff x="-238259" y="6071951"/>
            <a:chExt cx="12809271" cy="1238268"/>
          </a:xfrm>
        </p:grpSpPr>
        <p:sp>
          <p:nvSpPr>
            <p:cNvPr id="11" name="Dikdörtgen 10">
              <a:extLst>
                <a:ext uri="{FF2B5EF4-FFF2-40B4-BE49-F238E27FC236}">
                  <a16:creationId xmlns:a16="http://schemas.microsoft.com/office/drawing/2014/main" id="{F27638AB-E558-EEC5-4563-2F6DB66DF86C}"/>
                </a:ext>
              </a:extLst>
            </p:cNvPr>
            <p:cNvSpPr/>
            <p:nvPr/>
          </p:nvSpPr>
          <p:spPr>
            <a:xfrm>
              <a:off x="-238259" y="6417360"/>
              <a:ext cx="12809271" cy="635543"/>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Yuvarlatılmış Dikdörtgen 11">
              <a:extLst>
                <a:ext uri="{FF2B5EF4-FFF2-40B4-BE49-F238E27FC236}">
                  <a16:creationId xmlns:a16="http://schemas.microsoft.com/office/drawing/2014/main" id="{1C7BD55F-21ED-D9F0-8170-4370D95944E2}"/>
                </a:ext>
              </a:extLst>
            </p:cNvPr>
            <p:cNvSpPr/>
            <p:nvPr/>
          </p:nvSpPr>
          <p:spPr>
            <a:xfrm>
              <a:off x="4648201" y="6071951"/>
              <a:ext cx="2895600" cy="1238268"/>
            </a:xfrm>
            <a:prstGeom prst="roundRect">
              <a:avLst/>
            </a:prstGeom>
            <a:solidFill>
              <a:schemeClr val="bg1"/>
            </a:solidFill>
            <a:ln>
              <a:noFill/>
            </a:ln>
            <a:effectLst>
              <a:outerShdw blurRad="797925" dist="50800" dir="5889604" algn="ctr" rotWithShape="0">
                <a:srgbClr val="070D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pic>
        <p:nvPicPr>
          <p:cNvPr id="16" name="Resim 15">
            <a:extLst>
              <a:ext uri="{FF2B5EF4-FFF2-40B4-BE49-F238E27FC236}">
                <a16:creationId xmlns:a16="http://schemas.microsoft.com/office/drawing/2014/main" id="{6F10227C-04EA-4679-8C10-2309B23109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9317" y="6180051"/>
            <a:ext cx="2165661" cy="498368"/>
          </a:xfrm>
          <a:prstGeom prst="rect">
            <a:avLst/>
          </a:prstGeom>
        </p:spPr>
      </p:pic>
      <p:sp>
        <p:nvSpPr>
          <p:cNvPr id="9" name="Metin kutusu 8">
            <a:extLst>
              <a:ext uri="{FF2B5EF4-FFF2-40B4-BE49-F238E27FC236}">
                <a16:creationId xmlns:a16="http://schemas.microsoft.com/office/drawing/2014/main" id="{B6FEB47B-FA56-4AC3-91D3-D87053B28E03}"/>
              </a:ext>
            </a:extLst>
          </p:cNvPr>
          <p:cNvSpPr txBox="1"/>
          <p:nvPr/>
        </p:nvSpPr>
        <p:spPr>
          <a:xfrm>
            <a:off x="164985" y="1762520"/>
            <a:ext cx="4429481" cy="3293209"/>
          </a:xfrm>
          <a:prstGeom prst="rect">
            <a:avLst/>
          </a:prstGeom>
          <a:noFill/>
        </p:spPr>
        <p:txBody>
          <a:bodyPr wrap="square" rtlCol="0">
            <a:spAutoFit/>
          </a:bodyPr>
          <a:lstStyle/>
          <a:p>
            <a:pPr indent="360000"/>
            <a:r>
              <a:rPr lang="tr-TR" sz="2600" dirty="0"/>
              <a:t>Saha çalışmalarında coğrafi şebeke ve envanter verisi toplama ve b</a:t>
            </a:r>
            <a:r>
              <a:rPr lang="tr-TR" sz="2600" b="0" i="0" u="none" strike="noStrike" dirty="0">
                <a:effectLst/>
              </a:rPr>
              <a:t>akım, onarım ve teknik hizmetlerdeki </a:t>
            </a:r>
            <a:r>
              <a:rPr lang="tr-TR" sz="2600" dirty="0"/>
              <a:t>saha iş emirlerini yönetilmesi amaçlı kullanılan bir mobil uygulamadır.</a:t>
            </a:r>
            <a:br>
              <a:rPr lang="tr-TR" sz="2600" dirty="0"/>
            </a:br>
            <a:endParaRPr lang="tr-TR" sz="2600" dirty="0"/>
          </a:p>
        </p:txBody>
      </p:sp>
      <p:sp>
        <p:nvSpPr>
          <p:cNvPr id="6" name="Dikdörtgen 5">
            <a:extLst>
              <a:ext uri="{FF2B5EF4-FFF2-40B4-BE49-F238E27FC236}">
                <a16:creationId xmlns:a16="http://schemas.microsoft.com/office/drawing/2014/main" id="{F404D392-7295-5873-6F5E-5079389B0044}"/>
              </a:ext>
            </a:extLst>
          </p:cNvPr>
          <p:cNvSpPr/>
          <p:nvPr/>
        </p:nvSpPr>
        <p:spPr>
          <a:xfrm>
            <a:off x="-261039" y="-14872"/>
            <a:ext cx="12666372" cy="108765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b="1" dirty="0">
                <a:solidFill>
                  <a:srgbClr val="DADADA"/>
                </a:solidFill>
                <a:latin typeface="Montserrat" panose="00000500000000000000" pitchFamily="2" charset="-94"/>
              </a:rPr>
              <a:t>  		</a:t>
            </a:r>
            <a:r>
              <a:rPr lang="tr-TR" sz="4000" b="1" dirty="0">
                <a:solidFill>
                  <a:srgbClr val="27366B"/>
                </a:solidFill>
                <a:latin typeface="Montserrat" panose="00000500000000000000" pitchFamily="2" charset="-94"/>
              </a:rPr>
              <a:t>Web Maestro </a:t>
            </a:r>
          </a:p>
          <a:p>
            <a:r>
              <a:rPr lang="tr-TR" sz="2000" b="1" dirty="0">
                <a:solidFill>
                  <a:schemeClr val="accent1">
                    <a:lumMod val="50000"/>
                  </a:schemeClr>
                </a:solidFill>
                <a:latin typeface="Montserrat" pitchFamily="2" charset="-94"/>
              </a:rPr>
              <a:t>		Sahadan Veri Toplama ve Saha İş Gücü Uygulaması</a:t>
            </a:r>
          </a:p>
        </p:txBody>
      </p:sp>
      <p:pic>
        <p:nvPicPr>
          <p:cNvPr id="10" name="Resim 9">
            <a:extLst>
              <a:ext uri="{FF2B5EF4-FFF2-40B4-BE49-F238E27FC236}">
                <a16:creationId xmlns:a16="http://schemas.microsoft.com/office/drawing/2014/main" id="{E82C15D8-BDA8-E7C3-7CC4-301A73E28740}"/>
              </a:ext>
            </a:extLst>
          </p:cNvPr>
          <p:cNvPicPr>
            <a:picLocks noChangeAspect="1"/>
          </p:cNvPicPr>
          <p:nvPr/>
        </p:nvPicPr>
        <p:blipFill rotWithShape="1">
          <a:blip r:embed="rId4">
            <a:clrChange>
              <a:clrFrom>
                <a:srgbClr val="FFFFFF"/>
              </a:clrFrom>
              <a:clrTo>
                <a:srgbClr val="FFFFFF">
                  <a:alpha val="0"/>
                </a:srgbClr>
              </a:clrTo>
            </a:clrChange>
          </a:blip>
          <a:srcRect l="9146" t="16003" r="71042" b="56291"/>
          <a:stretch/>
        </p:blipFill>
        <p:spPr>
          <a:xfrm>
            <a:off x="914400" y="215036"/>
            <a:ext cx="707270" cy="627833"/>
          </a:xfrm>
          <a:prstGeom prst="rect">
            <a:avLst/>
          </a:prstGeom>
        </p:spPr>
      </p:pic>
      <p:pic>
        <p:nvPicPr>
          <p:cNvPr id="1028" name="Picture 4">
            <a:extLst>
              <a:ext uri="{FF2B5EF4-FFF2-40B4-BE49-F238E27FC236}">
                <a16:creationId xmlns:a16="http://schemas.microsoft.com/office/drawing/2014/main" id="{00AFB4B6-3C2D-431A-8AB6-69E38E3CA1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2115" y="1122812"/>
            <a:ext cx="4914900" cy="27646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C590751-C6B4-4A46-896D-34DA5C8EAA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5083" y="3658553"/>
            <a:ext cx="5031932" cy="264228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up 23">
            <a:extLst>
              <a:ext uri="{FF2B5EF4-FFF2-40B4-BE49-F238E27FC236}">
                <a16:creationId xmlns:a16="http://schemas.microsoft.com/office/drawing/2014/main" id="{5751A3AD-1F22-4A25-AC44-5E855DBA8DF0}"/>
              </a:ext>
            </a:extLst>
          </p:cNvPr>
          <p:cNvGrpSpPr/>
          <p:nvPr/>
        </p:nvGrpSpPr>
        <p:grpSpPr>
          <a:xfrm>
            <a:off x="4334607" y="1211334"/>
            <a:ext cx="2471007" cy="4842494"/>
            <a:chOff x="9575198" y="1168611"/>
            <a:chExt cx="2471007" cy="4842494"/>
          </a:xfrm>
        </p:grpSpPr>
        <p:pic>
          <p:nvPicPr>
            <p:cNvPr id="25" name="Resim 24">
              <a:extLst>
                <a:ext uri="{FF2B5EF4-FFF2-40B4-BE49-F238E27FC236}">
                  <a16:creationId xmlns:a16="http://schemas.microsoft.com/office/drawing/2014/main" id="{1F787245-09CC-47E1-AF8A-03F1E7C958DB}"/>
                </a:ext>
              </a:extLst>
            </p:cNvPr>
            <p:cNvPicPr>
              <a:picLocks noChangeAspect="1"/>
            </p:cNvPicPr>
            <p:nvPr/>
          </p:nvPicPr>
          <p:blipFill>
            <a:blip r:embed="rId7"/>
            <a:srcRect t="5388" b="6425"/>
            <a:stretch/>
          </p:blipFill>
          <p:spPr>
            <a:xfrm>
              <a:off x="9575198" y="1168611"/>
              <a:ext cx="2471007" cy="4842494"/>
            </a:xfrm>
            <a:prstGeom prst="rect">
              <a:avLst/>
            </a:prstGeom>
            <a:ln>
              <a:noFill/>
            </a:ln>
            <a:effectLst>
              <a:outerShdw blurRad="190500" algn="tl" rotWithShape="0">
                <a:srgbClr val="000000">
                  <a:alpha val="70000"/>
                </a:srgbClr>
              </a:outerShdw>
            </a:effectLst>
          </p:spPr>
        </p:pic>
        <p:sp>
          <p:nvSpPr>
            <p:cNvPr id="26" name="Dikdörtgen 25">
              <a:extLst>
                <a:ext uri="{FF2B5EF4-FFF2-40B4-BE49-F238E27FC236}">
                  <a16:creationId xmlns:a16="http://schemas.microsoft.com/office/drawing/2014/main" id="{7B3A8B59-4953-4993-A4A0-DB54ECB9BE9B}"/>
                </a:ext>
              </a:extLst>
            </p:cNvPr>
            <p:cNvSpPr/>
            <p:nvPr/>
          </p:nvSpPr>
          <p:spPr>
            <a:xfrm>
              <a:off x="9656619" y="1206506"/>
              <a:ext cx="729672" cy="315412"/>
            </a:xfrm>
            <a:prstGeom prst="rect">
              <a:avLst/>
            </a:prstGeom>
            <a:solidFill>
              <a:srgbClr val="174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1545182875"/>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54F6509D-3962-31C5-59E6-CEF3BD4F22A1}"/>
              </a:ext>
            </a:extLst>
          </p:cNvPr>
          <p:cNvSpPr txBox="1"/>
          <p:nvPr/>
        </p:nvSpPr>
        <p:spPr>
          <a:xfrm>
            <a:off x="7959256" y="7195930"/>
            <a:ext cx="184731" cy="369332"/>
          </a:xfrm>
          <a:prstGeom prst="rect">
            <a:avLst/>
          </a:prstGeom>
          <a:noFill/>
        </p:spPr>
        <p:txBody>
          <a:bodyPr wrap="none" rtlCol="0">
            <a:spAutoFit/>
          </a:bodyPr>
          <a:lstStyle/>
          <a:p>
            <a:endParaRPr lang="tr-TR" dirty="0"/>
          </a:p>
        </p:txBody>
      </p:sp>
      <p:grpSp>
        <p:nvGrpSpPr>
          <p:cNvPr id="7" name="Grup 6">
            <a:extLst>
              <a:ext uri="{FF2B5EF4-FFF2-40B4-BE49-F238E27FC236}">
                <a16:creationId xmlns:a16="http://schemas.microsoft.com/office/drawing/2014/main" id="{7D2D4ACD-6E6D-4DF2-B1AD-F7FCDB95235A}"/>
              </a:ext>
            </a:extLst>
          </p:cNvPr>
          <p:cNvGrpSpPr/>
          <p:nvPr/>
        </p:nvGrpSpPr>
        <p:grpSpPr>
          <a:xfrm>
            <a:off x="-238259" y="6071951"/>
            <a:ext cx="12809271" cy="1238268"/>
            <a:chOff x="-238259" y="6071951"/>
            <a:chExt cx="12809271" cy="1238268"/>
          </a:xfrm>
        </p:grpSpPr>
        <p:sp>
          <p:nvSpPr>
            <p:cNvPr id="11" name="Dikdörtgen 10">
              <a:extLst>
                <a:ext uri="{FF2B5EF4-FFF2-40B4-BE49-F238E27FC236}">
                  <a16:creationId xmlns:a16="http://schemas.microsoft.com/office/drawing/2014/main" id="{F27638AB-E558-EEC5-4563-2F6DB66DF86C}"/>
                </a:ext>
              </a:extLst>
            </p:cNvPr>
            <p:cNvSpPr/>
            <p:nvPr/>
          </p:nvSpPr>
          <p:spPr>
            <a:xfrm>
              <a:off x="-238259" y="6417360"/>
              <a:ext cx="12809271" cy="635543"/>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Yuvarlatılmış Dikdörtgen 11">
              <a:extLst>
                <a:ext uri="{FF2B5EF4-FFF2-40B4-BE49-F238E27FC236}">
                  <a16:creationId xmlns:a16="http://schemas.microsoft.com/office/drawing/2014/main" id="{1C7BD55F-21ED-D9F0-8170-4370D95944E2}"/>
                </a:ext>
              </a:extLst>
            </p:cNvPr>
            <p:cNvSpPr/>
            <p:nvPr/>
          </p:nvSpPr>
          <p:spPr>
            <a:xfrm>
              <a:off x="4648201" y="6071951"/>
              <a:ext cx="2895600" cy="1238268"/>
            </a:xfrm>
            <a:prstGeom prst="roundRect">
              <a:avLst/>
            </a:prstGeom>
            <a:solidFill>
              <a:schemeClr val="bg1"/>
            </a:solidFill>
            <a:ln>
              <a:noFill/>
            </a:ln>
            <a:effectLst>
              <a:outerShdw blurRad="797925" dist="50800" dir="5889604" algn="ctr" rotWithShape="0">
                <a:srgbClr val="070D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pic>
        <p:nvPicPr>
          <p:cNvPr id="16" name="Resim 15">
            <a:extLst>
              <a:ext uri="{FF2B5EF4-FFF2-40B4-BE49-F238E27FC236}">
                <a16:creationId xmlns:a16="http://schemas.microsoft.com/office/drawing/2014/main" id="{6F10227C-04EA-4679-8C10-2309B23109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9317" y="6180051"/>
            <a:ext cx="2165661" cy="498368"/>
          </a:xfrm>
          <a:prstGeom prst="rect">
            <a:avLst/>
          </a:prstGeom>
        </p:spPr>
      </p:pic>
      <p:pic>
        <p:nvPicPr>
          <p:cNvPr id="10" name="Resim 9">
            <a:extLst>
              <a:ext uri="{FF2B5EF4-FFF2-40B4-BE49-F238E27FC236}">
                <a16:creationId xmlns:a16="http://schemas.microsoft.com/office/drawing/2014/main" id="{7C02DB24-8342-4757-9FA0-A92804162F0A}"/>
              </a:ext>
            </a:extLst>
          </p:cNvPr>
          <p:cNvPicPr>
            <a:picLocks noChangeAspect="1"/>
          </p:cNvPicPr>
          <p:nvPr/>
        </p:nvPicPr>
        <p:blipFill>
          <a:blip r:embed="rId4">
            <a:duotone>
              <a:schemeClr val="accent3">
                <a:shade val="45000"/>
                <a:satMod val="135000"/>
              </a:schemeClr>
              <a:prstClr val="white"/>
            </a:duotone>
          </a:blip>
          <a:stretch>
            <a:fillRect/>
          </a:stretch>
        </p:blipFill>
        <p:spPr>
          <a:xfrm>
            <a:off x="5823" y="1327934"/>
            <a:ext cx="12186178" cy="717292"/>
          </a:xfrm>
          <a:prstGeom prst="rect">
            <a:avLst/>
          </a:prstGeom>
        </p:spPr>
      </p:pic>
      <p:sp>
        <p:nvSpPr>
          <p:cNvPr id="2" name="Dikdörtgen 1">
            <a:extLst>
              <a:ext uri="{FF2B5EF4-FFF2-40B4-BE49-F238E27FC236}">
                <a16:creationId xmlns:a16="http://schemas.microsoft.com/office/drawing/2014/main" id="{9C0A8C12-F756-E5A2-C8A3-612932E8CC23}"/>
              </a:ext>
            </a:extLst>
          </p:cNvPr>
          <p:cNvSpPr/>
          <p:nvPr/>
        </p:nvSpPr>
        <p:spPr>
          <a:xfrm>
            <a:off x="-261039" y="-14872"/>
            <a:ext cx="12666372" cy="108765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b="1" dirty="0">
                <a:solidFill>
                  <a:srgbClr val="DADADA"/>
                </a:solidFill>
                <a:latin typeface="Montserrat" panose="00000500000000000000" pitchFamily="2" charset="-94"/>
              </a:rPr>
              <a:t>  		</a:t>
            </a:r>
            <a:r>
              <a:rPr lang="tr-TR" sz="4000" b="1" dirty="0">
                <a:solidFill>
                  <a:schemeClr val="accent1">
                    <a:lumMod val="50000"/>
                  </a:schemeClr>
                </a:solidFill>
                <a:latin typeface="Montserrat" panose="00000500000000000000" pitchFamily="2" charset="-94"/>
              </a:rPr>
              <a:t>Web Maestro</a:t>
            </a:r>
          </a:p>
          <a:p>
            <a:r>
              <a:rPr lang="tr-TR" sz="2000" b="1" dirty="0">
                <a:solidFill>
                  <a:schemeClr val="accent1">
                    <a:lumMod val="50000"/>
                  </a:schemeClr>
                </a:solidFill>
                <a:latin typeface="Montserrat" pitchFamily="2" charset="-94"/>
              </a:rPr>
              <a:t>		Yatırım ve Hak Ediş Uygulaması</a:t>
            </a:r>
          </a:p>
        </p:txBody>
      </p:sp>
      <p:pic>
        <p:nvPicPr>
          <p:cNvPr id="4" name="Resim 3">
            <a:extLst>
              <a:ext uri="{FF2B5EF4-FFF2-40B4-BE49-F238E27FC236}">
                <a16:creationId xmlns:a16="http://schemas.microsoft.com/office/drawing/2014/main" id="{F56C3526-3CA6-77ED-3003-AC56B4C6054E}"/>
              </a:ext>
            </a:extLst>
          </p:cNvPr>
          <p:cNvPicPr>
            <a:picLocks noChangeAspect="1"/>
          </p:cNvPicPr>
          <p:nvPr/>
        </p:nvPicPr>
        <p:blipFill rotWithShape="1">
          <a:blip r:embed="rId5">
            <a:clrChange>
              <a:clrFrom>
                <a:srgbClr val="FFFFFF"/>
              </a:clrFrom>
              <a:clrTo>
                <a:srgbClr val="FFFFFF">
                  <a:alpha val="0"/>
                </a:srgbClr>
              </a:clrTo>
            </a:clrChange>
          </a:blip>
          <a:srcRect l="9146" t="16003" r="71042" b="56291"/>
          <a:stretch/>
        </p:blipFill>
        <p:spPr>
          <a:xfrm>
            <a:off x="914400" y="215036"/>
            <a:ext cx="707270" cy="627833"/>
          </a:xfrm>
          <a:prstGeom prst="rect">
            <a:avLst/>
          </a:prstGeom>
        </p:spPr>
      </p:pic>
      <p:pic>
        <p:nvPicPr>
          <p:cNvPr id="15" name="Resim 14">
            <a:extLst>
              <a:ext uri="{FF2B5EF4-FFF2-40B4-BE49-F238E27FC236}">
                <a16:creationId xmlns:a16="http://schemas.microsoft.com/office/drawing/2014/main" id="{9A41AA61-F4F9-1BA6-F1C1-C412DA8A8AE8}"/>
              </a:ext>
            </a:extLst>
          </p:cNvPr>
          <p:cNvPicPr>
            <a:picLocks noChangeAspect="1"/>
          </p:cNvPicPr>
          <p:nvPr/>
        </p:nvPicPr>
        <p:blipFill>
          <a:blip r:embed="rId6"/>
          <a:stretch>
            <a:fillRect/>
          </a:stretch>
        </p:blipFill>
        <p:spPr>
          <a:xfrm>
            <a:off x="2942949" y="2146446"/>
            <a:ext cx="6143959" cy="3007536"/>
          </a:xfrm>
          <a:prstGeom prst="rect">
            <a:avLst/>
          </a:prstGeom>
          <a:ln>
            <a:noFill/>
          </a:ln>
          <a:effectLst>
            <a:outerShdw blurRad="190500" algn="tl" rotWithShape="0">
              <a:srgbClr val="000000">
                <a:alpha val="70000"/>
              </a:srgbClr>
            </a:outerShdw>
          </a:effectLst>
        </p:spPr>
      </p:pic>
      <p:pic>
        <p:nvPicPr>
          <p:cNvPr id="17" name="Resim 16">
            <a:extLst>
              <a:ext uri="{FF2B5EF4-FFF2-40B4-BE49-F238E27FC236}">
                <a16:creationId xmlns:a16="http://schemas.microsoft.com/office/drawing/2014/main" id="{B71935B3-F679-8086-9437-763972F59391}"/>
              </a:ext>
            </a:extLst>
          </p:cNvPr>
          <p:cNvPicPr>
            <a:picLocks noChangeAspect="1"/>
          </p:cNvPicPr>
          <p:nvPr/>
        </p:nvPicPr>
        <p:blipFill>
          <a:blip r:embed="rId7"/>
          <a:stretch>
            <a:fillRect/>
          </a:stretch>
        </p:blipFill>
        <p:spPr>
          <a:xfrm>
            <a:off x="3275215" y="4246567"/>
            <a:ext cx="5058410" cy="18148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60356155"/>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Düz Bağlayıcı 6">
            <a:extLst>
              <a:ext uri="{FF2B5EF4-FFF2-40B4-BE49-F238E27FC236}">
                <a16:creationId xmlns:a16="http://schemas.microsoft.com/office/drawing/2014/main" id="{2F9D8FEC-0D70-E5B1-F561-F2C1FAEE0095}"/>
              </a:ext>
            </a:extLst>
          </p:cNvPr>
          <p:cNvCxnSpPr>
            <a:cxnSpLocks/>
          </p:cNvCxnSpPr>
          <p:nvPr/>
        </p:nvCxnSpPr>
        <p:spPr>
          <a:xfrm>
            <a:off x="2927586" y="4186138"/>
            <a:ext cx="7351121" cy="0"/>
          </a:xfrm>
          <a:prstGeom prst="line">
            <a:avLst/>
          </a:prstGeom>
          <a:ln w="38100">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Dikdörtgen 3">
            <a:extLst>
              <a:ext uri="{FF2B5EF4-FFF2-40B4-BE49-F238E27FC236}">
                <a16:creationId xmlns:a16="http://schemas.microsoft.com/office/drawing/2014/main" id="{BEB3DCEE-4632-33D6-54B5-26AC49CF64B4}"/>
              </a:ext>
            </a:extLst>
          </p:cNvPr>
          <p:cNvSpPr/>
          <p:nvPr/>
        </p:nvSpPr>
        <p:spPr>
          <a:xfrm>
            <a:off x="-238259" y="347730"/>
            <a:ext cx="12666372" cy="8822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200" b="1" dirty="0">
                <a:solidFill>
                  <a:srgbClr val="152C54"/>
                </a:solidFill>
                <a:latin typeface="Ubuntu" panose="020B0504030602030204" pitchFamily="34" charset="0"/>
              </a:rPr>
              <a:t>Tarihçemiz</a:t>
            </a:r>
          </a:p>
        </p:txBody>
      </p:sp>
      <p:sp>
        <p:nvSpPr>
          <p:cNvPr id="1513" name="Metin kutusu 1512">
            <a:extLst>
              <a:ext uri="{FF2B5EF4-FFF2-40B4-BE49-F238E27FC236}">
                <a16:creationId xmlns:a16="http://schemas.microsoft.com/office/drawing/2014/main" id="{76016901-42B0-9D75-FA65-7E6EED6F056C}"/>
              </a:ext>
            </a:extLst>
          </p:cNvPr>
          <p:cNvSpPr txBox="1"/>
          <p:nvPr/>
        </p:nvSpPr>
        <p:spPr>
          <a:xfrm>
            <a:off x="198730" y="2722491"/>
            <a:ext cx="1946885" cy="307777"/>
          </a:xfrm>
          <a:prstGeom prst="rect">
            <a:avLst/>
          </a:prstGeom>
          <a:noFill/>
        </p:spPr>
        <p:txBody>
          <a:bodyPr wrap="square" rtlCol="0">
            <a:spAutoFit/>
          </a:bodyPr>
          <a:lstStyle/>
          <a:p>
            <a:pPr algn="ctr"/>
            <a:r>
              <a:rPr lang="tr-TR" sz="1400" b="1" dirty="0">
                <a:solidFill>
                  <a:srgbClr val="070D60"/>
                </a:solidFill>
                <a:latin typeface="Ubuntu" panose="020B0504030602030204" pitchFamily="34" charset="0"/>
              </a:rPr>
              <a:t>Kuruluş</a:t>
            </a:r>
          </a:p>
        </p:txBody>
      </p:sp>
      <p:cxnSp>
        <p:nvCxnSpPr>
          <p:cNvPr id="1392" name="Düz Bağlayıcı 1391">
            <a:extLst>
              <a:ext uri="{FF2B5EF4-FFF2-40B4-BE49-F238E27FC236}">
                <a16:creationId xmlns:a16="http://schemas.microsoft.com/office/drawing/2014/main" id="{8A74218A-817B-47DF-3C0C-98F8EAFC597B}"/>
              </a:ext>
            </a:extLst>
          </p:cNvPr>
          <p:cNvCxnSpPr>
            <a:cxnSpLocks/>
          </p:cNvCxnSpPr>
          <p:nvPr/>
        </p:nvCxnSpPr>
        <p:spPr>
          <a:xfrm>
            <a:off x="850463" y="2120347"/>
            <a:ext cx="9927351" cy="0"/>
          </a:xfrm>
          <a:prstGeom prst="line">
            <a:avLst/>
          </a:prstGeom>
          <a:ln w="38100">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347" name="Grup 1346">
            <a:extLst>
              <a:ext uri="{FF2B5EF4-FFF2-40B4-BE49-F238E27FC236}">
                <a16:creationId xmlns:a16="http://schemas.microsoft.com/office/drawing/2014/main" id="{EAC11940-72BB-D0B3-EE70-B0903AB8AE9D}"/>
              </a:ext>
            </a:extLst>
          </p:cNvPr>
          <p:cNvGrpSpPr/>
          <p:nvPr/>
        </p:nvGrpSpPr>
        <p:grpSpPr>
          <a:xfrm>
            <a:off x="521047" y="1680912"/>
            <a:ext cx="1319288" cy="976475"/>
            <a:chOff x="1140109" y="4095878"/>
            <a:chExt cx="1731104" cy="1281281"/>
          </a:xfrm>
        </p:grpSpPr>
        <p:sp>
          <p:nvSpPr>
            <p:cNvPr id="1348" name="Yuvarlatılmış Dikdörtgen 1347">
              <a:extLst>
                <a:ext uri="{FF2B5EF4-FFF2-40B4-BE49-F238E27FC236}">
                  <a16:creationId xmlns:a16="http://schemas.microsoft.com/office/drawing/2014/main" id="{A40D1863-7872-7E27-7702-92C754B5DD1B}"/>
                </a:ext>
              </a:extLst>
            </p:cNvPr>
            <p:cNvSpPr/>
            <p:nvPr/>
          </p:nvSpPr>
          <p:spPr>
            <a:xfrm>
              <a:off x="1439894" y="4110805"/>
              <a:ext cx="1119963" cy="520753"/>
            </a:xfrm>
            <a:prstGeom prst="roundRect">
              <a:avLst/>
            </a:prstGeom>
            <a:noFill/>
            <a:ln w="25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latin typeface="Ubuntu" panose="020B0504030602030204" pitchFamily="34" charset="0"/>
              </a:endParaRPr>
            </a:p>
          </p:txBody>
        </p:sp>
        <p:sp>
          <p:nvSpPr>
            <p:cNvPr id="1349" name="Dikdörtgen 1348">
              <a:extLst>
                <a:ext uri="{FF2B5EF4-FFF2-40B4-BE49-F238E27FC236}">
                  <a16:creationId xmlns:a16="http://schemas.microsoft.com/office/drawing/2014/main" id="{0C214570-3890-0B3A-B9CB-7BC3794A7877}"/>
                </a:ext>
              </a:extLst>
            </p:cNvPr>
            <p:cNvSpPr/>
            <p:nvPr/>
          </p:nvSpPr>
          <p:spPr>
            <a:xfrm>
              <a:off x="1977017" y="4631558"/>
              <a:ext cx="45719" cy="663894"/>
            </a:xfrm>
            <a:prstGeom prst="rect">
              <a:avLst/>
            </a:prstGeom>
            <a:solidFill>
              <a:srgbClr val="01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50" name="Serbest Form 1349">
              <a:extLst>
                <a:ext uri="{FF2B5EF4-FFF2-40B4-BE49-F238E27FC236}">
                  <a16:creationId xmlns:a16="http://schemas.microsoft.com/office/drawing/2014/main" id="{DFDE9937-05BA-B349-1215-4A57C9709120}"/>
                </a:ext>
              </a:extLst>
            </p:cNvPr>
            <p:cNvSpPr/>
            <p:nvPr/>
          </p:nvSpPr>
          <p:spPr>
            <a:xfrm>
              <a:off x="1140109" y="4550166"/>
              <a:ext cx="1731104" cy="244631"/>
            </a:xfrm>
            <a:custGeom>
              <a:avLst/>
              <a:gdLst>
                <a:gd name="connsiteX0" fmla="*/ 0 w 936107"/>
                <a:gd name="connsiteY0" fmla="*/ 0 h 132286"/>
                <a:gd name="connsiteX1" fmla="*/ 869964 w 936107"/>
                <a:gd name="connsiteY1" fmla="*/ 0 h 132286"/>
                <a:gd name="connsiteX2" fmla="*/ 936107 w 936107"/>
                <a:gd name="connsiteY2" fmla="*/ 66143 h 132286"/>
                <a:gd name="connsiteX3" fmla="*/ 869964 w 936107"/>
                <a:gd name="connsiteY3" fmla="*/ 132286 h 132286"/>
                <a:gd name="connsiteX4" fmla="*/ 0 w 936107"/>
                <a:gd name="connsiteY4" fmla="*/ 132286 h 132286"/>
                <a:gd name="connsiteX5" fmla="*/ 66143 w 936107"/>
                <a:gd name="connsiteY5" fmla="*/ 66143 h 132286"/>
                <a:gd name="connsiteX6" fmla="*/ 0 w 936107"/>
                <a:gd name="connsiteY6" fmla="*/ 0 h 13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6107" h="132286">
                  <a:moveTo>
                    <a:pt x="0" y="0"/>
                  </a:moveTo>
                  <a:lnTo>
                    <a:pt x="869964" y="0"/>
                  </a:lnTo>
                  <a:lnTo>
                    <a:pt x="936107" y="66143"/>
                  </a:lnTo>
                  <a:lnTo>
                    <a:pt x="869964" y="132286"/>
                  </a:lnTo>
                  <a:lnTo>
                    <a:pt x="0" y="132286"/>
                  </a:lnTo>
                  <a:lnTo>
                    <a:pt x="66143" y="66143"/>
                  </a:lnTo>
                  <a:lnTo>
                    <a:pt x="0" y="0"/>
                  </a:lnTo>
                  <a:close/>
                </a:path>
              </a:pathLst>
            </a:custGeom>
            <a:solidFill>
              <a:srgbClr val="01A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sp>
          <p:nvSpPr>
            <p:cNvPr id="1351" name="Oval 1350">
              <a:extLst>
                <a:ext uri="{FF2B5EF4-FFF2-40B4-BE49-F238E27FC236}">
                  <a16:creationId xmlns:a16="http://schemas.microsoft.com/office/drawing/2014/main" id="{75EE57DC-5E52-57A1-445C-6129D9223B0A}"/>
                </a:ext>
              </a:extLst>
            </p:cNvPr>
            <p:cNvSpPr/>
            <p:nvPr/>
          </p:nvSpPr>
          <p:spPr>
            <a:xfrm>
              <a:off x="1869729" y="5110759"/>
              <a:ext cx="260294" cy="266400"/>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52" name="Metin kutusu 1351">
              <a:extLst>
                <a:ext uri="{FF2B5EF4-FFF2-40B4-BE49-F238E27FC236}">
                  <a16:creationId xmlns:a16="http://schemas.microsoft.com/office/drawing/2014/main" id="{3B75D99D-D061-C4CA-9F21-51EB5556534E}"/>
                </a:ext>
              </a:extLst>
            </p:cNvPr>
            <p:cNvSpPr txBox="1"/>
            <p:nvPr/>
          </p:nvSpPr>
          <p:spPr>
            <a:xfrm>
              <a:off x="1468828" y="4095878"/>
              <a:ext cx="1051312" cy="491341"/>
            </a:xfrm>
            <a:prstGeom prst="rect">
              <a:avLst/>
            </a:prstGeom>
            <a:noFill/>
          </p:spPr>
          <p:txBody>
            <a:bodyPr wrap="square">
              <a:spAutoFit/>
            </a:bodyPr>
            <a:lstStyle/>
            <a:p>
              <a:pPr algn="ctr"/>
              <a:r>
                <a:rPr lang="tr-TR" b="1" dirty="0">
                  <a:solidFill>
                    <a:srgbClr val="01A2FF"/>
                  </a:solidFill>
                  <a:latin typeface="Ubuntu" panose="020B0504030602030204" pitchFamily="34" charset="0"/>
                </a:rPr>
                <a:t>1997</a:t>
              </a:r>
            </a:p>
          </p:txBody>
        </p:sp>
      </p:grpSp>
      <p:grpSp>
        <p:nvGrpSpPr>
          <p:cNvPr id="1353" name="Grup 1352">
            <a:extLst>
              <a:ext uri="{FF2B5EF4-FFF2-40B4-BE49-F238E27FC236}">
                <a16:creationId xmlns:a16="http://schemas.microsoft.com/office/drawing/2014/main" id="{973A9091-A681-B34F-A540-58A0E6079C89}"/>
              </a:ext>
            </a:extLst>
          </p:cNvPr>
          <p:cNvGrpSpPr/>
          <p:nvPr/>
        </p:nvGrpSpPr>
        <p:grpSpPr>
          <a:xfrm>
            <a:off x="2384849" y="1680912"/>
            <a:ext cx="1319288" cy="976475"/>
            <a:chOff x="1140109" y="4095878"/>
            <a:chExt cx="1731104" cy="1281281"/>
          </a:xfrm>
        </p:grpSpPr>
        <p:sp>
          <p:nvSpPr>
            <p:cNvPr id="1354" name="Yuvarlatılmış Dikdörtgen 1353">
              <a:extLst>
                <a:ext uri="{FF2B5EF4-FFF2-40B4-BE49-F238E27FC236}">
                  <a16:creationId xmlns:a16="http://schemas.microsoft.com/office/drawing/2014/main" id="{30AFB1D8-6ADA-A6DE-711F-8BD917711141}"/>
                </a:ext>
              </a:extLst>
            </p:cNvPr>
            <p:cNvSpPr/>
            <p:nvPr/>
          </p:nvSpPr>
          <p:spPr>
            <a:xfrm>
              <a:off x="1439894" y="4110805"/>
              <a:ext cx="1119963" cy="520753"/>
            </a:xfrm>
            <a:prstGeom prst="roundRect">
              <a:avLst/>
            </a:prstGeom>
            <a:noFill/>
            <a:ln w="25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latin typeface="Ubuntu" panose="020B0504030602030204" pitchFamily="34" charset="0"/>
              </a:endParaRPr>
            </a:p>
          </p:txBody>
        </p:sp>
        <p:sp>
          <p:nvSpPr>
            <p:cNvPr id="1355" name="Dikdörtgen 1354">
              <a:extLst>
                <a:ext uri="{FF2B5EF4-FFF2-40B4-BE49-F238E27FC236}">
                  <a16:creationId xmlns:a16="http://schemas.microsoft.com/office/drawing/2014/main" id="{3E483A2E-3E1C-3BE4-3D43-D1E151D0F2B4}"/>
                </a:ext>
              </a:extLst>
            </p:cNvPr>
            <p:cNvSpPr/>
            <p:nvPr/>
          </p:nvSpPr>
          <p:spPr>
            <a:xfrm>
              <a:off x="1977017" y="4631558"/>
              <a:ext cx="45719" cy="663894"/>
            </a:xfrm>
            <a:prstGeom prst="rect">
              <a:avLst/>
            </a:prstGeom>
            <a:solidFill>
              <a:srgbClr val="070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56" name="Serbest Form 1355">
              <a:extLst>
                <a:ext uri="{FF2B5EF4-FFF2-40B4-BE49-F238E27FC236}">
                  <a16:creationId xmlns:a16="http://schemas.microsoft.com/office/drawing/2014/main" id="{C35118F0-FF78-6CD5-40DC-7F550B4CC91A}"/>
                </a:ext>
              </a:extLst>
            </p:cNvPr>
            <p:cNvSpPr/>
            <p:nvPr/>
          </p:nvSpPr>
          <p:spPr>
            <a:xfrm>
              <a:off x="1140109" y="4550166"/>
              <a:ext cx="1731104" cy="244631"/>
            </a:xfrm>
            <a:custGeom>
              <a:avLst/>
              <a:gdLst>
                <a:gd name="connsiteX0" fmla="*/ 0 w 936107"/>
                <a:gd name="connsiteY0" fmla="*/ 0 h 132286"/>
                <a:gd name="connsiteX1" fmla="*/ 869964 w 936107"/>
                <a:gd name="connsiteY1" fmla="*/ 0 h 132286"/>
                <a:gd name="connsiteX2" fmla="*/ 936107 w 936107"/>
                <a:gd name="connsiteY2" fmla="*/ 66143 h 132286"/>
                <a:gd name="connsiteX3" fmla="*/ 869964 w 936107"/>
                <a:gd name="connsiteY3" fmla="*/ 132286 h 132286"/>
                <a:gd name="connsiteX4" fmla="*/ 0 w 936107"/>
                <a:gd name="connsiteY4" fmla="*/ 132286 h 132286"/>
                <a:gd name="connsiteX5" fmla="*/ 66143 w 936107"/>
                <a:gd name="connsiteY5" fmla="*/ 66143 h 132286"/>
                <a:gd name="connsiteX6" fmla="*/ 0 w 936107"/>
                <a:gd name="connsiteY6" fmla="*/ 0 h 13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6107" h="132286">
                  <a:moveTo>
                    <a:pt x="0" y="0"/>
                  </a:moveTo>
                  <a:lnTo>
                    <a:pt x="869964" y="0"/>
                  </a:lnTo>
                  <a:lnTo>
                    <a:pt x="936107" y="66143"/>
                  </a:lnTo>
                  <a:lnTo>
                    <a:pt x="869964" y="132286"/>
                  </a:lnTo>
                  <a:lnTo>
                    <a:pt x="0" y="132286"/>
                  </a:lnTo>
                  <a:lnTo>
                    <a:pt x="66143" y="66143"/>
                  </a:lnTo>
                  <a:lnTo>
                    <a:pt x="0" y="0"/>
                  </a:lnTo>
                  <a:close/>
                </a:path>
              </a:pathLst>
            </a:custGeom>
            <a:solidFill>
              <a:srgbClr val="0014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sp>
          <p:nvSpPr>
            <p:cNvPr id="1357" name="Oval 1356">
              <a:extLst>
                <a:ext uri="{FF2B5EF4-FFF2-40B4-BE49-F238E27FC236}">
                  <a16:creationId xmlns:a16="http://schemas.microsoft.com/office/drawing/2014/main" id="{0D388339-9828-F7EC-7FED-ADDF89C5BE56}"/>
                </a:ext>
              </a:extLst>
            </p:cNvPr>
            <p:cNvSpPr/>
            <p:nvPr/>
          </p:nvSpPr>
          <p:spPr>
            <a:xfrm>
              <a:off x="1869729" y="5110759"/>
              <a:ext cx="260294" cy="266400"/>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58" name="Metin kutusu 1357">
              <a:extLst>
                <a:ext uri="{FF2B5EF4-FFF2-40B4-BE49-F238E27FC236}">
                  <a16:creationId xmlns:a16="http://schemas.microsoft.com/office/drawing/2014/main" id="{42278F77-2424-7307-6183-CE92686468FA}"/>
                </a:ext>
              </a:extLst>
            </p:cNvPr>
            <p:cNvSpPr txBox="1"/>
            <p:nvPr/>
          </p:nvSpPr>
          <p:spPr>
            <a:xfrm>
              <a:off x="1468828" y="4095878"/>
              <a:ext cx="1051312" cy="491341"/>
            </a:xfrm>
            <a:prstGeom prst="rect">
              <a:avLst/>
            </a:prstGeom>
            <a:noFill/>
          </p:spPr>
          <p:txBody>
            <a:bodyPr wrap="square">
              <a:spAutoFit/>
            </a:bodyPr>
            <a:lstStyle/>
            <a:p>
              <a:pPr algn="ctr"/>
              <a:r>
                <a:rPr lang="tr-TR" b="1" dirty="0">
                  <a:solidFill>
                    <a:srgbClr val="00146B"/>
                  </a:solidFill>
                  <a:latin typeface="Ubuntu" panose="020B0504030602030204" pitchFamily="34" charset="0"/>
                </a:rPr>
                <a:t>1998</a:t>
              </a:r>
            </a:p>
          </p:txBody>
        </p:sp>
      </p:grpSp>
      <p:grpSp>
        <p:nvGrpSpPr>
          <p:cNvPr id="1372" name="Grup 1371">
            <a:extLst>
              <a:ext uri="{FF2B5EF4-FFF2-40B4-BE49-F238E27FC236}">
                <a16:creationId xmlns:a16="http://schemas.microsoft.com/office/drawing/2014/main" id="{04B3CD13-011E-B789-D3AF-1AE33217E97D}"/>
              </a:ext>
            </a:extLst>
          </p:cNvPr>
          <p:cNvGrpSpPr/>
          <p:nvPr/>
        </p:nvGrpSpPr>
        <p:grpSpPr>
          <a:xfrm>
            <a:off x="4341951" y="1680912"/>
            <a:ext cx="1319288" cy="976475"/>
            <a:chOff x="1140109" y="4095878"/>
            <a:chExt cx="1731104" cy="1281281"/>
          </a:xfrm>
        </p:grpSpPr>
        <p:sp>
          <p:nvSpPr>
            <p:cNvPr id="1373" name="Yuvarlatılmış Dikdörtgen 1372">
              <a:extLst>
                <a:ext uri="{FF2B5EF4-FFF2-40B4-BE49-F238E27FC236}">
                  <a16:creationId xmlns:a16="http://schemas.microsoft.com/office/drawing/2014/main" id="{96272E83-BFC8-7480-910A-1DD2195C97E7}"/>
                </a:ext>
              </a:extLst>
            </p:cNvPr>
            <p:cNvSpPr/>
            <p:nvPr/>
          </p:nvSpPr>
          <p:spPr>
            <a:xfrm>
              <a:off x="1439894" y="4110805"/>
              <a:ext cx="1119963" cy="520753"/>
            </a:xfrm>
            <a:prstGeom prst="roundRect">
              <a:avLst/>
            </a:prstGeom>
            <a:noFill/>
            <a:ln w="25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latin typeface="Ubuntu" panose="020B0504030602030204" pitchFamily="34" charset="0"/>
              </a:endParaRPr>
            </a:p>
          </p:txBody>
        </p:sp>
        <p:sp>
          <p:nvSpPr>
            <p:cNvPr id="1374" name="Dikdörtgen 1373">
              <a:extLst>
                <a:ext uri="{FF2B5EF4-FFF2-40B4-BE49-F238E27FC236}">
                  <a16:creationId xmlns:a16="http://schemas.microsoft.com/office/drawing/2014/main" id="{E41BBB9D-E3ED-82F9-1A6D-DDFFD9CE41CD}"/>
                </a:ext>
              </a:extLst>
            </p:cNvPr>
            <p:cNvSpPr/>
            <p:nvPr/>
          </p:nvSpPr>
          <p:spPr>
            <a:xfrm>
              <a:off x="1977017" y="4631558"/>
              <a:ext cx="45719" cy="663894"/>
            </a:xfrm>
            <a:prstGeom prst="rect">
              <a:avLst/>
            </a:prstGeom>
            <a:solidFill>
              <a:srgbClr val="01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75" name="Serbest Form 1374">
              <a:extLst>
                <a:ext uri="{FF2B5EF4-FFF2-40B4-BE49-F238E27FC236}">
                  <a16:creationId xmlns:a16="http://schemas.microsoft.com/office/drawing/2014/main" id="{E057FD22-C647-3D6A-141B-930FBA94C4F2}"/>
                </a:ext>
              </a:extLst>
            </p:cNvPr>
            <p:cNvSpPr/>
            <p:nvPr/>
          </p:nvSpPr>
          <p:spPr>
            <a:xfrm>
              <a:off x="1140109" y="4550166"/>
              <a:ext cx="1731104" cy="244631"/>
            </a:xfrm>
            <a:custGeom>
              <a:avLst/>
              <a:gdLst>
                <a:gd name="connsiteX0" fmla="*/ 0 w 936107"/>
                <a:gd name="connsiteY0" fmla="*/ 0 h 132286"/>
                <a:gd name="connsiteX1" fmla="*/ 869964 w 936107"/>
                <a:gd name="connsiteY1" fmla="*/ 0 h 132286"/>
                <a:gd name="connsiteX2" fmla="*/ 936107 w 936107"/>
                <a:gd name="connsiteY2" fmla="*/ 66143 h 132286"/>
                <a:gd name="connsiteX3" fmla="*/ 869964 w 936107"/>
                <a:gd name="connsiteY3" fmla="*/ 132286 h 132286"/>
                <a:gd name="connsiteX4" fmla="*/ 0 w 936107"/>
                <a:gd name="connsiteY4" fmla="*/ 132286 h 132286"/>
                <a:gd name="connsiteX5" fmla="*/ 66143 w 936107"/>
                <a:gd name="connsiteY5" fmla="*/ 66143 h 132286"/>
                <a:gd name="connsiteX6" fmla="*/ 0 w 936107"/>
                <a:gd name="connsiteY6" fmla="*/ 0 h 13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6107" h="132286">
                  <a:moveTo>
                    <a:pt x="0" y="0"/>
                  </a:moveTo>
                  <a:lnTo>
                    <a:pt x="869964" y="0"/>
                  </a:lnTo>
                  <a:lnTo>
                    <a:pt x="936107" y="66143"/>
                  </a:lnTo>
                  <a:lnTo>
                    <a:pt x="869964" y="132286"/>
                  </a:lnTo>
                  <a:lnTo>
                    <a:pt x="0" y="132286"/>
                  </a:lnTo>
                  <a:lnTo>
                    <a:pt x="66143" y="66143"/>
                  </a:lnTo>
                  <a:lnTo>
                    <a:pt x="0" y="0"/>
                  </a:lnTo>
                  <a:close/>
                </a:path>
              </a:pathLst>
            </a:custGeom>
            <a:solidFill>
              <a:srgbClr val="01A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sp>
          <p:nvSpPr>
            <p:cNvPr id="1376" name="Oval 1375">
              <a:extLst>
                <a:ext uri="{FF2B5EF4-FFF2-40B4-BE49-F238E27FC236}">
                  <a16:creationId xmlns:a16="http://schemas.microsoft.com/office/drawing/2014/main" id="{21EFB2D5-3539-714C-C754-AC41847352A1}"/>
                </a:ext>
              </a:extLst>
            </p:cNvPr>
            <p:cNvSpPr/>
            <p:nvPr/>
          </p:nvSpPr>
          <p:spPr>
            <a:xfrm>
              <a:off x="1869729" y="5110759"/>
              <a:ext cx="260294" cy="266400"/>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77" name="Metin kutusu 1376">
              <a:extLst>
                <a:ext uri="{FF2B5EF4-FFF2-40B4-BE49-F238E27FC236}">
                  <a16:creationId xmlns:a16="http://schemas.microsoft.com/office/drawing/2014/main" id="{A2B89CDE-A7EA-76FB-29DD-954FD78F0371}"/>
                </a:ext>
              </a:extLst>
            </p:cNvPr>
            <p:cNvSpPr txBox="1"/>
            <p:nvPr/>
          </p:nvSpPr>
          <p:spPr>
            <a:xfrm>
              <a:off x="1468828" y="4095878"/>
              <a:ext cx="1051312" cy="491341"/>
            </a:xfrm>
            <a:prstGeom prst="rect">
              <a:avLst/>
            </a:prstGeom>
            <a:noFill/>
          </p:spPr>
          <p:txBody>
            <a:bodyPr wrap="square">
              <a:spAutoFit/>
            </a:bodyPr>
            <a:lstStyle/>
            <a:p>
              <a:pPr algn="ctr"/>
              <a:r>
                <a:rPr lang="tr-TR" b="1" dirty="0">
                  <a:solidFill>
                    <a:srgbClr val="01A2FF"/>
                  </a:solidFill>
                  <a:latin typeface="Ubuntu" panose="020B0504030602030204" pitchFamily="34" charset="0"/>
                </a:rPr>
                <a:t>2001</a:t>
              </a:r>
            </a:p>
          </p:txBody>
        </p:sp>
      </p:grpSp>
      <p:grpSp>
        <p:nvGrpSpPr>
          <p:cNvPr id="1378" name="Grup 1377">
            <a:extLst>
              <a:ext uri="{FF2B5EF4-FFF2-40B4-BE49-F238E27FC236}">
                <a16:creationId xmlns:a16="http://schemas.microsoft.com/office/drawing/2014/main" id="{0559DA93-29A1-5050-060C-761DB79C9B98}"/>
              </a:ext>
            </a:extLst>
          </p:cNvPr>
          <p:cNvGrpSpPr/>
          <p:nvPr/>
        </p:nvGrpSpPr>
        <p:grpSpPr>
          <a:xfrm>
            <a:off x="6299053" y="1680912"/>
            <a:ext cx="1319288" cy="976475"/>
            <a:chOff x="1140109" y="4095878"/>
            <a:chExt cx="1731104" cy="1281281"/>
          </a:xfrm>
        </p:grpSpPr>
        <p:sp>
          <p:nvSpPr>
            <p:cNvPr id="1379" name="Yuvarlatılmış Dikdörtgen 1378">
              <a:extLst>
                <a:ext uri="{FF2B5EF4-FFF2-40B4-BE49-F238E27FC236}">
                  <a16:creationId xmlns:a16="http://schemas.microsoft.com/office/drawing/2014/main" id="{E717A0AE-7781-1024-6438-3C6C07E57208}"/>
                </a:ext>
              </a:extLst>
            </p:cNvPr>
            <p:cNvSpPr/>
            <p:nvPr/>
          </p:nvSpPr>
          <p:spPr>
            <a:xfrm>
              <a:off x="1439894" y="4110805"/>
              <a:ext cx="1119963" cy="520753"/>
            </a:xfrm>
            <a:prstGeom prst="roundRect">
              <a:avLst/>
            </a:prstGeom>
            <a:noFill/>
            <a:ln w="25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latin typeface="Ubuntu" panose="020B0504030602030204" pitchFamily="34" charset="0"/>
              </a:endParaRPr>
            </a:p>
          </p:txBody>
        </p:sp>
        <p:sp>
          <p:nvSpPr>
            <p:cNvPr id="1380" name="Dikdörtgen 1379">
              <a:extLst>
                <a:ext uri="{FF2B5EF4-FFF2-40B4-BE49-F238E27FC236}">
                  <a16:creationId xmlns:a16="http://schemas.microsoft.com/office/drawing/2014/main" id="{44CB377E-A3EB-987F-8A7A-3D793334F12B}"/>
                </a:ext>
              </a:extLst>
            </p:cNvPr>
            <p:cNvSpPr/>
            <p:nvPr/>
          </p:nvSpPr>
          <p:spPr>
            <a:xfrm>
              <a:off x="1977017" y="4631558"/>
              <a:ext cx="45719" cy="663894"/>
            </a:xfrm>
            <a:prstGeom prst="rect">
              <a:avLst/>
            </a:prstGeom>
            <a:solidFill>
              <a:srgbClr val="001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81" name="Serbest Form 1380">
              <a:extLst>
                <a:ext uri="{FF2B5EF4-FFF2-40B4-BE49-F238E27FC236}">
                  <a16:creationId xmlns:a16="http://schemas.microsoft.com/office/drawing/2014/main" id="{7FEF1340-D683-1541-E221-65F2D816D444}"/>
                </a:ext>
              </a:extLst>
            </p:cNvPr>
            <p:cNvSpPr/>
            <p:nvPr/>
          </p:nvSpPr>
          <p:spPr>
            <a:xfrm>
              <a:off x="1140109" y="4550166"/>
              <a:ext cx="1731104" cy="244631"/>
            </a:xfrm>
            <a:custGeom>
              <a:avLst/>
              <a:gdLst>
                <a:gd name="connsiteX0" fmla="*/ 0 w 936107"/>
                <a:gd name="connsiteY0" fmla="*/ 0 h 132286"/>
                <a:gd name="connsiteX1" fmla="*/ 869964 w 936107"/>
                <a:gd name="connsiteY1" fmla="*/ 0 h 132286"/>
                <a:gd name="connsiteX2" fmla="*/ 936107 w 936107"/>
                <a:gd name="connsiteY2" fmla="*/ 66143 h 132286"/>
                <a:gd name="connsiteX3" fmla="*/ 869964 w 936107"/>
                <a:gd name="connsiteY3" fmla="*/ 132286 h 132286"/>
                <a:gd name="connsiteX4" fmla="*/ 0 w 936107"/>
                <a:gd name="connsiteY4" fmla="*/ 132286 h 132286"/>
                <a:gd name="connsiteX5" fmla="*/ 66143 w 936107"/>
                <a:gd name="connsiteY5" fmla="*/ 66143 h 132286"/>
                <a:gd name="connsiteX6" fmla="*/ 0 w 936107"/>
                <a:gd name="connsiteY6" fmla="*/ 0 h 13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6107" h="132286">
                  <a:moveTo>
                    <a:pt x="0" y="0"/>
                  </a:moveTo>
                  <a:lnTo>
                    <a:pt x="869964" y="0"/>
                  </a:lnTo>
                  <a:lnTo>
                    <a:pt x="936107" y="66143"/>
                  </a:lnTo>
                  <a:lnTo>
                    <a:pt x="869964" y="132286"/>
                  </a:lnTo>
                  <a:lnTo>
                    <a:pt x="0" y="132286"/>
                  </a:lnTo>
                  <a:lnTo>
                    <a:pt x="66143" y="66143"/>
                  </a:lnTo>
                  <a:lnTo>
                    <a:pt x="0" y="0"/>
                  </a:lnTo>
                  <a:close/>
                </a:path>
              </a:pathLst>
            </a:custGeom>
            <a:solidFill>
              <a:srgbClr val="0014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sp>
          <p:nvSpPr>
            <p:cNvPr id="1382" name="Oval 1381">
              <a:extLst>
                <a:ext uri="{FF2B5EF4-FFF2-40B4-BE49-F238E27FC236}">
                  <a16:creationId xmlns:a16="http://schemas.microsoft.com/office/drawing/2014/main" id="{52468955-081B-DF43-CFDE-E48E962A3D7B}"/>
                </a:ext>
              </a:extLst>
            </p:cNvPr>
            <p:cNvSpPr/>
            <p:nvPr/>
          </p:nvSpPr>
          <p:spPr>
            <a:xfrm>
              <a:off x="1869729" y="5110759"/>
              <a:ext cx="260294" cy="266400"/>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83" name="Metin kutusu 1382">
              <a:extLst>
                <a:ext uri="{FF2B5EF4-FFF2-40B4-BE49-F238E27FC236}">
                  <a16:creationId xmlns:a16="http://schemas.microsoft.com/office/drawing/2014/main" id="{2D97804B-5958-CB87-3B98-C1C4D6525D11}"/>
                </a:ext>
              </a:extLst>
            </p:cNvPr>
            <p:cNvSpPr txBox="1"/>
            <p:nvPr/>
          </p:nvSpPr>
          <p:spPr>
            <a:xfrm>
              <a:off x="1468828" y="4095878"/>
              <a:ext cx="1051312" cy="491341"/>
            </a:xfrm>
            <a:prstGeom prst="rect">
              <a:avLst/>
            </a:prstGeom>
            <a:noFill/>
          </p:spPr>
          <p:txBody>
            <a:bodyPr wrap="square">
              <a:spAutoFit/>
            </a:bodyPr>
            <a:lstStyle/>
            <a:p>
              <a:pPr algn="ctr"/>
              <a:r>
                <a:rPr lang="tr-TR" b="1" dirty="0">
                  <a:solidFill>
                    <a:srgbClr val="00146B"/>
                  </a:solidFill>
                  <a:latin typeface="Ubuntu" panose="020B0504030602030204" pitchFamily="34" charset="0"/>
                </a:rPr>
                <a:t>2004</a:t>
              </a:r>
            </a:p>
          </p:txBody>
        </p:sp>
      </p:grpSp>
      <p:grpSp>
        <p:nvGrpSpPr>
          <p:cNvPr id="1384" name="Grup 1383">
            <a:extLst>
              <a:ext uri="{FF2B5EF4-FFF2-40B4-BE49-F238E27FC236}">
                <a16:creationId xmlns:a16="http://schemas.microsoft.com/office/drawing/2014/main" id="{833877D4-A15F-163A-DCB8-6BB9EA86B38A}"/>
              </a:ext>
            </a:extLst>
          </p:cNvPr>
          <p:cNvGrpSpPr/>
          <p:nvPr/>
        </p:nvGrpSpPr>
        <p:grpSpPr>
          <a:xfrm>
            <a:off x="8254667" y="1680912"/>
            <a:ext cx="1319288" cy="976475"/>
            <a:chOff x="1140109" y="4095878"/>
            <a:chExt cx="1731104" cy="1281281"/>
          </a:xfrm>
        </p:grpSpPr>
        <p:sp>
          <p:nvSpPr>
            <p:cNvPr id="1385" name="Yuvarlatılmış Dikdörtgen 1384">
              <a:extLst>
                <a:ext uri="{FF2B5EF4-FFF2-40B4-BE49-F238E27FC236}">
                  <a16:creationId xmlns:a16="http://schemas.microsoft.com/office/drawing/2014/main" id="{89539F23-5216-B209-5DBB-77F8241F248B}"/>
                </a:ext>
              </a:extLst>
            </p:cNvPr>
            <p:cNvSpPr/>
            <p:nvPr/>
          </p:nvSpPr>
          <p:spPr>
            <a:xfrm>
              <a:off x="1439894" y="4110805"/>
              <a:ext cx="1119963" cy="520753"/>
            </a:xfrm>
            <a:prstGeom prst="roundRect">
              <a:avLst/>
            </a:prstGeom>
            <a:noFill/>
            <a:ln w="25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latin typeface="Ubuntu" panose="020B0504030602030204" pitchFamily="34" charset="0"/>
              </a:endParaRPr>
            </a:p>
          </p:txBody>
        </p:sp>
        <p:sp>
          <p:nvSpPr>
            <p:cNvPr id="1386" name="Dikdörtgen 1385">
              <a:extLst>
                <a:ext uri="{FF2B5EF4-FFF2-40B4-BE49-F238E27FC236}">
                  <a16:creationId xmlns:a16="http://schemas.microsoft.com/office/drawing/2014/main" id="{E377ECA3-786E-9710-9CD1-9F7FCE2EDAFF}"/>
                </a:ext>
              </a:extLst>
            </p:cNvPr>
            <p:cNvSpPr/>
            <p:nvPr/>
          </p:nvSpPr>
          <p:spPr>
            <a:xfrm>
              <a:off x="1977017" y="4631558"/>
              <a:ext cx="45719" cy="663894"/>
            </a:xfrm>
            <a:prstGeom prst="rect">
              <a:avLst/>
            </a:prstGeom>
            <a:solidFill>
              <a:srgbClr val="01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87" name="Serbest Form 1386">
              <a:extLst>
                <a:ext uri="{FF2B5EF4-FFF2-40B4-BE49-F238E27FC236}">
                  <a16:creationId xmlns:a16="http://schemas.microsoft.com/office/drawing/2014/main" id="{39E6C1F2-1ED4-6ACD-E7F1-D4797BC97B78}"/>
                </a:ext>
              </a:extLst>
            </p:cNvPr>
            <p:cNvSpPr/>
            <p:nvPr/>
          </p:nvSpPr>
          <p:spPr>
            <a:xfrm>
              <a:off x="1140109" y="4550166"/>
              <a:ext cx="1731104" cy="244631"/>
            </a:xfrm>
            <a:custGeom>
              <a:avLst/>
              <a:gdLst>
                <a:gd name="connsiteX0" fmla="*/ 0 w 936107"/>
                <a:gd name="connsiteY0" fmla="*/ 0 h 132286"/>
                <a:gd name="connsiteX1" fmla="*/ 869964 w 936107"/>
                <a:gd name="connsiteY1" fmla="*/ 0 h 132286"/>
                <a:gd name="connsiteX2" fmla="*/ 936107 w 936107"/>
                <a:gd name="connsiteY2" fmla="*/ 66143 h 132286"/>
                <a:gd name="connsiteX3" fmla="*/ 869964 w 936107"/>
                <a:gd name="connsiteY3" fmla="*/ 132286 h 132286"/>
                <a:gd name="connsiteX4" fmla="*/ 0 w 936107"/>
                <a:gd name="connsiteY4" fmla="*/ 132286 h 132286"/>
                <a:gd name="connsiteX5" fmla="*/ 66143 w 936107"/>
                <a:gd name="connsiteY5" fmla="*/ 66143 h 132286"/>
                <a:gd name="connsiteX6" fmla="*/ 0 w 936107"/>
                <a:gd name="connsiteY6" fmla="*/ 0 h 13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6107" h="132286">
                  <a:moveTo>
                    <a:pt x="0" y="0"/>
                  </a:moveTo>
                  <a:lnTo>
                    <a:pt x="869964" y="0"/>
                  </a:lnTo>
                  <a:lnTo>
                    <a:pt x="936107" y="66143"/>
                  </a:lnTo>
                  <a:lnTo>
                    <a:pt x="869964" y="132286"/>
                  </a:lnTo>
                  <a:lnTo>
                    <a:pt x="0" y="132286"/>
                  </a:lnTo>
                  <a:lnTo>
                    <a:pt x="66143" y="66143"/>
                  </a:lnTo>
                  <a:lnTo>
                    <a:pt x="0" y="0"/>
                  </a:lnTo>
                  <a:close/>
                </a:path>
              </a:pathLst>
            </a:custGeom>
            <a:solidFill>
              <a:srgbClr val="01A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sp>
          <p:nvSpPr>
            <p:cNvPr id="1388" name="Oval 1387">
              <a:extLst>
                <a:ext uri="{FF2B5EF4-FFF2-40B4-BE49-F238E27FC236}">
                  <a16:creationId xmlns:a16="http://schemas.microsoft.com/office/drawing/2014/main" id="{75E79CE7-7E7E-A332-B769-B4E07983FD46}"/>
                </a:ext>
              </a:extLst>
            </p:cNvPr>
            <p:cNvSpPr/>
            <p:nvPr/>
          </p:nvSpPr>
          <p:spPr>
            <a:xfrm>
              <a:off x="1869729" y="5110759"/>
              <a:ext cx="260294" cy="266400"/>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89" name="Metin kutusu 1388">
              <a:extLst>
                <a:ext uri="{FF2B5EF4-FFF2-40B4-BE49-F238E27FC236}">
                  <a16:creationId xmlns:a16="http://schemas.microsoft.com/office/drawing/2014/main" id="{ACEFC1C9-CBEF-97A9-7E2E-3DB7B69A5D6B}"/>
                </a:ext>
              </a:extLst>
            </p:cNvPr>
            <p:cNvSpPr txBox="1"/>
            <p:nvPr/>
          </p:nvSpPr>
          <p:spPr>
            <a:xfrm>
              <a:off x="1468828" y="4095878"/>
              <a:ext cx="1051312" cy="491341"/>
            </a:xfrm>
            <a:prstGeom prst="rect">
              <a:avLst/>
            </a:prstGeom>
            <a:noFill/>
          </p:spPr>
          <p:txBody>
            <a:bodyPr wrap="square">
              <a:spAutoFit/>
            </a:bodyPr>
            <a:lstStyle/>
            <a:p>
              <a:pPr algn="ctr"/>
              <a:r>
                <a:rPr lang="tr-TR" b="1" dirty="0">
                  <a:solidFill>
                    <a:srgbClr val="01A2FF"/>
                  </a:solidFill>
                  <a:latin typeface="Ubuntu" panose="020B0504030602030204" pitchFamily="34" charset="0"/>
                </a:rPr>
                <a:t>2005</a:t>
              </a:r>
            </a:p>
          </p:txBody>
        </p:sp>
      </p:grpSp>
      <p:sp>
        <p:nvSpPr>
          <p:cNvPr id="1427" name="Metin kutusu 1426">
            <a:extLst>
              <a:ext uri="{FF2B5EF4-FFF2-40B4-BE49-F238E27FC236}">
                <a16:creationId xmlns:a16="http://schemas.microsoft.com/office/drawing/2014/main" id="{F4517C6F-53A2-85BF-1D0B-274FD6160FCC}"/>
              </a:ext>
            </a:extLst>
          </p:cNvPr>
          <p:cNvSpPr txBox="1"/>
          <p:nvPr/>
        </p:nvSpPr>
        <p:spPr>
          <a:xfrm>
            <a:off x="2071051" y="2722491"/>
            <a:ext cx="1946885" cy="523220"/>
          </a:xfrm>
          <a:prstGeom prst="rect">
            <a:avLst/>
          </a:prstGeom>
          <a:noFill/>
        </p:spPr>
        <p:txBody>
          <a:bodyPr wrap="square" rtlCol="0">
            <a:spAutoFit/>
          </a:bodyPr>
          <a:lstStyle/>
          <a:p>
            <a:pPr algn="ctr"/>
            <a:r>
              <a:rPr lang="tr-TR" sz="1400" b="1" dirty="0" err="1">
                <a:solidFill>
                  <a:srgbClr val="070D60"/>
                </a:solidFill>
                <a:latin typeface="Ubuntu" panose="020B0504030602030204" pitchFamily="34" charset="0"/>
              </a:rPr>
              <a:t>MapInfo</a:t>
            </a:r>
            <a:endParaRPr lang="tr-TR" sz="1400" b="1" dirty="0">
              <a:solidFill>
                <a:srgbClr val="070D60"/>
              </a:solidFill>
              <a:latin typeface="Ubuntu" panose="020B0504030602030204" pitchFamily="34" charset="0"/>
            </a:endParaRPr>
          </a:p>
          <a:p>
            <a:pPr algn="ctr"/>
            <a:r>
              <a:rPr lang="tr-TR" sz="1400" b="1" dirty="0">
                <a:solidFill>
                  <a:srgbClr val="070D60"/>
                </a:solidFill>
                <a:latin typeface="Ubuntu" panose="020B0504030602030204" pitchFamily="34" charset="0"/>
              </a:rPr>
              <a:t>Distribütörü</a:t>
            </a:r>
          </a:p>
        </p:txBody>
      </p:sp>
      <p:sp>
        <p:nvSpPr>
          <p:cNvPr id="1428" name="Metin kutusu 1427">
            <a:extLst>
              <a:ext uri="{FF2B5EF4-FFF2-40B4-BE49-F238E27FC236}">
                <a16:creationId xmlns:a16="http://schemas.microsoft.com/office/drawing/2014/main" id="{ADC2FE35-F026-ED14-39E2-1662854F0B9F}"/>
              </a:ext>
            </a:extLst>
          </p:cNvPr>
          <p:cNvSpPr txBox="1"/>
          <p:nvPr/>
        </p:nvSpPr>
        <p:spPr>
          <a:xfrm>
            <a:off x="4028153" y="2722491"/>
            <a:ext cx="1946885" cy="523220"/>
          </a:xfrm>
          <a:prstGeom prst="rect">
            <a:avLst/>
          </a:prstGeom>
          <a:noFill/>
        </p:spPr>
        <p:txBody>
          <a:bodyPr wrap="square" rtlCol="0">
            <a:spAutoFit/>
          </a:bodyPr>
          <a:lstStyle/>
          <a:p>
            <a:pPr algn="ctr"/>
            <a:r>
              <a:rPr lang="tr-TR" sz="1400" b="1" dirty="0">
                <a:solidFill>
                  <a:srgbClr val="070D60"/>
                </a:solidFill>
                <a:latin typeface="Ubuntu" panose="020B0504030602030204" pitchFamily="34" charset="0"/>
              </a:rPr>
              <a:t>İlk Uluslararası</a:t>
            </a:r>
          </a:p>
          <a:p>
            <a:pPr algn="ctr"/>
            <a:r>
              <a:rPr lang="tr-TR" sz="1400" b="1" dirty="0">
                <a:solidFill>
                  <a:srgbClr val="070D60"/>
                </a:solidFill>
                <a:latin typeface="Ubuntu" panose="020B0504030602030204" pitchFamily="34" charset="0"/>
              </a:rPr>
              <a:t>Proje</a:t>
            </a:r>
          </a:p>
        </p:txBody>
      </p:sp>
      <p:sp>
        <p:nvSpPr>
          <p:cNvPr id="1429" name="Metin kutusu 1428">
            <a:extLst>
              <a:ext uri="{FF2B5EF4-FFF2-40B4-BE49-F238E27FC236}">
                <a16:creationId xmlns:a16="http://schemas.microsoft.com/office/drawing/2014/main" id="{CCFD7569-3ECC-0109-C133-CB4B9F7DE861}"/>
              </a:ext>
            </a:extLst>
          </p:cNvPr>
          <p:cNvSpPr txBox="1"/>
          <p:nvPr/>
        </p:nvSpPr>
        <p:spPr>
          <a:xfrm>
            <a:off x="5985255" y="2722491"/>
            <a:ext cx="1946885" cy="523220"/>
          </a:xfrm>
          <a:prstGeom prst="rect">
            <a:avLst/>
          </a:prstGeom>
          <a:noFill/>
        </p:spPr>
        <p:txBody>
          <a:bodyPr wrap="square" rtlCol="0">
            <a:spAutoFit/>
          </a:bodyPr>
          <a:lstStyle/>
          <a:p>
            <a:pPr algn="ctr"/>
            <a:r>
              <a:rPr lang="tr-TR" sz="1400" b="1" dirty="0">
                <a:solidFill>
                  <a:srgbClr val="070D60"/>
                </a:solidFill>
                <a:latin typeface="Ubuntu" panose="020B0504030602030204" pitchFamily="34" charset="0"/>
              </a:rPr>
              <a:t>İlk Sahadan Veri Toplama Çalışması</a:t>
            </a:r>
          </a:p>
        </p:txBody>
      </p:sp>
      <p:sp>
        <p:nvSpPr>
          <p:cNvPr id="1430" name="Metin kutusu 1429">
            <a:extLst>
              <a:ext uri="{FF2B5EF4-FFF2-40B4-BE49-F238E27FC236}">
                <a16:creationId xmlns:a16="http://schemas.microsoft.com/office/drawing/2014/main" id="{E81A7DF8-AA4B-7C1E-0D50-114EADF3CD34}"/>
              </a:ext>
            </a:extLst>
          </p:cNvPr>
          <p:cNvSpPr txBox="1"/>
          <p:nvPr/>
        </p:nvSpPr>
        <p:spPr>
          <a:xfrm>
            <a:off x="7949387" y="2722491"/>
            <a:ext cx="1946885" cy="523220"/>
          </a:xfrm>
          <a:prstGeom prst="rect">
            <a:avLst/>
          </a:prstGeom>
          <a:noFill/>
        </p:spPr>
        <p:txBody>
          <a:bodyPr wrap="square" rtlCol="0">
            <a:spAutoFit/>
          </a:bodyPr>
          <a:lstStyle/>
          <a:p>
            <a:pPr algn="ctr"/>
            <a:r>
              <a:rPr lang="tr-TR" sz="1400" b="1" dirty="0">
                <a:solidFill>
                  <a:srgbClr val="070D60"/>
                </a:solidFill>
                <a:latin typeface="Ubuntu" panose="020B0504030602030204" pitchFamily="34" charset="0"/>
              </a:rPr>
              <a:t>İlk Yerli</a:t>
            </a:r>
          </a:p>
          <a:p>
            <a:pPr algn="ctr"/>
            <a:r>
              <a:rPr lang="tr-TR" sz="1400" b="1" dirty="0" err="1">
                <a:solidFill>
                  <a:srgbClr val="070D60"/>
                </a:solidFill>
                <a:latin typeface="Ubuntu" panose="020B0504030602030204" pitchFamily="34" charset="0"/>
              </a:rPr>
              <a:t>Navigasyon</a:t>
            </a:r>
            <a:endParaRPr lang="tr-TR" sz="1400" b="1" dirty="0">
              <a:solidFill>
                <a:srgbClr val="070D60"/>
              </a:solidFill>
              <a:latin typeface="Ubuntu" panose="020B0504030602030204" pitchFamily="34" charset="0"/>
            </a:endParaRPr>
          </a:p>
        </p:txBody>
      </p:sp>
      <p:sp>
        <p:nvSpPr>
          <p:cNvPr id="1431" name="Metin kutusu 1430">
            <a:extLst>
              <a:ext uri="{FF2B5EF4-FFF2-40B4-BE49-F238E27FC236}">
                <a16:creationId xmlns:a16="http://schemas.microsoft.com/office/drawing/2014/main" id="{C0559C4C-D6ED-D200-C704-8F5DCADB699A}"/>
              </a:ext>
            </a:extLst>
          </p:cNvPr>
          <p:cNvSpPr txBox="1"/>
          <p:nvPr/>
        </p:nvSpPr>
        <p:spPr>
          <a:xfrm>
            <a:off x="2049220" y="4798904"/>
            <a:ext cx="1946885" cy="523220"/>
          </a:xfrm>
          <a:prstGeom prst="rect">
            <a:avLst/>
          </a:prstGeom>
          <a:noFill/>
        </p:spPr>
        <p:txBody>
          <a:bodyPr wrap="square" rtlCol="0">
            <a:spAutoFit/>
          </a:bodyPr>
          <a:lstStyle/>
          <a:p>
            <a:pPr algn="ctr"/>
            <a:r>
              <a:rPr lang="tr-TR" sz="1400" b="1" dirty="0">
                <a:solidFill>
                  <a:srgbClr val="070D60"/>
                </a:solidFill>
                <a:latin typeface="Ubuntu" panose="020B0504030602030204" pitchFamily="34" charset="0"/>
              </a:rPr>
              <a:t>IGO, </a:t>
            </a:r>
            <a:r>
              <a:rPr lang="tr-TR" sz="1400" b="1" dirty="0" err="1">
                <a:solidFill>
                  <a:srgbClr val="070D60"/>
                </a:solidFill>
                <a:latin typeface="Ubuntu" panose="020B0504030602030204" pitchFamily="34" charset="0"/>
              </a:rPr>
              <a:t>Garmin</a:t>
            </a:r>
            <a:endParaRPr lang="tr-TR" sz="1400" b="1" dirty="0">
              <a:solidFill>
                <a:srgbClr val="070D60"/>
              </a:solidFill>
              <a:latin typeface="Ubuntu" panose="020B0504030602030204" pitchFamily="34" charset="0"/>
            </a:endParaRPr>
          </a:p>
          <a:p>
            <a:pPr algn="ctr"/>
            <a:r>
              <a:rPr lang="tr-TR" sz="1400" b="1" dirty="0">
                <a:solidFill>
                  <a:srgbClr val="070D60"/>
                </a:solidFill>
                <a:latin typeface="Ubuntu" panose="020B0504030602030204" pitchFamily="34" charset="0"/>
              </a:rPr>
              <a:t>Yetkili Harita Sağlayıcısı</a:t>
            </a:r>
          </a:p>
        </p:txBody>
      </p:sp>
      <p:grpSp>
        <p:nvGrpSpPr>
          <p:cNvPr id="1432" name="Grup 1431">
            <a:extLst>
              <a:ext uri="{FF2B5EF4-FFF2-40B4-BE49-F238E27FC236}">
                <a16:creationId xmlns:a16="http://schemas.microsoft.com/office/drawing/2014/main" id="{A2468DC3-D863-4D12-4BE0-DFC4608E6502}"/>
              </a:ext>
            </a:extLst>
          </p:cNvPr>
          <p:cNvGrpSpPr/>
          <p:nvPr/>
        </p:nvGrpSpPr>
        <p:grpSpPr>
          <a:xfrm>
            <a:off x="2371537" y="3757325"/>
            <a:ext cx="1319288" cy="976475"/>
            <a:chOff x="1140109" y="4095878"/>
            <a:chExt cx="1731104" cy="1281281"/>
          </a:xfrm>
        </p:grpSpPr>
        <p:sp>
          <p:nvSpPr>
            <p:cNvPr id="1433" name="Yuvarlatılmış Dikdörtgen 1432">
              <a:extLst>
                <a:ext uri="{FF2B5EF4-FFF2-40B4-BE49-F238E27FC236}">
                  <a16:creationId xmlns:a16="http://schemas.microsoft.com/office/drawing/2014/main" id="{8920E17A-BA26-719A-A140-F4B4A9918BC2}"/>
                </a:ext>
              </a:extLst>
            </p:cNvPr>
            <p:cNvSpPr/>
            <p:nvPr/>
          </p:nvSpPr>
          <p:spPr>
            <a:xfrm>
              <a:off x="1439894" y="4110805"/>
              <a:ext cx="1119963" cy="520753"/>
            </a:xfrm>
            <a:prstGeom prst="roundRect">
              <a:avLst/>
            </a:prstGeom>
            <a:noFill/>
            <a:ln w="25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latin typeface="Ubuntu" panose="020B0504030602030204" pitchFamily="34" charset="0"/>
              </a:endParaRPr>
            </a:p>
          </p:txBody>
        </p:sp>
        <p:sp>
          <p:nvSpPr>
            <p:cNvPr id="1435" name="Dikdörtgen 1434">
              <a:extLst>
                <a:ext uri="{FF2B5EF4-FFF2-40B4-BE49-F238E27FC236}">
                  <a16:creationId xmlns:a16="http://schemas.microsoft.com/office/drawing/2014/main" id="{0254960D-F4B9-53C9-DAEA-77F93CFF9EB4}"/>
                </a:ext>
              </a:extLst>
            </p:cNvPr>
            <p:cNvSpPr/>
            <p:nvPr/>
          </p:nvSpPr>
          <p:spPr>
            <a:xfrm>
              <a:off x="1977017" y="4631558"/>
              <a:ext cx="45719" cy="663894"/>
            </a:xfrm>
            <a:prstGeom prst="rect">
              <a:avLst/>
            </a:prstGeom>
            <a:solidFill>
              <a:srgbClr val="01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00146B"/>
                </a:solidFill>
              </a:endParaRPr>
            </a:p>
          </p:txBody>
        </p:sp>
        <p:sp>
          <p:nvSpPr>
            <p:cNvPr id="1436" name="Serbest Form 1435">
              <a:extLst>
                <a:ext uri="{FF2B5EF4-FFF2-40B4-BE49-F238E27FC236}">
                  <a16:creationId xmlns:a16="http://schemas.microsoft.com/office/drawing/2014/main" id="{BAB07025-988D-4720-F6E3-466FB8DB7FFE}"/>
                </a:ext>
              </a:extLst>
            </p:cNvPr>
            <p:cNvSpPr/>
            <p:nvPr/>
          </p:nvSpPr>
          <p:spPr>
            <a:xfrm>
              <a:off x="1140109" y="4550166"/>
              <a:ext cx="1731104" cy="244631"/>
            </a:xfrm>
            <a:custGeom>
              <a:avLst/>
              <a:gdLst>
                <a:gd name="connsiteX0" fmla="*/ 0 w 936107"/>
                <a:gd name="connsiteY0" fmla="*/ 0 h 132286"/>
                <a:gd name="connsiteX1" fmla="*/ 869964 w 936107"/>
                <a:gd name="connsiteY1" fmla="*/ 0 h 132286"/>
                <a:gd name="connsiteX2" fmla="*/ 936107 w 936107"/>
                <a:gd name="connsiteY2" fmla="*/ 66143 h 132286"/>
                <a:gd name="connsiteX3" fmla="*/ 869964 w 936107"/>
                <a:gd name="connsiteY3" fmla="*/ 132286 h 132286"/>
                <a:gd name="connsiteX4" fmla="*/ 0 w 936107"/>
                <a:gd name="connsiteY4" fmla="*/ 132286 h 132286"/>
                <a:gd name="connsiteX5" fmla="*/ 66143 w 936107"/>
                <a:gd name="connsiteY5" fmla="*/ 66143 h 132286"/>
                <a:gd name="connsiteX6" fmla="*/ 0 w 936107"/>
                <a:gd name="connsiteY6" fmla="*/ 0 h 13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6107" h="132286">
                  <a:moveTo>
                    <a:pt x="0" y="0"/>
                  </a:moveTo>
                  <a:lnTo>
                    <a:pt x="869964" y="0"/>
                  </a:lnTo>
                  <a:lnTo>
                    <a:pt x="936107" y="66143"/>
                  </a:lnTo>
                  <a:lnTo>
                    <a:pt x="869964" y="132286"/>
                  </a:lnTo>
                  <a:lnTo>
                    <a:pt x="0" y="132286"/>
                  </a:lnTo>
                  <a:lnTo>
                    <a:pt x="66143" y="66143"/>
                  </a:lnTo>
                  <a:lnTo>
                    <a:pt x="0" y="0"/>
                  </a:lnTo>
                  <a:close/>
                </a:path>
              </a:pathLst>
            </a:custGeom>
            <a:solidFill>
              <a:srgbClr val="01A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solidFill>
                  <a:srgbClr val="00146B"/>
                </a:solidFill>
              </a:endParaRPr>
            </a:p>
          </p:txBody>
        </p:sp>
        <p:sp>
          <p:nvSpPr>
            <p:cNvPr id="1437" name="Oval 1436">
              <a:extLst>
                <a:ext uri="{FF2B5EF4-FFF2-40B4-BE49-F238E27FC236}">
                  <a16:creationId xmlns:a16="http://schemas.microsoft.com/office/drawing/2014/main" id="{C448A8F7-43B1-2D3C-3118-F643F954CA89}"/>
                </a:ext>
              </a:extLst>
            </p:cNvPr>
            <p:cNvSpPr/>
            <p:nvPr/>
          </p:nvSpPr>
          <p:spPr>
            <a:xfrm>
              <a:off x="1869729" y="5110759"/>
              <a:ext cx="260294" cy="266400"/>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438" name="Metin kutusu 1437">
              <a:extLst>
                <a:ext uri="{FF2B5EF4-FFF2-40B4-BE49-F238E27FC236}">
                  <a16:creationId xmlns:a16="http://schemas.microsoft.com/office/drawing/2014/main" id="{3D94F2B5-DECC-ECB3-9034-2920F641BD0A}"/>
                </a:ext>
              </a:extLst>
            </p:cNvPr>
            <p:cNvSpPr txBox="1"/>
            <p:nvPr/>
          </p:nvSpPr>
          <p:spPr>
            <a:xfrm>
              <a:off x="1468828" y="4095878"/>
              <a:ext cx="1051312" cy="491341"/>
            </a:xfrm>
            <a:prstGeom prst="rect">
              <a:avLst/>
            </a:prstGeom>
            <a:noFill/>
          </p:spPr>
          <p:txBody>
            <a:bodyPr wrap="square">
              <a:spAutoFit/>
            </a:bodyPr>
            <a:lstStyle/>
            <a:p>
              <a:pPr algn="ctr"/>
              <a:r>
                <a:rPr lang="tr-TR" b="1" dirty="0">
                  <a:solidFill>
                    <a:srgbClr val="01A2FF"/>
                  </a:solidFill>
                  <a:latin typeface="Ubuntu" panose="020B0504030602030204" pitchFamily="34" charset="0"/>
                </a:rPr>
                <a:t>2008</a:t>
              </a:r>
            </a:p>
          </p:txBody>
        </p:sp>
      </p:grpSp>
      <p:grpSp>
        <p:nvGrpSpPr>
          <p:cNvPr id="1439" name="Grup 1438">
            <a:extLst>
              <a:ext uri="{FF2B5EF4-FFF2-40B4-BE49-F238E27FC236}">
                <a16:creationId xmlns:a16="http://schemas.microsoft.com/office/drawing/2014/main" id="{DB7FA659-AC40-55B7-3B85-351062E87596}"/>
              </a:ext>
            </a:extLst>
          </p:cNvPr>
          <p:cNvGrpSpPr/>
          <p:nvPr/>
        </p:nvGrpSpPr>
        <p:grpSpPr>
          <a:xfrm>
            <a:off x="4235339" y="3757325"/>
            <a:ext cx="1319288" cy="976475"/>
            <a:chOff x="1140109" y="4095878"/>
            <a:chExt cx="1731104" cy="1281281"/>
          </a:xfrm>
        </p:grpSpPr>
        <p:sp>
          <p:nvSpPr>
            <p:cNvPr id="1440" name="Yuvarlatılmış Dikdörtgen 1439">
              <a:extLst>
                <a:ext uri="{FF2B5EF4-FFF2-40B4-BE49-F238E27FC236}">
                  <a16:creationId xmlns:a16="http://schemas.microsoft.com/office/drawing/2014/main" id="{98798364-A6D2-AC6C-BF6F-3555A025879C}"/>
                </a:ext>
              </a:extLst>
            </p:cNvPr>
            <p:cNvSpPr/>
            <p:nvPr/>
          </p:nvSpPr>
          <p:spPr>
            <a:xfrm>
              <a:off x="1439894" y="4110805"/>
              <a:ext cx="1119963" cy="520753"/>
            </a:xfrm>
            <a:prstGeom prst="roundRect">
              <a:avLst/>
            </a:prstGeom>
            <a:noFill/>
            <a:ln w="25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latin typeface="Ubuntu" panose="020B0504030602030204" pitchFamily="34" charset="0"/>
              </a:endParaRPr>
            </a:p>
          </p:txBody>
        </p:sp>
        <p:sp>
          <p:nvSpPr>
            <p:cNvPr id="1441" name="Dikdörtgen 1440">
              <a:extLst>
                <a:ext uri="{FF2B5EF4-FFF2-40B4-BE49-F238E27FC236}">
                  <a16:creationId xmlns:a16="http://schemas.microsoft.com/office/drawing/2014/main" id="{D71ECD03-DD45-662A-115F-89A63520B396}"/>
                </a:ext>
              </a:extLst>
            </p:cNvPr>
            <p:cNvSpPr/>
            <p:nvPr/>
          </p:nvSpPr>
          <p:spPr>
            <a:xfrm>
              <a:off x="1977017" y="4631558"/>
              <a:ext cx="45719" cy="663894"/>
            </a:xfrm>
            <a:prstGeom prst="rect">
              <a:avLst/>
            </a:prstGeom>
            <a:solidFill>
              <a:srgbClr val="001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442" name="Serbest Form 1441">
              <a:extLst>
                <a:ext uri="{FF2B5EF4-FFF2-40B4-BE49-F238E27FC236}">
                  <a16:creationId xmlns:a16="http://schemas.microsoft.com/office/drawing/2014/main" id="{81885777-730F-7D85-D3CD-0A7CE999486C}"/>
                </a:ext>
              </a:extLst>
            </p:cNvPr>
            <p:cNvSpPr/>
            <p:nvPr/>
          </p:nvSpPr>
          <p:spPr>
            <a:xfrm>
              <a:off x="1140109" y="4550166"/>
              <a:ext cx="1731104" cy="244631"/>
            </a:xfrm>
            <a:custGeom>
              <a:avLst/>
              <a:gdLst>
                <a:gd name="connsiteX0" fmla="*/ 0 w 936107"/>
                <a:gd name="connsiteY0" fmla="*/ 0 h 132286"/>
                <a:gd name="connsiteX1" fmla="*/ 869964 w 936107"/>
                <a:gd name="connsiteY1" fmla="*/ 0 h 132286"/>
                <a:gd name="connsiteX2" fmla="*/ 936107 w 936107"/>
                <a:gd name="connsiteY2" fmla="*/ 66143 h 132286"/>
                <a:gd name="connsiteX3" fmla="*/ 869964 w 936107"/>
                <a:gd name="connsiteY3" fmla="*/ 132286 h 132286"/>
                <a:gd name="connsiteX4" fmla="*/ 0 w 936107"/>
                <a:gd name="connsiteY4" fmla="*/ 132286 h 132286"/>
                <a:gd name="connsiteX5" fmla="*/ 66143 w 936107"/>
                <a:gd name="connsiteY5" fmla="*/ 66143 h 132286"/>
                <a:gd name="connsiteX6" fmla="*/ 0 w 936107"/>
                <a:gd name="connsiteY6" fmla="*/ 0 h 13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6107" h="132286">
                  <a:moveTo>
                    <a:pt x="0" y="0"/>
                  </a:moveTo>
                  <a:lnTo>
                    <a:pt x="869964" y="0"/>
                  </a:lnTo>
                  <a:lnTo>
                    <a:pt x="936107" y="66143"/>
                  </a:lnTo>
                  <a:lnTo>
                    <a:pt x="869964" y="132286"/>
                  </a:lnTo>
                  <a:lnTo>
                    <a:pt x="0" y="132286"/>
                  </a:lnTo>
                  <a:lnTo>
                    <a:pt x="66143" y="66143"/>
                  </a:lnTo>
                  <a:lnTo>
                    <a:pt x="0" y="0"/>
                  </a:lnTo>
                  <a:close/>
                </a:path>
              </a:pathLst>
            </a:custGeom>
            <a:solidFill>
              <a:srgbClr val="0014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sp>
          <p:nvSpPr>
            <p:cNvPr id="1443" name="Oval 1442">
              <a:extLst>
                <a:ext uri="{FF2B5EF4-FFF2-40B4-BE49-F238E27FC236}">
                  <a16:creationId xmlns:a16="http://schemas.microsoft.com/office/drawing/2014/main" id="{8B247D37-D334-6B19-B0BB-C73C52D62EA9}"/>
                </a:ext>
              </a:extLst>
            </p:cNvPr>
            <p:cNvSpPr/>
            <p:nvPr/>
          </p:nvSpPr>
          <p:spPr>
            <a:xfrm>
              <a:off x="1869729" y="5110759"/>
              <a:ext cx="260294" cy="266400"/>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444" name="Metin kutusu 1443">
              <a:extLst>
                <a:ext uri="{FF2B5EF4-FFF2-40B4-BE49-F238E27FC236}">
                  <a16:creationId xmlns:a16="http://schemas.microsoft.com/office/drawing/2014/main" id="{3CD8AEF3-43B7-0B91-9D45-8D815FC5425A}"/>
                </a:ext>
              </a:extLst>
            </p:cNvPr>
            <p:cNvSpPr txBox="1"/>
            <p:nvPr/>
          </p:nvSpPr>
          <p:spPr>
            <a:xfrm>
              <a:off x="1468828" y="4095878"/>
              <a:ext cx="1051312" cy="491341"/>
            </a:xfrm>
            <a:prstGeom prst="rect">
              <a:avLst/>
            </a:prstGeom>
            <a:noFill/>
          </p:spPr>
          <p:txBody>
            <a:bodyPr wrap="square">
              <a:spAutoFit/>
            </a:bodyPr>
            <a:lstStyle/>
            <a:p>
              <a:pPr algn="ctr"/>
              <a:r>
                <a:rPr lang="tr-TR" b="1" dirty="0">
                  <a:solidFill>
                    <a:srgbClr val="00146B"/>
                  </a:solidFill>
                  <a:latin typeface="Ubuntu" panose="020B0504030602030204" pitchFamily="34" charset="0"/>
                </a:rPr>
                <a:t>2014</a:t>
              </a:r>
            </a:p>
          </p:txBody>
        </p:sp>
      </p:grpSp>
      <p:grpSp>
        <p:nvGrpSpPr>
          <p:cNvPr id="1445" name="Grup 1444">
            <a:extLst>
              <a:ext uri="{FF2B5EF4-FFF2-40B4-BE49-F238E27FC236}">
                <a16:creationId xmlns:a16="http://schemas.microsoft.com/office/drawing/2014/main" id="{954838A6-826C-9B20-CA48-BF2AFD82F5CF}"/>
              </a:ext>
            </a:extLst>
          </p:cNvPr>
          <p:cNvGrpSpPr/>
          <p:nvPr/>
        </p:nvGrpSpPr>
        <p:grpSpPr>
          <a:xfrm>
            <a:off x="6192441" y="3757325"/>
            <a:ext cx="1319288" cy="976475"/>
            <a:chOff x="1140109" y="4095878"/>
            <a:chExt cx="1731104" cy="1281281"/>
          </a:xfrm>
        </p:grpSpPr>
        <p:sp>
          <p:nvSpPr>
            <p:cNvPr id="1446" name="Yuvarlatılmış Dikdörtgen 1445">
              <a:extLst>
                <a:ext uri="{FF2B5EF4-FFF2-40B4-BE49-F238E27FC236}">
                  <a16:creationId xmlns:a16="http://schemas.microsoft.com/office/drawing/2014/main" id="{13EB00A4-959B-35EC-F279-3E0268BF728F}"/>
                </a:ext>
              </a:extLst>
            </p:cNvPr>
            <p:cNvSpPr/>
            <p:nvPr/>
          </p:nvSpPr>
          <p:spPr>
            <a:xfrm>
              <a:off x="1439894" y="4110805"/>
              <a:ext cx="1119963" cy="520753"/>
            </a:xfrm>
            <a:prstGeom prst="roundRect">
              <a:avLst/>
            </a:prstGeom>
            <a:noFill/>
            <a:ln w="25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latin typeface="Ubuntu" panose="020B0504030602030204" pitchFamily="34" charset="0"/>
              </a:endParaRPr>
            </a:p>
          </p:txBody>
        </p:sp>
        <p:sp>
          <p:nvSpPr>
            <p:cNvPr id="1447" name="Dikdörtgen 1446">
              <a:extLst>
                <a:ext uri="{FF2B5EF4-FFF2-40B4-BE49-F238E27FC236}">
                  <a16:creationId xmlns:a16="http://schemas.microsoft.com/office/drawing/2014/main" id="{7CA1A87F-8EBE-91BD-29D5-A476E635AE3E}"/>
                </a:ext>
              </a:extLst>
            </p:cNvPr>
            <p:cNvSpPr/>
            <p:nvPr/>
          </p:nvSpPr>
          <p:spPr>
            <a:xfrm>
              <a:off x="1977017" y="4631558"/>
              <a:ext cx="45719" cy="663894"/>
            </a:xfrm>
            <a:prstGeom prst="rect">
              <a:avLst/>
            </a:prstGeom>
            <a:solidFill>
              <a:srgbClr val="01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448" name="Serbest Form 1447">
              <a:extLst>
                <a:ext uri="{FF2B5EF4-FFF2-40B4-BE49-F238E27FC236}">
                  <a16:creationId xmlns:a16="http://schemas.microsoft.com/office/drawing/2014/main" id="{1026AAA6-19D7-51B4-18BB-3F3376DE0B8F}"/>
                </a:ext>
              </a:extLst>
            </p:cNvPr>
            <p:cNvSpPr/>
            <p:nvPr/>
          </p:nvSpPr>
          <p:spPr>
            <a:xfrm>
              <a:off x="1140109" y="4550166"/>
              <a:ext cx="1731104" cy="244631"/>
            </a:xfrm>
            <a:custGeom>
              <a:avLst/>
              <a:gdLst>
                <a:gd name="connsiteX0" fmla="*/ 0 w 936107"/>
                <a:gd name="connsiteY0" fmla="*/ 0 h 132286"/>
                <a:gd name="connsiteX1" fmla="*/ 869964 w 936107"/>
                <a:gd name="connsiteY1" fmla="*/ 0 h 132286"/>
                <a:gd name="connsiteX2" fmla="*/ 936107 w 936107"/>
                <a:gd name="connsiteY2" fmla="*/ 66143 h 132286"/>
                <a:gd name="connsiteX3" fmla="*/ 869964 w 936107"/>
                <a:gd name="connsiteY3" fmla="*/ 132286 h 132286"/>
                <a:gd name="connsiteX4" fmla="*/ 0 w 936107"/>
                <a:gd name="connsiteY4" fmla="*/ 132286 h 132286"/>
                <a:gd name="connsiteX5" fmla="*/ 66143 w 936107"/>
                <a:gd name="connsiteY5" fmla="*/ 66143 h 132286"/>
                <a:gd name="connsiteX6" fmla="*/ 0 w 936107"/>
                <a:gd name="connsiteY6" fmla="*/ 0 h 13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6107" h="132286">
                  <a:moveTo>
                    <a:pt x="0" y="0"/>
                  </a:moveTo>
                  <a:lnTo>
                    <a:pt x="869964" y="0"/>
                  </a:lnTo>
                  <a:lnTo>
                    <a:pt x="936107" y="66143"/>
                  </a:lnTo>
                  <a:lnTo>
                    <a:pt x="869964" y="132286"/>
                  </a:lnTo>
                  <a:lnTo>
                    <a:pt x="0" y="132286"/>
                  </a:lnTo>
                  <a:lnTo>
                    <a:pt x="66143" y="66143"/>
                  </a:lnTo>
                  <a:lnTo>
                    <a:pt x="0" y="0"/>
                  </a:lnTo>
                  <a:close/>
                </a:path>
              </a:pathLst>
            </a:custGeom>
            <a:solidFill>
              <a:srgbClr val="01A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sp>
          <p:nvSpPr>
            <p:cNvPr id="1449" name="Oval 1448">
              <a:extLst>
                <a:ext uri="{FF2B5EF4-FFF2-40B4-BE49-F238E27FC236}">
                  <a16:creationId xmlns:a16="http://schemas.microsoft.com/office/drawing/2014/main" id="{10A32685-BA14-FF68-554F-0C35E0CC4DEF}"/>
                </a:ext>
              </a:extLst>
            </p:cNvPr>
            <p:cNvSpPr/>
            <p:nvPr/>
          </p:nvSpPr>
          <p:spPr>
            <a:xfrm>
              <a:off x="1869729" y="5110759"/>
              <a:ext cx="260294" cy="266400"/>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450" name="Metin kutusu 1449">
              <a:extLst>
                <a:ext uri="{FF2B5EF4-FFF2-40B4-BE49-F238E27FC236}">
                  <a16:creationId xmlns:a16="http://schemas.microsoft.com/office/drawing/2014/main" id="{8A817673-4F65-7589-32EA-AE6081407D2D}"/>
                </a:ext>
              </a:extLst>
            </p:cNvPr>
            <p:cNvSpPr txBox="1"/>
            <p:nvPr/>
          </p:nvSpPr>
          <p:spPr>
            <a:xfrm>
              <a:off x="1468828" y="4095878"/>
              <a:ext cx="1051312" cy="491341"/>
            </a:xfrm>
            <a:prstGeom prst="rect">
              <a:avLst/>
            </a:prstGeom>
            <a:noFill/>
          </p:spPr>
          <p:txBody>
            <a:bodyPr wrap="square">
              <a:spAutoFit/>
            </a:bodyPr>
            <a:lstStyle/>
            <a:p>
              <a:pPr algn="ctr"/>
              <a:r>
                <a:rPr lang="tr-TR" b="1" dirty="0">
                  <a:solidFill>
                    <a:srgbClr val="01A2FF"/>
                  </a:solidFill>
                  <a:latin typeface="Ubuntu" panose="020B0504030602030204" pitchFamily="34" charset="0"/>
                </a:rPr>
                <a:t>2017</a:t>
              </a:r>
            </a:p>
          </p:txBody>
        </p:sp>
      </p:grpSp>
      <p:grpSp>
        <p:nvGrpSpPr>
          <p:cNvPr id="1451" name="Grup 1450">
            <a:extLst>
              <a:ext uri="{FF2B5EF4-FFF2-40B4-BE49-F238E27FC236}">
                <a16:creationId xmlns:a16="http://schemas.microsoft.com/office/drawing/2014/main" id="{9C5BCE74-803C-A674-159C-6CA9AB9F6873}"/>
              </a:ext>
            </a:extLst>
          </p:cNvPr>
          <p:cNvGrpSpPr/>
          <p:nvPr/>
        </p:nvGrpSpPr>
        <p:grpSpPr>
          <a:xfrm>
            <a:off x="8149543" y="3757325"/>
            <a:ext cx="1319288" cy="976475"/>
            <a:chOff x="1140109" y="4095878"/>
            <a:chExt cx="1731104" cy="1281281"/>
          </a:xfrm>
        </p:grpSpPr>
        <p:sp>
          <p:nvSpPr>
            <p:cNvPr id="1452" name="Yuvarlatılmış Dikdörtgen 1451">
              <a:extLst>
                <a:ext uri="{FF2B5EF4-FFF2-40B4-BE49-F238E27FC236}">
                  <a16:creationId xmlns:a16="http://schemas.microsoft.com/office/drawing/2014/main" id="{D9D7A867-2077-2D8C-1219-CA8E1CC9ADC8}"/>
                </a:ext>
              </a:extLst>
            </p:cNvPr>
            <p:cNvSpPr/>
            <p:nvPr/>
          </p:nvSpPr>
          <p:spPr>
            <a:xfrm>
              <a:off x="1439894" y="4110805"/>
              <a:ext cx="1119963" cy="520753"/>
            </a:xfrm>
            <a:prstGeom prst="roundRect">
              <a:avLst/>
            </a:prstGeom>
            <a:noFill/>
            <a:ln w="25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latin typeface="Ubuntu" panose="020B0504030602030204" pitchFamily="34" charset="0"/>
              </a:endParaRPr>
            </a:p>
          </p:txBody>
        </p:sp>
        <p:sp>
          <p:nvSpPr>
            <p:cNvPr id="1453" name="Dikdörtgen 1452">
              <a:extLst>
                <a:ext uri="{FF2B5EF4-FFF2-40B4-BE49-F238E27FC236}">
                  <a16:creationId xmlns:a16="http://schemas.microsoft.com/office/drawing/2014/main" id="{396DAAE1-9122-616F-8B70-082E99FE730D}"/>
                </a:ext>
              </a:extLst>
            </p:cNvPr>
            <p:cNvSpPr/>
            <p:nvPr/>
          </p:nvSpPr>
          <p:spPr>
            <a:xfrm>
              <a:off x="1977017" y="4631558"/>
              <a:ext cx="45719" cy="663894"/>
            </a:xfrm>
            <a:prstGeom prst="rect">
              <a:avLst/>
            </a:prstGeom>
            <a:solidFill>
              <a:srgbClr val="001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454" name="Serbest Form 1453">
              <a:extLst>
                <a:ext uri="{FF2B5EF4-FFF2-40B4-BE49-F238E27FC236}">
                  <a16:creationId xmlns:a16="http://schemas.microsoft.com/office/drawing/2014/main" id="{5F3F8E15-366C-F0FB-5B0B-590D5E51C826}"/>
                </a:ext>
              </a:extLst>
            </p:cNvPr>
            <p:cNvSpPr/>
            <p:nvPr/>
          </p:nvSpPr>
          <p:spPr>
            <a:xfrm>
              <a:off x="1140109" y="4550166"/>
              <a:ext cx="1731104" cy="244631"/>
            </a:xfrm>
            <a:custGeom>
              <a:avLst/>
              <a:gdLst>
                <a:gd name="connsiteX0" fmla="*/ 0 w 936107"/>
                <a:gd name="connsiteY0" fmla="*/ 0 h 132286"/>
                <a:gd name="connsiteX1" fmla="*/ 869964 w 936107"/>
                <a:gd name="connsiteY1" fmla="*/ 0 h 132286"/>
                <a:gd name="connsiteX2" fmla="*/ 936107 w 936107"/>
                <a:gd name="connsiteY2" fmla="*/ 66143 h 132286"/>
                <a:gd name="connsiteX3" fmla="*/ 869964 w 936107"/>
                <a:gd name="connsiteY3" fmla="*/ 132286 h 132286"/>
                <a:gd name="connsiteX4" fmla="*/ 0 w 936107"/>
                <a:gd name="connsiteY4" fmla="*/ 132286 h 132286"/>
                <a:gd name="connsiteX5" fmla="*/ 66143 w 936107"/>
                <a:gd name="connsiteY5" fmla="*/ 66143 h 132286"/>
                <a:gd name="connsiteX6" fmla="*/ 0 w 936107"/>
                <a:gd name="connsiteY6" fmla="*/ 0 h 13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6107" h="132286">
                  <a:moveTo>
                    <a:pt x="0" y="0"/>
                  </a:moveTo>
                  <a:lnTo>
                    <a:pt x="869964" y="0"/>
                  </a:lnTo>
                  <a:lnTo>
                    <a:pt x="936107" y="66143"/>
                  </a:lnTo>
                  <a:lnTo>
                    <a:pt x="869964" y="132286"/>
                  </a:lnTo>
                  <a:lnTo>
                    <a:pt x="0" y="132286"/>
                  </a:lnTo>
                  <a:lnTo>
                    <a:pt x="66143" y="66143"/>
                  </a:lnTo>
                  <a:lnTo>
                    <a:pt x="0" y="0"/>
                  </a:lnTo>
                  <a:close/>
                </a:path>
              </a:pathLst>
            </a:custGeom>
            <a:solidFill>
              <a:srgbClr val="0014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sp>
          <p:nvSpPr>
            <p:cNvPr id="1455" name="Oval 1454">
              <a:extLst>
                <a:ext uri="{FF2B5EF4-FFF2-40B4-BE49-F238E27FC236}">
                  <a16:creationId xmlns:a16="http://schemas.microsoft.com/office/drawing/2014/main" id="{7F764125-FC8D-3067-0C38-45A8B929A2BA}"/>
                </a:ext>
              </a:extLst>
            </p:cNvPr>
            <p:cNvSpPr/>
            <p:nvPr/>
          </p:nvSpPr>
          <p:spPr>
            <a:xfrm>
              <a:off x="1869729" y="5110759"/>
              <a:ext cx="260294" cy="266400"/>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456" name="Metin kutusu 1455">
              <a:extLst>
                <a:ext uri="{FF2B5EF4-FFF2-40B4-BE49-F238E27FC236}">
                  <a16:creationId xmlns:a16="http://schemas.microsoft.com/office/drawing/2014/main" id="{3788F85D-15F2-9318-1FBA-2E7DF7A69DA7}"/>
                </a:ext>
              </a:extLst>
            </p:cNvPr>
            <p:cNvSpPr txBox="1"/>
            <p:nvPr/>
          </p:nvSpPr>
          <p:spPr>
            <a:xfrm>
              <a:off x="1468828" y="4095878"/>
              <a:ext cx="1051312" cy="491341"/>
            </a:xfrm>
            <a:prstGeom prst="rect">
              <a:avLst/>
            </a:prstGeom>
            <a:noFill/>
          </p:spPr>
          <p:txBody>
            <a:bodyPr wrap="square">
              <a:spAutoFit/>
            </a:bodyPr>
            <a:lstStyle/>
            <a:p>
              <a:pPr algn="ctr"/>
              <a:r>
                <a:rPr lang="tr-TR" b="1" dirty="0">
                  <a:solidFill>
                    <a:srgbClr val="00146B"/>
                  </a:solidFill>
                  <a:latin typeface="Ubuntu" panose="020B0504030602030204" pitchFamily="34" charset="0"/>
                </a:rPr>
                <a:t>2021</a:t>
              </a:r>
            </a:p>
          </p:txBody>
        </p:sp>
      </p:grpSp>
      <p:grpSp>
        <p:nvGrpSpPr>
          <p:cNvPr id="1457" name="Grup 1456">
            <a:extLst>
              <a:ext uri="{FF2B5EF4-FFF2-40B4-BE49-F238E27FC236}">
                <a16:creationId xmlns:a16="http://schemas.microsoft.com/office/drawing/2014/main" id="{B8777E91-73E2-A992-D6BE-D491DB5C4D5F}"/>
              </a:ext>
            </a:extLst>
          </p:cNvPr>
          <p:cNvGrpSpPr/>
          <p:nvPr/>
        </p:nvGrpSpPr>
        <p:grpSpPr>
          <a:xfrm>
            <a:off x="10105157" y="3757325"/>
            <a:ext cx="1319288" cy="976475"/>
            <a:chOff x="1140109" y="4095878"/>
            <a:chExt cx="1731104" cy="1281281"/>
          </a:xfrm>
        </p:grpSpPr>
        <p:sp>
          <p:nvSpPr>
            <p:cNvPr id="1458" name="Yuvarlatılmış Dikdörtgen 1457">
              <a:extLst>
                <a:ext uri="{FF2B5EF4-FFF2-40B4-BE49-F238E27FC236}">
                  <a16:creationId xmlns:a16="http://schemas.microsoft.com/office/drawing/2014/main" id="{0396527C-9DDC-7891-D75D-6415B52781FB}"/>
                </a:ext>
              </a:extLst>
            </p:cNvPr>
            <p:cNvSpPr/>
            <p:nvPr/>
          </p:nvSpPr>
          <p:spPr>
            <a:xfrm>
              <a:off x="1439894" y="4110805"/>
              <a:ext cx="1119963" cy="520753"/>
            </a:xfrm>
            <a:prstGeom prst="roundRect">
              <a:avLst/>
            </a:prstGeom>
            <a:noFill/>
            <a:ln w="25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latin typeface="Ubuntu" panose="020B0504030602030204" pitchFamily="34" charset="0"/>
              </a:endParaRPr>
            </a:p>
          </p:txBody>
        </p:sp>
        <p:sp>
          <p:nvSpPr>
            <p:cNvPr id="1459" name="Dikdörtgen 1458">
              <a:extLst>
                <a:ext uri="{FF2B5EF4-FFF2-40B4-BE49-F238E27FC236}">
                  <a16:creationId xmlns:a16="http://schemas.microsoft.com/office/drawing/2014/main" id="{21991C9B-F8CE-BB57-4F87-AE46B9B528D1}"/>
                </a:ext>
              </a:extLst>
            </p:cNvPr>
            <p:cNvSpPr/>
            <p:nvPr/>
          </p:nvSpPr>
          <p:spPr>
            <a:xfrm>
              <a:off x="1977017" y="4631558"/>
              <a:ext cx="45719" cy="663894"/>
            </a:xfrm>
            <a:prstGeom prst="rect">
              <a:avLst/>
            </a:prstGeom>
            <a:solidFill>
              <a:srgbClr val="01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460" name="Serbest Form 1459">
              <a:extLst>
                <a:ext uri="{FF2B5EF4-FFF2-40B4-BE49-F238E27FC236}">
                  <a16:creationId xmlns:a16="http://schemas.microsoft.com/office/drawing/2014/main" id="{95F87DF2-64A7-3CDA-A737-AB786CEBFF96}"/>
                </a:ext>
              </a:extLst>
            </p:cNvPr>
            <p:cNvSpPr/>
            <p:nvPr/>
          </p:nvSpPr>
          <p:spPr>
            <a:xfrm>
              <a:off x="1140109" y="4550166"/>
              <a:ext cx="1731104" cy="244631"/>
            </a:xfrm>
            <a:custGeom>
              <a:avLst/>
              <a:gdLst>
                <a:gd name="connsiteX0" fmla="*/ 0 w 936107"/>
                <a:gd name="connsiteY0" fmla="*/ 0 h 132286"/>
                <a:gd name="connsiteX1" fmla="*/ 869964 w 936107"/>
                <a:gd name="connsiteY1" fmla="*/ 0 h 132286"/>
                <a:gd name="connsiteX2" fmla="*/ 936107 w 936107"/>
                <a:gd name="connsiteY2" fmla="*/ 66143 h 132286"/>
                <a:gd name="connsiteX3" fmla="*/ 869964 w 936107"/>
                <a:gd name="connsiteY3" fmla="*/ 132286 h 132286"/>
                <a:gd name="connsiteX4" fmla="*/ 0 w 936107"/>
                <a:gd name="connsiteY4" fmla="*/ 132286 h 132286"/>
                <a:gd name="connsiteX5" fmla="*/ 66143 w 936107"/>
                <a:gd name="connsiteY5" fmla="*/ 66143 h 132286"/>
                <a:gd name="connsiteX6" fmla="*/ 0 w 936107"/>
                <a:gd name="connsiteY6" fmla="*/ 0 h 13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6107" h="132286">
                  <a:moveTo>
                    <a:pt x="0" y="0"/>
                  </a:moveTo>
                  <a:lnTo>
                    <a:pt x="869964" y="0"/>
                  </a:lnTo>
                  <a:lnTo>
                    <a:pt x="936107" y="66143"/>
                  </a:lnTo>
                  <a:lnTo>
                    <a:pt x="869964" y="132286"/>
                  </a:lnTo>
                  <a:lnTo>
                    <a:pt x="0" y="132286"/>
                  </a:lnTo>
                  <a:lnTo>
                    <a:pt x="66143" y="66143"/>
                  </a:lnTo>
                  <a:lnTo>
                    <a:pt x="0" y="0"/>
                  </a:lnTo>
                  <a:close/>
                </a:path>
              </a:pathLst>
            </a:custGeom>
            <a:solidFill>
              <a:srgbClr val="01A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sp>
          <p:nvSpPr>
            <p:cNvPr id="1461" name="Oval 1460">
              <a:extLst>
                <a:ext uri="{FF2B5EF4-FFF2-40B4-BE49-F238E27FC236}">
                  <a16:creationId xmlns:a16="http://schemas.microsoft.com/office/drawing/2014/main" id="{082AFFD2-7086-4E6C-0A46-8A7A7767BE03}"/>
                </a:ext>
              </a:extLst>
            </p:cNvPr>
            <p:cNvSpPr/>
            <p:nvPr/>
          </p:nvSpPr>
          <p:spPr>
            <a:xfrm>
              <a:off x="1869729" y="5110759"/>
              <a:ext cx="260294" cy="266400"/>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462" name="Metin kutusu 1461">
              <a:extLst>
                <a:ext uri="{FF2B5EF4-FFF2-40B4-BE49-F238E27FC236}">
                  <a16:creationId xmlns:a16="http://schemas.microsoft.com/office/drawing/2014/main" id="{FCF95D56-3F4F-D180-C879-6F4F2A638F66}"/>
                </a:ext>
              </a:extLst>
            </p:cNvPr>
            <p:cNvSpPr txBox="1"/>
            <p:nvPr/>
          </p:nvSpPr>
          <p:spPr>
            <a:xfrm>
              <a:off x="1468828" y="4095878"/>
              <a:ext cx="1051312" cy="491341"/>
            </a:xfrm>
            <a:prstGeom prst="rect">
              <a:avLst/>
            </a:prstGeom>
            <a:noFill/>
          </p:spPr>
          <p:txBody>
            <a:bodyPr wrap="square">
              <a:spAutoFit/>
            </a:bodyPr>
            <a:lstStyle/>
            <a:p>
              <a:pPr algn="ctr"/>
              <a:r>
                <a:rPr lang="tr-TR" b="1" dirty="0">
                  <a:solidFill>
                    <a:srgbClr val="01A2FF"/>
                  </a:solidFill>
                  <a:latin typeface="Ubuntu" panose="020B0504030602030204" pitchFamily="34" charset="0"/>
                </a:rPr>
                <a:t>2023</a:t>
              </a:r>
            </a:p>
          </p:txBody>
        </p:sp>
      </p:grpSp>
      <p:sp>
        <p:nvSpPr>
          <p:cNvPr id="1463" name="Metin kutusu 1462">
            <a:extLst>
              <a:ext uri="{FF2B5EF4-FFF2-40B4-BE49-F238E27FC236}">
                <a16:creationId xmlns:a16="http://schemas.microsoft.com/office/drawing/2014/main" id="{876966A0-DF7F-8657-C18B-8D8CF1C7A721}"/>
              </a:ext>
            </a:extLst>
          </p:cNvPr>
          <p:cNvSpPr txBox="1"/>
          <p:nvPr/>
        </p:nvSpPr>
        <p:spPr>
          <a:xfrm>
            <a:off x="3921541" y="4798904"/>
            <a:ext cx="1946885" cy="1169551"/>
          </a:xfrm>
          <a:prstGeom prst="rect">
            <a:avLst/>
          </a:prstGeom>
          <a:noFill/>
        </p:spPr>
        <p:txBody>
          <a:bodyPr wrap="square" rtlCol="0">
            <a:spAutoFit/>
          </a:bodyPr>
          <a:lstStyle/>
          <a:p>
            <a:pPr algn="ctr"/>
            <a:r>
              <a:rPr lang="tr-TR" sz="1400" b="1" dirty="0" err="1">
                <a:solidFill>
                  <a:srgbClr val="070D60"/>
                </a:solidFill>
                <a:latin typeface="Ubuntu" panose="020B0504030602030204" pitchFamily="34" charset="0"/>
              </a:rPr>
              <a:t>Yandex</a:t>
            </a:r>
            <a:r>
              <a:rPr lang="tr-TR" sz="1400" b="1" dirty="0">
                <a:solidFill>
                  <a:srgbClr val="070D60"/>
                </a:solidFill>
                <a:latin typeface="Ubuntu" panose="020B0504030602030204" pitchFamily="34" charset="0"/>
              </a:rPr>
              <a:t> </a:t>
            </a:r>
            <a:r>
              <a:rPr lang="tr-TR" sz="1400" b="1" dirty="0" err="1">
                <a:solidFill>
                  <a:srgbClr val="070D60"/>
                </a:solidFill>
                <a:latin typeface="Ubuntu" panose="020B0504030602030204" pitchFamily="34" charset="0"/>
              </a:rPr>
              <a:t>Maps</a:t>
            </a:r>
            <a:endParaRPr lang="tr-TR" sz="1400" b="1" dirty="0">
              <a:solidFill>
                <a:srgbClr val="070D60"/>
              </a:solidFill>
              <a:latin typeface="Ubuntu" panose="020B0504030602030204" pitchFamily="34" charset="0"/>
            </a:endParaRPr>
          </a:p>
          <a:p>
            <a:pPr algn="ctr"/>
            <a:r>
              <a:rPr lang="tr-TR" sz="1400" b="1" dirty="0">
                <a:solidFill>
                  <a:srgbClr val="070D60"/>
                </a:solidFill>
                <a:latin typeface="Ubuntu" panose="020B0504030602030204" pitchFamily="34" charset="0"/>
              </a:rPr>
              <a:t>Harita Sağlayıcısı ve</a:t>
            </a:r>
          </a:p>
          <a:p>
            <a:pPr algn="ctr"/>
            <a:r>
              <a:rPr lang="tr-TR" sz="1400" b="1" dirty="0" err="1">
                <a:solidFill>
                  <a:srgbClr val="070D60"/>
                </a:solidFill>
                <a:latin typeface="Ubuntu" panose="020B0504030602030204" pitchFamily="34" charset="0"/>
              </a:rPr>
              <a:t>MapInfo</a:t>
            </a:r>
            <a:r>
              <a:rPr lang="tr-TR" sz="1400" b="1" dirty="0">
                <a:solidFill>
                  <a:srgbClr val="070D60"/>
                </a:solidFill>
                <a:latin typeface="Ubuntu" panose="020B0504030602030204" pitchFamily="34" charset="0"/>
              </a:rPr>
              <a:t> Bölge Distribütörü</a:t>
            </a:r>
          </a:p>
          <a:p>
            <a:pPr algn="ctr"/>
            <a:endParaRPr lang="tr-TR" sz="1400" b="1" dirty="0">
              <a:solidFill>
                <a:srgbClr val="070D60"/>
              </a:solidFill>
              <a:latin typeface="Ubuntu" panose="020B0504030602030204" pitchFamily="34" charset="0"/>
            </a:endParaRPr>
          </a:p>
        </p:txBody>
      </p:sp>
      <p:sp>
        <p:nvSpPr>
          <p:cNvPr id="1464" name="Metin kutusu 1463">
            <a:extLst>
              <a:ext uri="{FF2B5EF4-FFF2-40B4-BE49-F238E27FC236}">
                <a16:creationId xmlns:a16="http://schemas.microsoft.com/office/drawing/2014/main" id="{9CE196A5-C63C-2631-6FCC-57C2A3BEDF38}"/>
              </a:ext>
            </a:extLst>
          </p:cNvPr>
          <p:cNvSpPr txBox="1"/>
          <p:nvPr/>
        </p:nvSpPr>
        <p:spPr>
          <a:xfrm>
            <a:off x="5878643" y="4798904"/>
            <a:ext cx="1946885" cy="307777"/>
          </a:xfrm>
          <a:prstGeom prst="rect">
            <a:avLst/>
          </a:prstGeom>
          <a:noFill/>
        </p:spPr>
        <p:txBody>
          <a:bodyPr wrap="square" rtlCol="0">
            <a:spAutoFit/>
          </a:bodyPr>
          <a:lstStyle/>
          <a:p>
            <a:pPr algn="ctr"/>
            <a:r>
              <a:rPr lang="tr-TR" sz="1400" b="1" dirty="0">
                <a:solidFill>
                  <a:srgbClr val="070D60"/>
                </a:solidFill>
                <a:latin typeface="Ubuntu" panose="020B0504030602030204" pitchFamily="34" charset="0"/>
              </a:rPr>
              <a:t>Ar-Ge Merkezi</a:t>
            </a:r>
          </a:p>
        </p:txBody>
      </p:sp>
      <p:sp>
        <p:nvSpPr>
          <p:cNvPr id="1465" name="Metin kutusu 1464">
            <a:extLst>
              <a:ext uri="{FF2B5EF4-FFF2-40B4-BE49-F238E27FC236}">
                <a16:creationId xmlns:a16="http://schemas.microsoft.com/office/drawing/2014/main" id="{0A03CFDB-DB3F-08C6-21E2-E9DB76F57A4C}"/>
              </a:ext>
            </a:extLst>
          </p:cNvPr>
          <p:cNvSpPr txBox="1"/>
          <p:nvPr/>
        </p:nvSpPr>
        <p:spPr>
          <a:xfrm>
            <a:off x="7835745" y="4798904"/>
            <a:ext cx="1946885" cy="307777"/>
          </a:xfrm>
          <a:prstGeom prst="rect">
            <a:avLst/>
          </a:prstGeom>
          <a:noFill/>
        </p:spPr>
        <p:txBody>
          <a:bodyPr wrap="square" rtlCol="0">
            <a:spAutoFit/>
          </a:bodyPr>
          <a:lstStyle/>
          <a:p>
            <a:pPr algn="ctr"/>
            <a:r>
              <a:rPr lang="tr-TR" sz="1400" b="1" dirty="0">
                <a:solidFill>
                  <a:srgbClr val="070D60"/>
                </a:solidFill>
                <a:latin typeface="Ubuntu" panose="020B0504030602030204" pitchFamily="34" charset="0"/>
              </a:rPr>
              <a:t>Apple </a:t>
            </a:r>
            <a:r>
              <a:rPr lang="tr-TR" sz="1400" b="1" dirty="0" err="1">
                <a:solidFill>
                  <a:srgbClr val="070D60"/>
                </a:solidFill>
                <a:latin typeface="Ubuntu" panose="020B0504030602030204" pitchFamily="34" charset="0"/>
              </a:rPr>
              <a:t>Maps</a:t>
            </a:r>
            <a:endParaRPr lang="tr-TR" sz="1400" b="1" dirty="0">
              <a:solidFill>
                <a:srgbClr val="070D60"/>
              </a:solidFill>
              <a:latin typeface="Ubuntu" panose="020B0504030602030204" pitchFamily="34" charset="0"/>
            </a:endParaRPr>
          </a:p>
        </p:txBody>
      </p:sp>
      <p:sp>
        <p:nvSpPr>
          <p:cNvPr id="1466" name="Metin kutusu 1465">
            <a:extLst>
              <a:ext uri="{FF2B5EF4-FFF2-40B4-BE49-F238E27FC236}">
                <a16:creationId xmlns:a16="http://schemas.microsoft.com/office/drawing/2014/main" id="{72FCB09F-97D9-0639-3ECF-14FDEB69EEB3}"/>
              </a:ext>
            </a:extLst>
          </p:cNvPr>
          <p:cNvSpPr txBox="1"/>
          <p:nvPr/>
        </p:nvSpPr>
        <p:spPr>
          <a:xfrm>
            <a:off x="9799877" y="4798904"/>
            <a:ext cx="1946885" cy="307777"/>
          </a:xfrm>
          <a:prstGeom prst="rect">
            <a:avLst/>
          </a:prstGeom>
          <a:noFill/>
        </p:spPr>
        <p:txBody>
          <a:bodyPr wrap="square" rtlCol="0">
            <a:spAutoFit/>
          </a:bodyPr>
          <a:lstStyle/>
          <a:p>
            <a:pPr algn="ctr"/>
            <a:r>
              <a:rPr lang="tr-TR" sz="1400" b="1" dirty="0">
                <a:solidFill>
                  <a:srgbClr val="070D60"/>
                </a:solidFill>
                <a:latin typeface="Ubuntu" panose="020B0504030602030204" pitchFamily="34" charset="0"/>
              </a:rPr>
              <a:t>Esri  Partnerliği</a:t>
            </a:r>
          </a:p>
        </p:txBody>
      </p:sp>
      <p:grpSp>
        <p:nvGrpSpPr>
          <p:cNvPr id="1026" name="Grup 1025">
            <a:extLst>
              <a:ext uri="{FF2B5EF4-FFF2-40B4-BE49-F238E27FC236}">
                <a16:creationId xmlns:a16="http://schemas.microsoft.com/office/drawing/2014/main" id="{ECAB1689-FA75-0B8E-B26F-5EEC102B8D0B}"/>
              </a:ext>
            </a:extLst>
          </p:cNvPr>
          <p:cNvGrpSpPr/>
          <p:nvPr/>
        </p:nvGrpSpPr>
        <p:grpSpPr>
          <a:xfrm>
            <a:off x="10111170" y="1680912"/>
            <a:ext cx="1319288" cy="976475"/>
            <a:chOff x="1140109" y="4095878"/>
            <a:chExt cx="1731104" cy="1281281"/>
          </a:xfrm>
        </p:grpSpPr>
        <p:sp>
          <p:nvSpPr>
            <p:cNvPr id="1027" name="Yuvarlatılmış Dikdörtgen 1026">
              <a:extLst>
                <a:ext uri="{FF2B5EF4-FFF2-40B4-BE49-F238E27FC236}">
                  <a16:creationId xmlns:a16="http://schemas.microsoft.com/office/drawing/2014/main" id="{555A6E79-FE65-9192-8A13-B6FB2C7B17E4}"/>
                </a:ext>
              </a:extLst>
            </p:cNvPr>
            <p:cNvSpPr/>
            <p:nvPr/>
          </p:nvSpPr>
          <p:spPr>
            <a:xfrm>
              <a:off x="1439894" y="4110805"/>
              <a:ext cx="1119963" cy="520753"/>
            </a:xfrm>
            <a:prstGeom prst="roundRect">
              <a:avLst/>
            </a:prstGeom>
            <a:noFill/>
            <a:ln w="25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latin typeface="Ubuntu" panose="020B0504030602030204" pitchFamily="34" charset="0"/>
              </a:endParaRPr>
            </a:p>
          </p:txBody>
        </p:sp>
        <p:sp>
          <p:nvSpPr>
            <p:cNvPr id="1028" name="Dikdörtgen 1027">
              <a:extLst>
                <a:ext uri="{FF2B5EF4-FFF2-40B4-BE49-F238E27FC236}">
                  <a16:creationId xmlns:a16="http://schemas.microsoft.com/office/drawing/2014/main" id="{1A4F93D6-4CB3-0157-D856-E20B9D175803}"/>
                </a:ext>
              </a:extLst>
            </p:cNvPr>
            <p:cNvSpPr/>
            <p:nvPr/>
          </p:nvSpPr>
          <p:spPr>
            <a:xfrm>
              <a:off x="1977017" y="4631558"/>
              <a:ext cx="45719" cy="663894"/>
            </a:xfrm>
            <a:prstGeom prst="rect">
              <a:avLst/>
            </a:prstGeom>
            <a:solidFill>
              <a:srgbClr val="001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29" name="Serbest Form 1028">
              <a:extLst>
                <a:ext uri="{FF2B5EF4-FFF2-40B4-BE49-F238E27FC236}">
                  <a16:creationId xmlns:a16="http://schemas.microsoft.com/office/drawing/2014/main" id="{168FF25C-1641-4AFD-7D1E-5FA5EBF82E94}"/>
                </a:ext>
              </a:extLst>
            </p:cNvPr>
            <p:cNvSpPr/>
            <p:nvPr/>
          </p:nvSpPr>
          <p:spPr>
            <a:xfrm>
              <a:off x="1140109" y="4550166"/>
              <a:ext cx="1731104" cy="244631"/>
            </a:xfrm>
            <a:custGeom>
              <a:avLst/>
              <a:gdLst>
                <a:gd name="connsiteX0" fmla="*/ 0 w 936107"/>
                <a:gd name="connsiteY0" fmla="*/ 0 h 132286"/>
                <a:gd name="connsiteX1" fmla="*/ 869964 w 936107"/>
                <a:gd name="connsiteY1" fmla="*/ 0 h 132286"/>
                <a:gd name="connsiteX2" fmla="*/ 936107 w 936107"/>
                <a:gd name="connsiteY2" fmla="*/ 66143 h 132286"/>
                <a:gd name="connsiteX3" fmla="*/ 869964 w 936107"/>
                <a:gd name="connsiteY3" fmla="*/ 132286 h 132286"/>
                <a:gd name="connsiteX4" fmla="*/ 0 w 936107"/>
                <a:gd name="connsiteY4" fmla="*/ 132286 h 132286"/>
                <a:gd name="connsiteX5" fmla="*/ 66143 w 936107"/>
                <a:gd name="connsiteY5" fmla="*/ 66143 h 132286"/>
                <a:gd name="connsiteX6" fmla="*/ 0 w 936107"/>
                <a:gd name="connsiteY6" fmla="*/ 0 h 13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6107" h="132286">
                  <a:moveTo>
                    <a:pt x="0" y="0"/>
                  </a:moveTo>
                  <a:lnTo>
                    <a:pt x="869964" y="0"/>
                  </a:lnTo>
                  <a:lnTo>
                    <a:pt x="936107" y="66143"/>
                  </a:lnTo>
                  <a:lnTo>
                    <a:pt x="869964" y="132286"/>
                  </a:lnTo>
                  <a:lnTo>
                    <a:pt x="0" y="132286"/>
                  </a:lnTo>
                  <a:lnTo>
                    <a:pt x="66143" y="66143"/>
                  </a:lnTo>
                  <a:lnTo>
                    <a:pt x="0" y="0"/>
                  </a:lnTo>
                  <a:close/>
                </a:path>
              </a:pathLst>
            </a:custGeom>
            <a:solidFill>
              <a:srgbClr val="0014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sp>
          <p:nvSpPr>
            <p:cNvPr id="1030" name="Oval 1029">
              <a:extLst>
                <a:ext uri="{FF2B5EF4-FFF2-40B4-BE49-F238E27FC236}">
                  <a16:creationId xmlns:a16="http://schemas.microsoft.com/office/drawing/2014/main" id="{D781F39E-B6ED-0B90-3E95-C0039F5ADE75}"/>
                </a:ext>
              </a:extLst>
            </p:cNvPr>
            <p:cNvSpPr/>
            <p:nvPr/>
          </p:nvSpPr>
          <p:spPr>
            <a:xfrm>
              <a:off x="1869729" y="5110759"/>
              <a:ext cx="260294" cy="266400"/>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31" name="Metin kutusu 1030">
              <a:extLst>
                <a:ext uri="{FF2B5EF4-FFF2-40B4-BE49-F238E27FC236}">
                  <a16:creationId xmlns:a16="http://schemas.microsoft.com/office/drawing/2014/main" id="{90C05EE3-0719-E8B3-3FC6-500A17322C37}"/>
                </a:ext>
              </a:extLst>
            </p:cNvPr>
            <p:cNvSpPr txBox="1"/>
            <p:nvPr/>
          </p:nvSpPr>
          <p:spPr>
            <a:xfrm>
              <a:off x="1468828" y="4095878"/>
              <a:ext cx="1051312" cy="491341"/>
            </a:xfrm>
            <a:prstGeom prst="rect">
              <a:avLst/>
            </a:prstGeom>
            <a:noFill/>
          </p:spPr>
          <p:txBody>
            <a:bodyPr wrap="square">
              <a:spAutoFit/>
            </a:bodyPr>
            <a:lstStyle/>
            <a:p>
              <a:pPr algn="ctr"/>
              <a:r>
                <a:rPr lang="tr-TR" b="1" dirty="0">
                  <a:solidFill>
                    <a:srgbClr val="00146B"/>
                  </a:solidFill>
                  <a:latin typeface="Ubuntu" panose="020B0504030602030204" pitchFamily="34" charset="0"/>
                </a:rPr>
                <a:t>2007</a:t>
              </a:r>
            </a:p>
          </p:txBody>
        </p:sp>
      </p:grpSp>
      <p:sp>
        <p:nvSpPr>
          <p:cNvPr id="1032" name="Metin kutusu 1031">
            <a:extLst>
              <a:ext uri="{FF2B5EF4-FFF2-40B4-BE49-F238E27FC236}">
                <a16:creationId xmlns:a16="http://schemas.microsoft.com/office/drawing/2014/main" id="{80B3F80E-FAB1-82B3-B70A-D2E9C8A3BD5D}"/>
              </a:ext>
            </a:extLst>
          </p:cNvPr>
          <p:cNvSpPr txBox="1"/>
          <p:nvPr/>
        </p:nvSpPr>
        <p:spPr>
          <a:xfrm>
            <a:off x="9788852" y="2722491"/>
            <a:ext cx="1946885" cy="523220"/>
          </a:xfrm>
          <a:prstGeom prst="rect">
            <a:avLst/>
          </a:prstGeom>
          <a:noFill/>
        </p:spPr>
        <p:txBody>
          <a:bodyPr wrap="square" rtlCol="0">
            <a:spAutoFit/>
          </a:bodyPr>
          <a:lstStyle/>
          <a:p>
            <a:pPr algn="ctr"/>
            <a:r>
              <a:rPr lang="tr-TR" sz="1400" b="1" dirty="0">
                <a:solidFill>
                  <a:srgbClr val="070D60"/>
                </a:solidFill>
                <a:latin typeface="Ubuntu" panose="020B0504030602030204" pitchFamily="34" charset="0"/>
              </a:rPr>
              <a:t>Google </a:t>
            </a:r>
            <a:r>
              <a:rPr lang="tr-TR" sz="1400" b="1" dirty="0" err="1">
                <a:solidFill>
                  <a:srgbClr val="070D60"/>
                </a:solidFill>
                <a:latin typeface="Ubuntu" panose="020B0504030602030204" pitchFamily="34" charset="0"/>
              </a:rPr>
              <a:t>Maps</a:t>
            </a:r>
            <a:endParaRPr lang="tr-TR" sz="1400" b="1" dirty="0">
              <a:solidFill>
                <a:srgbClr val="070D60"/>
              </a:solidFill>
              <a:latin typeface="Ubuntu" panose="020B0504030602030204" pitchFamily="34" charset="0"/>
            </a:endParaRPr>
          </a:p>
          <a:p>
            <a:pPr algn="ctr"/>
            <a:r>
              <a:rPr lang="tr-TR" sz="1400" b="1" dirty="0">
                <a:solidFill>
                  <a:srgbClr val="070D60"/>
                </a:solidFill>
                <a:latin typeface="Ubuntu" panose="020B0504030602030204" pitchFamily="34" charset="0"/>
              </a:rPr>
              <a:t>Yetkili Harita Sağlayıcısı</a:t>
            </a:r>
          </a:p>
        </p:txBody>
      </p:sp>
      <p:pic>
        <p:nvPicPr>
          <p:cNvPr id="9" name="Grafik 8">
            <a:extLst>
              <a:ext uri="{FF2B5EF4-FFF2-40B4-BE49-F238E27FC236}">
                <a16:creationId xmlns:a16="http://schemas.microsoft.com/office/drawing/2014/main" id="{D2237DC5-B995-8D3D-DE3B-8A5F943C74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346832" flipV="1">
            <a:off x="643916" y="3853388"/>
            <a:ext cx="1445371" cy="1445371"/>
          </a:xfrm>
          <a:prstGeom prst="rect">
            <a:avLst/>
          </a:prstGeom>
        </p:spPr>
      </p:pic>
      <p:grpSp>
        <p:nvGrpSpPr>
          <p:cNvPr id="13" name="Grup 12">
            <a:extLst>
              <a:ext uri="{FF2B5EF4-FFF2-40B4-BE49-F238E27FC236}">
                <a16:creationId xmlns:a16="http://schemas.microsoft.com/office/drawing/2014/main" id="{5C4E3CD9-367A-495A-CF76-F25D5BA82A3C}"/>
              </a:ext>
            </a:extLst>
          </p:cNvPr>
          <p:cNvGrpSpPr/>
          <p:nvPr/>
        </p:nvGrpSpPr>
        <p:grpSpPr>
          <a:xfrm>
            <a:off x="-238259" y="5870196"/>
            <a:ext cx="12809271" cy="1440023"/>
            <a:chOff x="-238259" y="5870196"/>
            <a:chExt cx="12809271" cy="1440023"/>
          </a:xfrm>
        </p:grpSpPr>
        <p:sp>
          <p:nvSpPr>
            <p:cNvPr id="14" name="Dikdörtgen 13">
              <a:extLst>
                <a:ext uri="{FF2B5EF4-FFF2-40B4-BE49-F238E27FC236}">
                  <a16:creationId xmlns:a16="http://schemas.microsoft.com/office/drawing/2014/main" id="{91D67725-19A1-1084-6C68-A6FEC3681B52}"/>
                </a:ext>
              </a:extLst>
            </p:cNvPr>
            <p:cNvSpPr/>
            <p:nvPr/>
          </p:nvSpPr>
          <p:spPr>
            <a:xfrm>
              <a:off x="-238259" y="6417360"/>
              <a:ext cx="12809271" cy="635543"/>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5" name="Yuvarlatılmış Dikdörtgen 14">
              <a:extLst>
                <a:ext uri="{FF2B5EF4-FFF2-40B4-BE49-F238E27FC236}">
                  <a16:creationId xmlns:a16="http://schemas.microsoft.com/office/drawing/2014/main" id="{73F4CB77-7017-B6DF-E8D3-124461C79EAA}"/>
                </a:ext>
              </a:extLst>
            </p:cNvPr>
            <p:cNvSpPr/>
            <p:nvPr/>
          </p:nvSpPr>
          <p:spPr>
            <a:xfrm>
              <a:off x="4648201" y="5870196"/>
              <a:ext cx="2895600" cy="1440023"/>
            </a:xfrm>
            <a:prstGeom prst="roundRect">
              <a:avLst/>
            </a:prstGeom>
            <a:solidFill>
              <a:schemeClr val="bg1"/>
            </a:solidFill>
            <a:ln>
              <a:noFill/>
            </a:ln>
            <a:effectLst>
              <a:outerShdw blurRad="797925" dist="50800" dir="5889604" algn="ctr" rotWithShape="0">
                <a:srgbClr val="070D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sp>
        <p:nvSpPr>
          <p:cNvPr id="2" name="Slayt Numarası Yer Tutucusu 1">
            <a:extLst>
              <a:ext uri="{FF2B5EF4-FFF2-40B4-BE49-F238E27FC236}">
                <a16:creationId xmlns:a16="http://schemas.microsoft.com/office/drawing/2014/main" id="{52700421-EDB8-4CB3-8E92-A87936ACF452}"/>
              </a:ext>
            </a:extLst>
          </p:cNvPr>
          <p:cNvSpPr>
            <a:spLocks noGrp="1"/>
          </p:cNvSpPr>
          <p:nvPr>
            <p:ph type="sldNum" sz="quarter" idx="12"/>
          </p:nvPr>
        </p:nvSpPr>
        <p:spPr/>
        <p:txBody>
          <a:bodyPr/>
          <a:lstStyle/>
          <a:p>
            <a:fld id="{0AD51EEE-A715-F140-AEF4-DA680B070978}" type="slidenum">
              <a:rPr lang="tr-TR" smtClean="0"/>
              <a:t>2</a:t>
            </a:fld>
            <a:r>
              <a:rPr lang="tr-TR" dirty="0"/>
              <a:t>/16</a:t>
            </a:r>
          </a:p>
        </p:txBody>
      </p:sp>
      <p:pic>
        <p:nvPicPr>
          <p:cNvPr id="88" name="Resim 87">
            <a:extLst>
              <a:ext uri="{FF2B5EF4-FFF2-40B4-BE49-F238E27FC236}">
                <a16:creationId xmlns:a16="http://schemas.microsoft.com/office/drawing/2014/main" id="{32B94FB5-EB62-440E-8FF5-963D2119C6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2096" y="6349036"/>
            <a:ext cx="2165661" cy="498368"/>
          </a:xfrm>
          <a:prstGeom prst="rect">
            <a:avLst/>
          </a:prstGeom>
        </p:spPr>
      </p:pic>
    </p:spTree>
    <p:extLst>
      <p:ext uri="{BB962C8B-B14F-4D97-AF65-F5344CB8AC3E}">
        <p14:creationId xmlns:p14="http://schemas.microsoft.com/office/powerpoint/2010/main" val="3003131258"/>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54F6509D-3962-31C5-59E6-CEF3BD4F22A1}"/>
              </a:ext>
            </a:extLst>
          </p:cNvPr>
          <p:cNvSpPr txBox="1"/>
          <p:nvPr/>
        </p:nvSpPr>
        <p:spPr>
          <a:xfrm>
            <a:off x="7959256" y="7195930"/>
            <a:ext cx="184731" cy="369332"/>
          </a:xfrm>
          <a:prstGeom prst="rect">
            <a:avLst/>
          </a:prstGeom>
          <a:noFill/>
        </p:spPr>
        <p:txBody>
          <a:bodyPr wrap="none" rtlCol="0">
            <a:spAutoFit/>
          </a:bodyPr>
          <a:lstStyle/>
          <a:p>
            <a:endParaRPr lang="tr-TR" dirty="0"/>
          </a:p>
        </p:txBody>
      </p:sp>
      <p:sp>
        <p:nvSpPr>
          <p:cNvPr id="2" name="Dikdörtgen 1">
            <a:extLst>
              <a:ext uri="{FF2B5EF4-FFF2-40B4-BE49-F238E27FC236}">
                <a16:creationId xmlns:a16="http://schemas.microsoft.com/office/drawing/2014/main" id="{9C0A8C12-F756-E5A2-C8A3-612932E8CC23}"/>
              </a:ext>
            </a:extLst>
          </p:cNvPr>
          <p:cNvSpPr/>
          <p:nvPr/>
        </p:nvSpPr>
        <p:spPr>
          <a:xfrm>
            <a:off x="-261039" y="-14872"/>
            <a:ext cx="12666372" cy="108765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b="1" dirty="0">
                <a:solidFill>
                  <a:srgbClr val="DADADA"/>
                </a:solidFill>
                <a:latin typeface="Montserrat" panose="00000500000000000000" pitchFamily="2" charset="-94"/>
              </a:rPr>
              <a:t>  		</a:t>
            </a:r>
            <a:r>
              <a:rPr lang="tr-TR" sz="4000" b="1" dirty="0">
                <a:solidFill>
                  <a:schemeClr val="accent1">
                    <a:lumMod val="50000"/>
                  </a:schemeClr>
                </a:solidFill>
                <a:latin typeface="Montserrat" panose="00000500000000000000" pitchFamily="2" charset="-94"/>
              </a:rPr>
              <a:t>Web Maestro</a:t>
            </a:r>
          </a:p>
          <a:p>
            <a:r>
              <a:rPr lang="tr-TR" sz="2000" b="1" dirty="0">
                <a:solidFill>
                  <a:schemeClr val="accent1">
                    <a:lumMod val="50000"/>
                  </a:schemeClr>
                </a:solidFill>
                <a:latin typeface="Montserrat" pitchFamily="2" charset="-94"/>
              </a:rPr>
              <a:t>		Yatırım ve Hak Ediş Uygulaması</a:t>
            </a:r>
          </a:p>
        </p:txBody>
      </p:sp>
      <p:pic>
        <p:nvPicPr>
          <p:cNvPr id="4" name="Resim 3">
            <a:extLst>
              <a:ext uri="{FF2B5EF4-FFF2-40B4-BE49-F238E27FC236}">
                <a16:creationId xmlns:a16="http://schemas.microsoft.com/office/drawing/2014/main" id="{F56C3526-3CA6-77ED-3003-AC56B4C6054E}"/>
              </a:ext>
            </a:extLst>
          </p:cNvPr>
          <p:cNvPicPr>
            <a:picLocks noChangeAspect="1"/>
          </p:cNvPicPr>
          <p:nvPr/>
        </p:nvPicPr>
        <p:blipFill rotWithShape="1">
          <a:blip r:embed="rId3">
            <a:clrChange>
              <a:clrFrom>
                <a:srgbClr val="FFFFFF"/>
              </a:clrFrom>
              <a:clrTo>
                <a:srgbClr val="FFFFFF">
                  <a:alpha val="0"/>
                </a:srgbClr>
              </a:clrTo>
            </a:clrChange>
          </a:blip>
          <a:srcRect l="9146" t="16003" r="71042" b="56291"/>
          <a:stretch/>
        </p:blipFill>
        <p:spPr>
          <a:xfrm>
            <a:off x="914400" y="215036"/>
            <a:ext cx="707270" cy="627833"/>
          </a:xfrm>
          <a:prstGeom prst="rect">
            <a:avLst/>
          </a:prstGeom>
        </p:spPr>
      </p:pic>
      <p:sp>
        <p:nvSpPr>
          <p:cNvPr id="13" name="Metin kutusu 12">
            <a:extLst>
              <a:ext uri="{FF2B5EF4-FFF2-40B4-BE49-F238E27FC236}">
                <a16:creationId xmlns:a16="http://schemas.microsoft.com/office/drawing/2014/main" id="{017ED9D6-BBE8-461D-A5CE-FE4C6599813B}"/>
              </a:ext>
            </a:extLst>
          </p:cNvPr>
          <p:cNvSpPr txBox="1"/>
          <p:nvPr/>
        </p:nvSpPr>
        <p:spPr>
          <a:xfrm>
            <a:off x="69269" y="1791427"/>
            <a:ext cx="2463422" cy="3693319"/>
          </a:xfrm>
          <a:prstGeom prst="rect">
            <a:avLst/>
          </a:prstGeom>
          <a:noFill/>
        </p:spPr>
        <p:txBody>
          <a:bodyPr wrap="square" rtlCol="0">
            <a:spAutoFit/>
          </a:bodyPr>
          <a:lstStyle/>
          <a:p>
            <a:pPr marL="571500" indent="-571500" algn="l">
              <a:lnSpc>
                <a:spcPct val="90000"/>
              </a:lnSpc>
              <a:spcBef>
                <a:spcPts val="600"/>
              </a:spcBef>
              <a:spcAft>
                <a:spcPts val="600"/>
              </a:spcAft>
              <a:buFont typeface="Arial" panose="020B0604020202020204" pitchFamily="34" charset="0"/>
              <a:buChar char="•"/>
            </a:pPr>
            <a:r>
              <a:rPr lang="tr-TR" sz="2600" dirty="0"/>
              <a:t>Yöneticiler Dashboard ekranları ile projelerin hangi aşamada ve ne durumda olduğunu takip edebilirler. </a:t>
            </a:r>
          </a:p>
        </p:txBody>
      </p:sp>
      <p:pic>
        <p:nvPicPr>
          <p:cNvPr id="14" name="Resim 13">
            <a:extLst>
              <a:ext uri="{FF2B5EF4-FFF2-40B4-BE49-F238E27FC236}">
                <a16:creationId xmlns:a16="http://schemas.microsoft.com/office/drawing/2014/main" id="{4A74A1B1-32FA-4C8A-938F-1334616D3FC0}"/>
              </a:ext>
            </a:extLst>
          </p:cNvPr>
          <p:cNvPicPr>
            <a:picLocks noChangeAspect="1"/>
          </p:cNvPicPr>
          <p:nvPr/>
        </p:nvPicPr>
        <p:blipFill>
          <a:blip r:embed="rId4"/>
          <a:stretch>
            <a:fillRect/>
          </a:stretch>
        </p:blipFill>
        <p:spPr>
          <a:xfrm>
            <a:off x="2532691" y="1309106"/>
            <a:ext cx="9127814" cy="5023368"/>
          </a:xfrm>
          <a:prstGeom prst="rect">
            <a:avLst/>
          </a:prstGeom>
        </p:spPr>
      </p:pic>
    </p:spTree>
    <p:extLst>
      <p:ext uri="{BB962C8B-B14F-4D97-AF65-F5344CB8AC3E}">
        <p14:creationId xmlns:p14="http://schemas.microsoft.com/office/powerpoint/2010/main" val="1018146722"/>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54F6509D-3962-31C5-59E6-CEF3BD4F22A1}"/>
              </a:ext>
            </a:extLst>
          </p:cNvPr>
          <p:cNvSpPr txBox="1"/>
          <p:nvPr/>
        </p:nvSpPr>
        <p:spPr>
          <a:xfrm>
            <a:off x="7959256" y="7195930"/>
            <a:ext cx="184731" cy="369332"/>
          </a:xfrm>
          <a:prstGeom prst="rect">
            <a:avLst/>
          </a:prstGeom>
          <a:noFill/>
        </p:spPr>
        <p:txBody>
          <a:bodyPr wrap="none" rtlCol="0">
            <a:spAutoFit/>
          </a:bodyPr>
          <a:lstStyle/>
          <a:p>
            <a:endParaRPr lang="tr-TR" dirty="0"/>
          </a:p>
        </p:txBody>
      </p:sp>
      <p:sp>
        <p:nvSpPr>
          <p:cNvPr id="2" name="Dikdörtgen 1">
            <a:extLst>
              <a:ext uri="{FF2B5EF4-FFF2-40B4-BE49-F238E27FC236}">
                <a16:creationId xmlns:a16="http://schemas.microsoft.com/office/drawing/2014/main" id="{9C0A8C12-F756-E5A2-C8A3-612932E8CC23}"/>
              </a:ext>
            </a:extLst>
          </p:cNvPr>
          <p:cNvSpPr/>
          <p:nvPr/>
        </p:nvSpPr>
        <p:spPr>
          <a:xfrm>
            <a:off x="-261039" y="-14872"/>
            <a:ext cx="12666372" cy="108765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b="1" dirty="0">
                <a:solidFill>
                  <a:srgbClr val="DADADA"/>
                </a:solidFill>
                <a:latin typeface="Montserrat" panose="00000500000000000000" pitchFamily="2" charset="-94"/>
              </a:rPr>
              <a:t>  		</a:t>
            </a:r>
            <a:r>
              <a:rPr lang="tr-TR" sz="4000" b="1" dirty="0">
                <a:solidFill>
                  <a:schemeClr val="accent1">
                    <a:lumMod val="50000"/>
                  </a:schemeClr>
                </a:solidFill>
                <a:latin typeface="Montserrat" panose="00000500000000000000" pitchFamily="2" charset="-94"/>
              </a:rPr>
              <a:t>Web Maestro</a:t>
            </a:r>
          </a:p>
          <a:p>
            <a:r>
              <a:rPr lang="tr-TR" sz="2000" b="1" dirty="0">
                <a:solidFill>
                  <a:schemeClr val="accent1">
                    <a:lumMod val="50000"/>
                  </a:schemeClr>
                </a:solidFill>
                <a:latin typeface="Montserrat" pitchFamily="2" charset="-94"/>
              </a:rPr>
              <a:t>		ASUKAYIP </a:t>
            </a:r>
          </a:p>
        </p:txBody>
      </p:sp>
      <p:pic>
        <p:nvPicPr>
          <p:cNvPr id="4" name="Resim 3">
            <a:extLst>
              <a:ext uri="{FF2B5EF4-FFF2-40B4-BE49-F238E27FC236}">
                <a16:creationId xmlns:a16="http://schemas.microsoft.com/office/drawing/2014/main" id="{F56C3526-3CA6-77ED-3003-AC56B4C6054E}"/>
              </a:ext>
            </a:extLst>
          </p:cNvPr>
          <p:cNvPicPr>
            <a:picLocks noChangeAspect="1"/>
          </p:cNvPicPr>
          <p:nvPr/>
        </p:nvPicPr>
        <p:blipFill rotWithShape="1">
          <a:blip r:embed="rId3">
            <a:clrChange>
              <a:clrFrom>
                <a:srgbClr val="FFFFFF"/>
              </a:clrFrom>
              <a:clrTo>
                <a:srgbClr val="FFFFFF">
                  <a:alpha val="0"/>
                </a:srgbClr>
              </a:clrTo>
            </a:clrChange>
          </a:blip>
          <a:srcRect l="9146" t="16003" r="71042" b="56291"/>
          <a:stretch/>
        </p:blipFill>
        <p:spPr>
          <a:xfrm>
            <a:off x="914400" y="215036"/>
            <a:ext cx="707270" cy="627833"/>
          </a:xfrm>
          <a:prstGeom prst="rect">
            <a:avLst/>
          </a:prstGeom>
        </p:spPr>
      </p:pic>
      <p:sp>
        <p:nvSpPr>
          <p:cNvPr id="10" name="Metin kutusu 9">
            <a:extLst>
              <a:ext uri="{FF2B5EF4-FFF2-40B4-BE49-F238E27FC236}">
                <a16:creationId xmlns:a16="http://schemas.microsoft.com/office/drawing/2014/main" id="{3296EBC9-CA08-4E5E-8A8C-7ED7E6407AB7}"/>
              </a:ext>
            </a:extLst>
          </p:cNvPr>
          <p:cNvSpPr txBox="1"/>
          <p:nvPr/>
        </p:nvSpPr>
        <p:spPr>
          <a:xfrm>
            <a:off x="11810996" y="6509653"/>
            <a:ext cx="418704" cy="369332"/>
          </a:xfrm>
          <a:prstGeom prst="rect">
            <a:avLst/>
          </a:prstGeom>
          <a:noFill/>
        </p:spPr>
        <p:txBody>
          <a:bodyPr wrap="none" rtlCol="0">
            <a:spAutoFit/>
          </a:bodyPr>
          <a:lstStyle/>
          <a:p>
            <a:r>
              <a:rPr lang="tr-TR" dirty="0"/>
              <a:t>51</a:t>
            </a:r>
          </a:p>
        </p:txBody>
      </p:sp>
      <p:pic>
        <p:nvPicPr>
          <p:cNvPr id="12" name="Resim 11">
            <a:extLst>
              <a:ext uri="{FF2B5EF4-FFF2-40B4-BE49-F238E27FC236}">
                <a16:creationId xmlns:a16="http://schemas.microsoft.com/office/drawing/2014/main" id="{61F22DAE-8860-45D1-AD39-0ED819B2D334}"/>
              </a:ext>
            </a:extLst>
          </p:cNvPr>
          <p:cNvPicPr>
            <a:picLocks noChangeAspect="1"/>
          </p:cNvPicPr>
          <p:nvPr/>
        </p:nvPicPr>
        <p:blipFill>
          <a:blip r:embed="rId4"/>
          <a:stretch>
            <a:fillRect/>
          </a:stretch>
        </p:blipFill>
        <p:spPr>
          <a:xfrm>
            <a:off x="296028" y="1160098"/>
            <a:ext cx="11459603" cy="5262235"/>
          </a:xfrm>
          <a:prstGeom prst="rect">
            <a:avLst/>
          </a:prstGeom>
        </p:spPr>
      </p:pic>
    </p:spTree>
    <p:extLst>
      <p:ext uri="{BB962C8B-B14F-4D97-AF65-F5344CB8AC3E}">
        <p14:creationId xmlns:p14="http://schemas.microsoft.com/office/powerpoint/2010/main" val="1698609820"/>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a:extLst>
              <a:ext uri="{FF2B5EF4-FFF2-40B4-BE49-F238E27FC236}">
                <a16:creationId xmlns:a16="http://schemas.microsoft.com/office/drawing/2014/main" id="{9F052DB6-1BD4-41F2-B80C-DD784D31699E}"/>
              </a:ext>
            </a:extLst>
          </p:cNvPr>
          <p:cNvSpPr txBox="1"/>
          <p:nvPr/>
        </p:nvSpPr>
        <p:spPr>
          <a:xfrm>
            <a:off x="250050" y="1095529"/>
            <a:ext cx="7056722" cy="5863144"/>
          </a:xfrm>
          <a:prstGeom prst="rect">
            <a:avLst/>
          </a:prstGeom>
          <a:noFill/>
        </p:spPr>
        <p:txBody>
          <a:bodyPr wrap="square" anchor="ctr">
            <a:spAutoFit/>
          </a:bodyPr>
          <a:lstStyle/>
          <a:p>
            <a:pPr algn="ctr">
              <a:spcBef>
                <a:spcPts val="600"/>
              </a:spcBef>
            </a:pPr>
            <a:r>
              <a:rPr lang="tr-TR" sz="3200" b="1" u="sng" dirty="0">
                <a:solidFill>
                  <a:schemeClr val="accent1">
                    <a:lumMod val="50000"/>
                  </a:schemeClr>
                </a:solidFill>
                <a:latin typeface="Montserrat" pitchFamily="2" charset="-94"/>
              </a:rPr>
              <a:t>AVANTAJLAR</a:t>
            </a:r>
          </a:p>
          <a:p>
            <a:pPr marL="742950" lvl="1" indent="-285750">
              <a:spcBef>
                <a:spcPts val="600"/>
              </a:spcBef>
              <a:buFont typeface="Arial" panose="020B0604020202020204" pitchFamily="34" charset="0"/>
              <a:buChar char="•"/>
            </a:pPr>
            <a:r>
              <a:rPr lang="tr-TR" sz="2400" b="1" dirty="0"/>
              <a:t>UAVT, MAKS ve BMS </a:t>
            </a:r>
            <a:r>
              <a:rPr lang="tr-TR" sz="2400" dirty="0"/>
              <a:t>Adres Yapılandırması</a:t>
            </a:r>
          </a:p>
          <a:p>
            <a:pPr marL="742950" lvl="1" indent="-285750">
              <a:spcBef>
                <a:spcPts val="600"/>
              </a:spcBef>
              <a:buFont typeface="Arial" panose="020B0604020202020204" pitchFamily="34" charset="0"/>
              <a:buChar char="•"/>
            </a:pPr>
            <a:r>
              <a:rPr lang="tr-TR" sz="2400" b="1" dirty="0"/>
              <a:t>Lisans Bağımlılığının </a:t>
            </a:r>
            <a:r>
              <a:rPr lang="tr-TR" sz="2400" dirty="0"/>
              <a:t>Olmaması</a:t>
            </a:r>
          </a:p>
          <a:p>
            <a:pPr marL="742950" lvl="1" indent="-285750">
              <a:spcBef>
                <a:spcPts val="600"/>
              </a:spcBef>
              <a:buFont typeface="Arial" panose="020B0604020202020204" pitchFamily="34" charset="0"/>
              <a:buChar char="•"/>
            </a:pPr>
            <a:r>
              <a:rPr lang="tr-TR" sz="2400" b="1" dirty="0"/>
              <a:t>Network Analizi </a:t>
            </a:r>
            <a:r>
              <a:rPr lang="tr-TR" sz="2400" dirty="0"/>
              <a:t>için Veri Kalitesi Kontrolü </a:t>
            </a:r>
          </a:p>
          <a:p>
            <a:pPr marL="742950" lvl="1" indent="-285750">
              <a:spcBef>
                <a:spcPts val="600"/>
              </a:spcBef>
              <a:buFont typeface="Arial" panose="020B0604020202020204" pitchFamily="34" charset="0"/>
              <a:buChar char="•"/>
            </a:pPr>
            <a:r>
              <a:rPr lang="tr-TR" sz="2400" b="1" dirty="0"/>
              <a:t>Bakım ve Yatırım </a:t>
            </a:r>
            <a:r>
              <a:rPr lang="tr-TR" sz="2400" dirty="0"/>
              <a:t>Süreçlerinde Envanterlerin Tespiti</a:t>
            </a:r>
          </a:p>
          <a:p>
            <a:pPr marL="742950" lvl="1" indent="-285750">
              <a:spcBef>
                <a:spcPts val="600"/>
              </a:spcBef>
              <a:buFont typeface="Arial" panose="020B0604020202020204" pitchFamily="34" charset="0"/>
              <a:buChar char="•"/>
            </a:pPr>
            <a:r>
              <a:rPr lang="tr-TR" sz="2400" dirty="0"/>
              <a:t>Sektör</a:t>
            </a:r>
            <a:r>
              <a:rPr lang="tr-TR" sz="2400" b="1" dirty="0"/>
              <a:t> </a:t>
            </a:r>
            <a:r>
              <a:rPr lang="tr-TR" sz="2400" b="1" dirty="0" err="1"/>
              <a:t>Know</a:t>
            </a:r>
            <a:r>
              <a:rPr lang="tr-TR" sz="2400" b="1" dirty="0"/>
              <a:t>-How </a:t>
            </a:r>
            <a:r>
              <a:rPr lang="tr-TR" sz="2400" dirty="0"/>
              <a:t>Bilgisi</a:t>
            </a:r>
          </a:p>
          <a:p>
            <a:pPr marL="742950" lvl="1" indent="-285750">
              <a:spcBef>
                <a:spcPts val="600"/>
              </a:spcBef>
              <a:buFont typeface="Arial" panose="020B0604020202020204" pitchFamily="34" charset="0"/>
              <a:buChar char="•"/>
            </a:pPr>
            <a:r>
              <a:rPr lang="tr-TR" sz="2400" b="1" dirty="0"/>
              <a:t>Türkçe </a:t>
            </a:r>
            <a:r>
              <a:rPr lang="tr-TR" sz="2400" dirty="0"/>
              <a:t>dahil</a:t>
            </a:r>
            <a:r>
              <a:rPr lang="tr-TR" sz="2400" b="1" dirty="0"/>
              <a:t> Çoklu Dil </a:t>
            </a:r>
            <a:r>
              <a:rPr lang="tr-TR" sz="2400" dirty="0"/>
              <a:t>Desteği </a:t>
            </a:r>
          </a:p>
          <a:p>
            <a:pPr marL="742950" lvl="1" indent="-285750">
              <a:spcBef>
                <a:spcPts val="600"/>
              </a:spcBef>
              <a:buFont typeface="Arial" panose="020B0604020202020204" pitchFamily="34" charset="0"/>
              <a:buChar char="•"/>
            </a:pPr>
            <a:r>
              <a:rPr lang="tr-TR" sz="2400" dirty="0"/>
              <a:t>Yerli Üretim</a:t>
            </a:r>
          </a:p>
          <a:p>
            <a:pPr marL="742950" lvl="1" indent="-285750">
              <a:spcBef>
                <a:spcPts val="600"/>
              </a:spcBef>
              <a:buFont typeface="Arial" panose="020B0604020202020204" pitchFamily="34" charset="0"/>
              <a:buChar char="•"/>
            </a:pPr>
            <a:r>
              <a:rPr lang="tr-TR" sz="2400" dirty="0"/>
              <a:t>Teknik Destek</a:t>
            </a:r>
          </a:p>
          <a:p>
            <a:pPr marL="742950" lvl="1" indent="-285750">
              <a:spcBef>
                <a:spcPts val="600"/>
              </a:spcBef>
              <a:buFont typeface="Arial" panose="020B0604020202020204" pitchFamily="34" charset="0"/>
              <a:buChar char="•"/>
            </a:pPr>
            <a:r>
              <a:rPr lang="tr-TR" sz="2400" dirty="0"/>
              <a:t>Hızlı Veri Migrasyonu </a:t>
            </a:r>
          </a:p>
          <a:p>
            <a:pPr lvl="1" algn="just"/>
            <a:endParaRPr lang="tr-TR" sz="2600" dirty="0">
              <a:highlight>
                <a:srgbClr val="FFFF00"/>
              </a:highlight>
            </a:endParaRPr>
          </a:p>
          <a:p>
            <a:pPr marL="742950" lvl="1" indent="-285750" algn="just">
              <a:buFont typeface="Arial" panose="020B0604020202020204" pitchFamily="34" charset="0"/>
              <a:buChar char="•"/>
            </a:pPr>
            <a:endParaRPr lang="tr-TR" sz="3200" dirty="0">
              <a:highlight>
                <a:srgbClr val="FFFF00"/>
              </a:highlight>
              <a:latin typeface="Montserrat" pitchFamily="2" charset="-94"/>
            </a:endParaRPr>
          </a:p>
        </p:txBody>
      </p:sp>
      <p:sp>
        <p:nvSpPr>
          <p:cNvPr id="18" name="Metin kutusu 17">
            <a:extLst>
              <a:ext uri="{FF2B5EF4-FFF2-40B4-BE49-F238E27FC236}">
                <a16:creationId xmlns:a16="http://schemas.microsoft.com/office/drawing/2014/main" id="{6C125923-D4D9-4F39-952D-E9B8425CE71A}"/>
              </a:ext>
            </a:extLst>
          </p:cNvPr>
          <p:cNvSpPr txBox="1"/>
          <p:nvPr/>
        </p:nvSpPr>
        <p:spPr>
          <a:xfrm>
            <a:off x="7959256" y="7195930"/>
            <a:ext cx="184731" cy="369332"/>
          </a:xfrm>
          <a:prstGeom prst="rect">
            <a:avLst/>
          </a:prstGeom>
          <a:noFill/>
        </p:spPr>
        <p:txBody>
          <a:bodyPr wrap="none" rtlCol="0">
            <a:spAutoFit/>
          </a:bodyPr>
          <a:lstStyle/>
          <a:p>
            <a:endParaRPr lang="tr-TR" dirty="0"/>
          </a:p>
        </p:txBody>
      </p:sp>
      <p:grpSp>
        <p:nvGrpSpPr>
          <p:cNvPr id="21" name="Grup 20">
            <a:extLst>
              <a:ext uri="{FF2B5EF4-FFF2-40B4-BE49-F238E27FC236}">
                <a16:creationId xmlns:a16="http://schemas.microsoft.com/office/drawing/2014/main" id="{EC17B5F2-9788-4B23-ADAD-C17637795FD0}"/>
              </a:ext>
            </a:extLst>
          </p:cNvPr>
          <p:cNvGrpSpPr/>
          <p:nvPr/>
        </p:nvGrpSpPr>
        <p:grpSpPr>
          <a:xfrm>
            <a:off x="-238259" y="6382591"/>
            <a:ext cx="12809271" cy="724593"/>
            <a:chOff x="-238259" y="6382591"/>
            <a:chExt cx="12809271" cy="724593"/>
          </a:xfrm>
        </p:grpSpPr>
        <p:sp>
          <p:nvSpPr>
            <p:cNvPr id="22" name="Dikdörtgen 21">
              <a:extLst>
                <a:ext uri="{FF2B5EF4-FFF2-40B4-BE49-F238E27FC236}">
                  <a16:creationId xmlns:a16="http://schemas.microsoft.com/office/drawing/2014/main" id="{A350A9AA-0BF6-42AF-B718-05E79526A3CC}"/>
                </a:ext>
              </a:extLst>
            </p:cNvPr>
            <p:cNvSpPr/>
            <p:nvPr/>
          </p:nvSpPr>
          <p:spPr>
            <a:xfrm>
              <a:off x="-238259" y="6417360"/>
              <a:ext cx="12809271" cy="635543"/>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3" name="Yuvarlatılmış Dikdörtgen 11">
              <a:extLst>
                <a:ext uri="{FF2B5EF4-FFF2-40B4-BE49-F238E27FC236}">
                  <a16:creationId xmlns:a16="http://schemas.microsoft.com/office/drawing/2014/main" id="{1982A12A-A40A-40F0-A849-AF6D498B6F07}"/>
                </a:ext>
              </a:extLst>
            </p:cNvPr>
            <p:cNvSpPr/>
            <p:nvPr/>
          </p:nvSpPr>
          <p:spPr>
            <a:xfrm>
              <a:off x="4836118" y="6382591"/>
              <a:ext cx="2660516" cy="724593"/>
            </a:xfrm>
            <a:prstGeom prst="roundRect">
              <a:avLst/>
            </a:prstGeom>
            <a:solidFill>
              <a:schemeClr val="bg1"/>
            </a:solidFill>
            <a:ln>
              <a:noFill/>
            </a:ln>
            <a:effectLst>
              <a:outerShdw blurRad="797925" dist="50800" dir="5889604" algn="ctr" rotWithShape="0">
                <a:srgbClr val="070D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pic>
        <p:nvPicPr>
          <p:cNvPr id="24" name="Resim 23">
            <a:extLst>
              <a:ext uri="{FF2B5EF4-FFF2-40B4-BE49-F238E27FC236}">
                <a16:creationId xmlns:a16="http://schemas.microsoft.com/office/drawing/2014/main" id="{9B992BDF-113E-4F30-8BC0-439FAA0BEB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9316" y="6495703"/>
            <a:ext cx="2165661" cy="498368"/>
          </a:xfrm>
          <a:prstGeom prst="rect">
            <a:avLst/>
          </a:prstGeom>
        </p:spPr>
      </p:pic>
      <p:sp>
        <p:nvSpPr>
          <p:cNvPr id="2" name="Dikdörtgen 1">
            <a:extLst>
              <a:ext uri="{FF2B5EF4-FFF2-40B4-BE49-F238E27FC236}">
                <a16:creationId xmlns:a16="http://schemas.microsoft.com/office/drawing/2014/main" id="{F84E0184-35BE-1D0A-1158-E25111C783BB}"/>
              </a:ext>
            </a:extLst>
          </p:cNvPr>
          <p:cNvSpPr/>
          <p:nvPr/>
        </p:nvSpPr>
        <p:spPr>
          <a:xfrm>
            <a:off x="-261039" y="-14872"/>
            <a:ext cx="12666372" cy="1087651"/>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b="1" dirty="0">
                <a:solidFill>
                  <a:srgbClr val="DADADA"/>
                </a:solidFill>
                <a:latin typeface="Montserrat" panose="00000500000000000000" pitchFamily="2" charset="-94"/>
              </a:rPr>
              <a:t>  		 Web Maestro</a:t>
            </a:r>
          </a:p>
        </p:txBody>
      </p:sp>
      <p:pic>
        <p:nvPicPr>
          <p:cNvPr id="3" name="Resim 2">
            <a:extLst>
              <a:ext uri="{FF2B5EF4-FFF2-40B4-BE49-F238E27FC236}">
                <a16:creationId xmlns:a16="http://schemas.microsoft.com/office/drawing/2014/main" id="{2E1D6CD0-A0B3-25A0-FCA4-3FD08038B5DB}"/>
              </a:ext>
            </a:extLst>
          </p:cNvPr>
          <p:cNvPicPr>
            <a:picLocks noChangeAspect="1"/>
          </p:cNvPicPr>
          <p:nvPr/>
        </p:nvPicPr>
        <p:blipFill rotWithShape="1">
          <a:blip r:embed="rId4">
            <a:clrChange>
              <a:clrFrom>
                <a:srgbClr val="FFFFFF"/>
              </a:clrFrom>
              <a:clrTo>
                <a:srgbClr val="FFFFFF">
                  <a:alpha val="0"/>
                </a:srgbClr>
              </a:clrTo>
            </a:clrChange>
          </a:blip>
          <a:srcRect l="9146" t="16003" r="71042" b="56291"/>
          <a:stretch/>
        </p:blipFill>
        <p:spPr>
          <a:xfrm>
            <a:off x="914400" y="215036"/>
            <a:ext cx="707270" cy="627833"/>
          </a:xfrm>
          <a:prstGeom prst="rect">
            <a:avLst/>
          </a:prstGeom>
        </p:spPr>
      </p:pic>
      <p:pic>
        <p:nvPicPr>
          <p:cNvPr id="1026" name="Picture 2" descr="CTP Kompozit Avantajları - Recoma Kompozit">
            <a:extLst>
              <a:ext uri="{FF2B5EF4-FFF2-40B4-BE49-F238E27FC236}">
                <a16:creationId xmlns:a16="http://schemas.microsoft.com/office/drawing/2014/main" id="{0D479587-4037-481D-8B2C-5B54B516E8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5240" y="3739522"/>
            <a:ext cx="4993019" cy="2292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569022"/>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ircle: Hollow 1">
            <a:extLst>
              <a:ext uri="{FF2B5EF4-FFF2-40B4-BE49-F238E27FC236}">
                <a16:creationId xmlns:a16="http://schemas.microsoft.com/office/drawing/2014/main" id="{D841E0A9-EEA7-E4D2-6363-DB10EE7EE4B3}"/>
              </a:ext>
            </a:extLst>
          </p:cNvPr>
          <p:cNvSpPr/>
          <p:nvPr/>
        </p:nvSpPr>
        <p:spPr>
          <a:xfrm>
            <a:off x="1127734" y="1265118"/>
            <a:ext cx="2098040" cy="2098040"/>
          </a:xfrm>
          <a:prstGeom prst="donut">
            <a:avLst>
              <a:gd name="adj" fmla="val 12767"/>
            </a:avLst>
          </a:prstGeom>
          <a:solidFill>
            <a:srgbClr val="070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002060"/>
              </a:solidFill>
            </a:endParaRPr>
          </a:p>
        </p:txBody>
      </p:sp>
      <p:sp>
        <p:nvSpPr>
          <p:cNvPr id="12" name="Circle: Hollow 26">
            <a:extLst>
              <a:ext uri="{FF2B5EF4-FFF2-40B4-BE49-F238E27FC236}">
                <a16:creationId xmlns:a16="http://schemas.microsoft.com/office/drawing/2014/main" id="{2FFCFE09-9886-DB3A-C7C1-326D18DF7855}"/>
              </a:ext>
            </a:extLst>
          </p:cNvPr>
          <p:cNvSpPr/>
          <p:nvPr/>
        </p:nvSpPr>
        <p:spPr>
          <a:xfrm>
            <a:off x="3738854" y="1265118"/>
            <a:ext cx="2098040" cy="2098040"/>
          </a:xfrm>
          <a:prstGeom prst="donut">
            <a:avLst>
              <a:gd name="adj" fmla="val 127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3" name="Circle: Hollow 27">
            <a:extLst>
              <a:ext uri="{FF2B5EF4-FFF2-40B4-BE49-F238E27FC236}">
                <a16:creationId xmlns:a16="http://schemas.microsoft.com/office/drawing/2014/main" id="{FEDA45FC-C33B-B8C3-7B16-90FC26688777}"/>
              </a:ext>
            </a:extLst>
          </p:cNvPr>
          <p:cNvSpPr/>
          <p:nvPr/>
        </p:nvSpPr>
        <p:spPr>
          <a:xfrm>
            <a:off x="6349974" y="1265118"/>
            <a:ext cx="2098040" cy="2098040"/>
          </a:xfrm>
          <a:prstGeom prst="donut">
            <a:avLst>
              <a:gd name="adj" fmla="val 12767"/>
            </a:avLst>
          </a:prstGeom>
          <a:solidFill>
            <a:srgbClr val="070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4" name="Circle: Hollow 28">
            <a:extLst>
              <a:ext uri="{FF2B5EF4-FFF2-40B4-BE49-F238E27FC236}">
                <a16:creationId xmlns:a16="http://schemas.microsoft.com/office/drawing/2014/main" id="{AB32E0F9-CFB1-4164-00C9-24B7488967F9}"/>
              </a:ext>
            </a:extLst>
          </p:cNvPr>
          <p:cNvSpPr/>
          <p:nvPr/>
        </p:nvSpPr>
        <p:spPr>
          <a:xfrm>
            <a:off x="8967177" y="1265118"/>
            <a:ext cx="2098040" cy="2098040"/>
          </a:xfrm>
          <a:prstGeom prst="donut">
            <a:avLst>
              <a:gd name="adj" fmla="val 127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6" name="Rectangle 2">
            <a:extLst>
              <a:ext uri="{FF2B5EF4-FFF2-40B4-BE49-F238E27FC236}">
                <a16:creationId xmlns:a16="http://schemas.microsoft.com/office/drawing/2014/main" id="{5AC8CB2D-C21B-1042-BE63-D7320BD64291}"/>
              </a:ext>
            </a:extLst>
          </p:cNvPr>
          <p:cNvSpPr/>
          <p:nvPr/>
        </p:nvSpPr>
        <p:spPr>
          <a:xfrm>
            <a:off x="-10187" y="3096775"/>
            <a:ext cx="3399367" cy="266383"/>
          </a:xfrm>
          <a:prstGeom prst="rect">
            <a:avLst/>
          </a:prstGeom>
          <a:solidFill>
            <a:srgbClr val="070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002060"/>
              </a:solidFill>
            </a:endParaRPr>
          </a:p>
        </p:txBody>
      </p:sp>
      <p:sp>
        <p:nvSpPr>
          <p:cNvPr id="17" name="Rectangle 30">
            <a:extLst>
              <a:ext uri="{FF2B5EF4-FFF2-40B4-BE49-F238E27FC236}">
                <a16:creationId xmlns:a16="http://schemas.microsoft.com/office/drawing/2014/main" id="{1A1B675A-C806-C4C2-DF95-DD22975C2D59}"/>
              </a:ext>
            </a:extLst>
          </p:cNvPr>
          <p:cNvSpPr/>
          <p:nvPr/>
        </p:nvSpPr>
        <p:spPr>
          <a:xfrm>
            <a:off x="8773980" y="3096775"/>
            <a:ext cx="3399367" cy="2663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31">
            <a:extLst>
              <a:ext uri="{FF2B5EF4-FFF2-40B4-BE49-F238E27FC236}">
                <a16:creationId xmlns:a16="http://schemas.microsoft.com/office/drawing/2014/main" id="{6FB98B9A-1408-08B4-7658-59C912F34D45}"/>
              </a:ext>
            </a:extLst>
          </p:cNvPr>
          <p:cNvSpPr/>
          <p:nvPr/>
        </p:nvSpPr>
        <p:spPr>
          <a:xfrm>
            <a:off x="3389181" y="3096775"/>
            <a:ext cx="2696634" cy="2663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32">
            <a:extLst>
              <a:ext uri="{FF2B5EF4-FFF2-40B4-BE49-F238E27FC236}">
                <a16:creationId xmlns:a16="http://schemas.microsoft.com/office/drawing/2014/main" id="{52B2A10D-580F-B653-3F6E-DA5AC770E905}"/>
              </a:ext>
            </a:extLst>
          </p:cNvPr>
          <p:cNvSpPr/>
          <p:nvPr/>
        </p:nvSpPr>
        <p:spPr>
          <a:xfrm>
            <a:off x="6085814" y="3096775"/>
            <a:ext cx="2696634" cy="266383"/>
          </a:xfrm>
          <a:prstGeom prst="rect">
            <a:avLst/>
          </a:prstGeom>
          <a:solidFill>
            <a:srgbClr val="070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İçerik Yer Tutucusu 2">
            <a:extLst>
              <a:ext uri="{FF2B5EF4-FFF2-40B4-BE49-F238E27FC236}">
                <a16:creationId xmlns:a16="http://schemas.microsoft.com/office/drawing/2014/main" id="{8B6F6F2A-7C4A-4CF2-8CB4-377405D78044}"/>
              </a:ext>
            </a:extLst>
          </p:cNvPr>
          <p:cNvSpPr>
            <a:spLocks noGrp="1"/>
          </p:cNvSpPr>
          <p:nvPr>
            <p:ph idx="1"/>
          </p:nvPr>
        </p:nvSpPr>
        <p:spPr>
          <a:xfrm>
            <a:off x="762274" y="3469024"/>
            <a:ext cx="2842955" cy="1782744"/>
          </a:xfrm>
        </p:spPr>
        <p:txBody>
          <a:bodyPr>
            <a:noAutofit/>
          </a:bodyPr>
          <a:lstStyle/>
          <a:p>
            <a:pPr marL="0" indent="0" algn="ctr">
              <a:buNone/>
            </a:pPr>
            <a:r>
              <a:rPr lang="tr-TR" sz="1800" b="1" dirty="0"/>
              <a:t>KAMUDA AÇIK KAYNAK KODLU YAZILIM KULLANIMI</a:t>
            </a:r>
            <a:endParaRPr lang="tr-TR" sz="1800" b="1" dirty="0">
              <a:latin typeface="Calibri" panose="020F0502020204030204" pitchFamily="34" charset="0"/>
              <a:ea typeface="Times New Roman" panose="02020603050405020304" pitchFamily="18" charset="0"/>
            </a:endParaRPr>
          </a:p>
          <a:p>
            <a:pPr marL="0" indent="0" algn="ctr">
              <a:buNone/>
            </a:pPr>
            <a:endParaRPr lang="tr-TR" sz="1100" dirty="0">
              <a:latin typeface="Calibri" panose="020F0502020204030204" pitchFamily="34" charset="0"/>
              <a:ea typeface="Times New Roman" panose="02020603050405020304" pitchFamily="18" charset="0"/>
            </a:endParaRPr>
          </a:p>
          <a:p>
            <a:pPr marL="0" indent="0" algn="ctr">
              <a:buNone/>
            </a:pPr>
            <a:r>
              <a:rPr lang="tr-TR" sz="1800" dirty="0">
                <a:latin typeface="Calibri" panose="020F0502020204030204" pitchFamily="34" charset="0"/>
                <a:ea typeface="Times New Roman" panose="02020603050405020304" pitchFamily="18" charset="0"/>
              </a:rPr>
              <a:t>Cumhurbaşkanlığı</a:t>
            </a:r>
          </a:p>
          <a:p>
            <a:pPr marL="0" indent="0" algn="ctr">
              <a:buNone/>
            </a:pPr>
            <a:r>
              <a:rPr lang="en-US" sz="1600" dirty="0"/>
              <a:t>Resmî Gazete</a:t>
            </a:r>
            <a:r>
              <a:rPr lang="tr-TR" sz="1600" dirty="0"/>
              <a:t> Genelgesi</a:t>
            </a:r>
          </a:p>
          <a:p>
            <a:pPr marL="0" indent="0" algn="ctr">
              <a:buNone/>
            </a:pPr>
            <a:endParaRPr lang="tr-TR" sz="1100" dirty="0">
              <a:effectLst/>
              <a:latin typeface="Ubuntu" panose="020B0504030602030204" pitchFamily="34" charset="0"/>
            </a:endParaRPr>
          </a:p>
          <a:p>
            <a:pPr marL="0" indent="0" algn="ctr">
              <a:buNone/>
            </a:pPr>
            <a:endParaRPr lang="tr-TR" sz="1600" dirty="0">
              <a:effectLst/>
              <a:latin typeface="Ubuntu" panose="020B0504030602030204" pitchFamily="34" charset="0"/>
            </a:endParaRPr>
          </a:p>
        </p:txBody>
      </p:sp>
      <p:sp>
        <p:nvSpPr>
          <p:cNvPr id="48" name="İçerik Yer Tutucusu 2">
            <a:extLst>
              <a:ext uri="{FF2B5EF4-FFF2-40B4-BE49-F238E27FC236}">
                <a16:creationId xmlns:a16="http://schemas.microsoft.com/office/drawing/2014/main" id="{4F1CEFEF-7BA8-1C2E-C732-59F9323FF3E5}"/>
              </a:ext>
            </a:extLst>
          </p:cNvPr>
          <p:cNvSpPr txBox="1">
            <a:spLocks/>
          </p:cNvSpPr>
          <p:nvPr/>
        </p:nvSpPr>
        <p:spPr>
          <a:xfrm>
            <a:off x="3738854" y="3494458"/>
            <a:ext cx="2285352" cy="22153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tr-TR" sz="1800" b="1" dirty="0"/>
              <a:t>AR-GE DESTEKLERİ</a:t>
            </a:r>
          </a:p>
          <a:p>
            <a:pPr marL="0" indent="0" algn="ctr">
              <a:buFont typeface="Arial" panose="020B0604020202020204" pitchFamily="34" charset="0"/>
              <a:buNone/>
            </a:pPr>
            <a:r>
              <a:rPr lang="tr-TR" sz="1600" dirty="0">
                <a:latin typeface="Calibri" panose="020F0502020204030204" pitchFamily="34" charset="0"/>
              </a:rPr>
              <a:t>Sanayi ve Teknoloji Bakanlığı</a:t>
            </a:r>
          </a:p>
          <a:p>
            <a:pPr marL="0" indent="0" algn="ctr">
              <a:buNone/>
            </a:pPr>
            <a:r>
              <a:rPr lang="tr-TR" sz="1600" dirty="0" err="1">
                <a:latin typeface="Calibri" panose="020F0502020204030204" pitchFamily="34" charset="0"/>
                <a:ea typeface="Calibri" panose="020F0502020204030204" pitchFamily="34" charset="0"/>
              </a:rPr>
              <a:t>Tubitak</a:t>
            </a:r>
            <a:r>
              <a:rPr lang="tr-TR" sz="1600" dirty="0">
                <a:latin typeface="Calibri" panose="020F0502020204030204" pitchFamily="34" charset="0"/>
                <a:ea typeface="Calibri" panose="020F0502020204030204" pitchFamily="34" charset="0"/>
              </a:rPr>
              <a:t> Ar-Ge Projeleri</a:t>
            </a:r>
          </a:p>
          <a:p>
            <a:pPr marL="0" indent="0" algn="ctr">
              <a:buFont typeface="Arial" panose="020B0604020202020204" pitchFamily="34" charset="0"/>
              <a:buNone/>
            </a:pPr>
            <a:endParaRPr lang="tr-TR" sz="1600" dirty="0">
              <a:latin typeface="Calibri" panose="020F0502020204030204" pitchFamily="34" charset="0"/>
            </a:endParaRPr>
          </a:p>
        </p:txBody>
      </p:sp>
      <p:sp>
        <p:nvSpPr>
          <p:cNvPr id="49" name="İçerik Yer Tutucusu 2">
            <a:extLst>
              <a:ext uri="{FF2B5EF4-FFF2-40B4-BE49-F238E27FC236}">
                <a16:creationId xmlns:a16="http://schemas.microsoft.com/office/drawing/2014/main" id="{F8883918-2351-4D2B-F1A6-D983FF937F94}"/>
              </a:ext>
            </a:extLst>
          </p:cNvPr>
          <p:cNvSpPr txBox="1">
            <a:spLocks/>
          </p:cNvSpPr>
          <p:nvPr/>
        </p:nvSpPr>
        <p:spPr>
          <a:xfrm>
            <a:off x="6291455" y="3494458"/>
            <a:ext cx="2285352" cy="18577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1800" b="1" dirty="0"/>
              <a:t>DIŞ ALTYAPI </a:t>
            </a:r>
          </a:p>
          <a:p>
            <a:pPr marL="0" indent="0" algn="ctr">
              <a:buNone/>
            </a:pPr>
            <a:r>
              <a:rPr lang="tr-TR" sz="1800" b="1" dirty="0"/>
              <a:t>UYUMU</a:t>
            </a:r>
          </a:p>
          <a:p>
            <a:pPr marL="0" indent="0" algn="ctr">
              <a:buNone/>
            </a:pPr>
            <a:r>
              <a:rPr lang="tr-TR" sz="1600" dirty="0">
                <a:latin typeface="Calibri" panose="020F0502020204030204" pitchFamily="34" charset="0"/>
              </a:rPr>
              <a:t>TUCBS</a:t>
            </a:r>
          </a:p>
          <a:p>
            <a:pPr marL="0" indent="0" algn="ctr">
              <a:buNone/>
            </a:pPr>
            <a:r>
              <a:rPr lang="tr-TR" sz="1600" dirty="0">
                <a:latin typeface="Calibri" panose="020F0502020204030204" pitchFamily="34" charset="0"/>
              </a:rPr>
              <a:t>OGC Standartları</a:t>
            </a:r>
          </a:p>
          <a:p>
            <a:pPr marL="0" indent="0" algn="ctr">
              <a:buNone/>
            </a:pPr>
            <a:r>
              <a:rPr lang="tr-TR" sz="1600" dirty="0">
                <a:latin typeface="Calibri" panose="020F0502020204030204" pitchFamily="34" charset="0"/>
              </a:rPr>
              <a:t>MAKS</a:t>
            </a:r>
          </a:p>
          <a:p>
            <a:pPr marL="0" indent="0" algn="ctr">
              <a:buNone/>
            </a:pPr>
            <a:endParaRPr lang="tr-TR" sz="1600" dirty="0">
              <a:latin typeface="Calibri" panose="020F0502020204030204" pitchFamily="34" charset="0"/>
              <a:ea typeface="Calibri" panose="020F0502020204030204" pitchFamily="34" charset="0"/>
            </a:endParaRPr>
          </a:p>
        </p:txBody>
      </p:sp>
      <p:grpSp>
        <p:nvGrpSpPr>
          <p:cNvPr id="3" name="Grup 2">
            <a:extLst>
              <a:ext uri="{FF2B5EF4-FFF2-40B4-BE49-F238E27FC236}">
                <a16:creationId xmlns:a16="http://schemas.microsoft.com/office/drawing/2014/main" id="{FB35AD94-8A1D-CA95-4ACE-84620F3F910B}"/>
              </a:ext>
            </a:extLst>
          </p:cNvPr>
          <p:cNvGrpSpPr/>
          <p:nvPr/>
        </p:nvGrpSpPr>
        <p:grpSpPr>
          <a:xfrm>
            <a:off x="-218854" y="5870196"/>
            <a:ext cx="12809271" cy="1440023"/>
            <a:chOff x="-238259" y="5870196"/>
            <a:chExt cx="12809271" cy="1440023"/>
          </a:xfrm>
        </p:grpSpPr>
        <p:sp>
          <p:nvSpPr>
            <p:cNvPr id="4" name="Dikdörtgen 3">
              <a:extLst>
                <a:ext uri="{FF2B5EF4-FFF2-40B4-BE49-F238E27FC236}">
                  <a16:creationId xmlns:a16="http://schemas.microsoft.com/office/drawing/2014/main" id="{F50E6BF0-3CD7-8BC5-A7DB-CE533332D100}"/>
                </a:ext>
              </a:extLst>
            </p:cNvPr>
            <p:cNvSpPr/>
            <p:nvPr/>
          </p:nvSpPr>
          <p:spPr>
            <a:xfrm>
              <a:off x="-238259" y="6417360"/>
              <a:ext cx="12809271" cy="635543"/>
            </a:xfrm>
            <a:prstGeom prst="rect">
              <a:avLst/>
            </a:prstGeom>
            <a:gradFill flip="none" rotWithShape="1">
              <a:gsLst>
                <a:gs pos="100000">
                  <a:srgbClr val="070D60"/>
                </a:gs>
                <a:gs pos="0">
                  <a:srgbClr val="003D9B"/>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Yuvarlatılmış Dikdörtgen 4">
              <a:extLst>
                <a:ext uri="{FF2B5EF4-FFF2-40B4-BE49-F238E27FC236}">
                  <a16:creationId xmlns:a16="http://schemas.microsoft.com/office/drawing/2014/main" id="{43CB935B-A4E0-4305-B157-F868047EFF29}"/>
                </a:ext>
              </a:extLst>
            </p:cNvPr>
            <p:cNvSpPr/>
            <p:nvPr/>
          </p:nvSpPr>
          <p:spPr>
            <a:xfrm>
              <a:off x="4895741" y="5870196"/>
              <a:ext cx="2400519" cy="1440023"/>
            </a:xfrm>
            <a:prstGeom prst="roundRect">
              <a:avLst/>
            </a:prstGeom>
            <a:solidFill>
              <a:schemeClr val="bg1"/>
            </a:solidFill>
            <a:ln>
              <a:noFill/>
            </a:ln>
            <a:effectLst>
              <a:outerShdw blurRad="797925" dist="50800" dir="5889604" algn="ctr" rotWithShape="0">
                <a:srgbClr val="070D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a:extLst>
                <a:ext uri="{FF2B5EF4-FFF2-40B4-BE49-F238E27FC236}">
                  <a16:creationId xmlns:a16="http://schemas.microsoft.com/office/drawing/2014/main" id="{A567C6CE-71E1-457B-8733-BD968CEB7F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9317" y="6180051"/>
              <a:ext cx="2165661" cy="498368"/>
            </a:xfrm>
            <a:prstGeom prst="rect">
              <a:avLst/>
            </a:prstGeom>
          </p:spPr>
        </p:pic>
      </p:grpSp>
      <p:sp>
        <p:nvSpPr>
          <p:cNvPr id="26" name="Başlık 1">
            <a:extLst>
              <a:ext uri="{FF2B5EF4-FFF2-40B4-BE49-F238E27FC236}">
                <a16:creationId xmlns:a16="http://schemas.microsoft.com/office/drawing/2014/main" id="{7FD59261-EB53-4A2D-8B99-79A47EA8CEC7}"/>
              </a:ext>
            </a:extLst>
          </p:cNvPr>
          <p:cNvSpPr txBox="1">
            <a:spLocks/>
          </p:cNvSpPr>
          <p:nvPr/>
        </p:nvSpPr>
        <p:spPr>
          <a:xfrm>
            <a:off x="305314" y="-779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t>Yasal Düzenlemeler ve Vizyon</a:t>
            </a:r>
          </a:p>
        </p:txBody>
      </p:sp>
      <p:sp>
        <p:nvSpPr>
          <p:cNvPr id="27" name="İçerik Yer Tutucusu 2">
            <a:extLst>
              <a:ext uri="{FF2B5EF4-FFF2-40B4-BE49-F238E27FC236}">
                <a16:creationId xmlns:a16="http://schemas.microsoft.com/office/drawing/2014/main" id="{2FA43E72-18E4-47C9-B4EF-DE7222949549}"/>
              </a:ext>
            </a:extLst>
          </p:cNvPr>
          <p:cNvSpPr txBox="1">
            <a:spLocks/>
          </p:cNvSpPr>
          <p:nvPr/>
        </p:nvSpPr>
        <p:spPr>
          <a:xfrm>
            <a:off x="-5491910" y="7365685"/>
            <a:ext cx="1322878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Calibri" panose="020F0502020204030204" pitchFamily="34" charset="0"/>
              <a:ea typeface="Times New Roman" panose="02020603050405020304" pitchFamily="18" charset="0"/>
            </a:endParaRPr>
          </a:p>
        </p:txBody>
      </p:sp>
      <p:pic>
        <p:nvPicPr>
          <p:cNvPr id="3074" name="Picture 2" descr="TC CUMHURBASKANLIGI Logo PNG Vector (PDF) Free Download">
            <a:extLst>
              <a:ext uri="{FF2B5EF4-FFF2-40B4-BE49-F238E27FC236}">
                <a16:creationId xmlns:a16="http://schemas.microsoft.com/office/drawing/2014/main" id="{C00E0A85-A861-40A7-872A-FC9473149E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2758" y="1587182"/>
            <a:ext cx="1427991" cy="142799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up 20">
            <a:extLst>
              <a:ext uri="{FF2B5EF4-FFF2-40B4-BE49-F238E27FC236}">
                <a16:creationId xmlns:a16="http://schemas.microsoft.com/office/drawing/2014/main" id="{E3356ABA-0E65-492E-9F93-7F25B77F3529}"/>
              </a:ext>
            </a:extLst>
          </p:cNvPr>
          <p:cNvGrpSpPr/>
          <p:nvPr/>
        </p:nvGrpSpPr>
        <p:grpSpPr>
          <a:xfrm>
            <a:off x="4075908" y="1588572"/>
            <a:ext cx="1427991" cy="1427991"/>
            <a:chOff x="4075908" y="1588572"/>
            <a:chExt cx="1427991" cy="1427991"/>
          </a:xfrm>
        </p:grpSpPr>
        <p:sp>
          <p:nvSpPr>
            <p:cNvPr id="10" name="Oval 9">
              <a:extLst>
                <a:ext uri="{FF2B5EF4-FFF2-40B4-BE49-F238E27FC236}">
                  <a16:creationId xmlns:a16="http://schemas.microsoft.com/office/drawing/2014/main" id="{0E272772-A82E-4294-814C-803DF4F2F4B0}"/>
                </a:ext>
              </a:extLst>
            </p:cNvPr>
            <p:cNvSpPr/>
            <p:nvPr/>
          </p:nvSpPr>
          <p:spPr>
            <a:xfrm>
              <a:off x="4075908" y="1588572"/>
              <a:ext cx="1427991" cy="1427991"/>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a:extLst>
                <a:ext uri="{FF2B5EF4-FFF2-40B4-BE49-F238E27FC236}">
                  <a16:creationId xmlns:a16="http://schemas.microsoft.com/office/drawing/2014/main" id="{85EF9500-CA50-43ED-93C0-497758B8A55C}"/>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35737" y="2023753"/>
              <a:ext cx="1256890" cy="542525"/>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Resim 8">
            <a:extLst>
              <a:ext uri="{FF2B5EF4-FFF2-40B4-BE49-F238E27FC236}">
                <a16:creationId xmlns:a16="http://schemas.microsoft.com/office/drawing/2014/main" id="{9C35432F-EBE5-41D2-9404-5FEF5470D094}"/>
              </a:ext>
            </a:extLst>
          </p:cNvPr>
          <p:cNvPicPr>
            <a:picLocks noChangeAspect="1"/>
          </p:cNvPicPr>
          <p:nvPr/>
        </p:nvPicPr>
        <p:blipFill>
          <a:blip r:embed="rId6"/>
          <a:srcRect/>
          <a:stretch/>
        </p:blipFill>
        <p:spPr>
          <a:xfrm>
            <a:off x="9327303" y="1616055"/>
            <a:ext cx="1396838" cy="1395202"/>
          </a:xfrm>
          <a:prstGeom prst="rect">
            <a:avLst/>
          </a:prstGeom>
        </p:spPr>
      </p:pic>
      <p:sp>
        <p:nvSpPr>
          <p:cNvPr id="33" name="İçerik Yer Tutucusu 2">
            <a:extLst>
              <a:ext uri="{FF2B5EF4-FFF2-40B4-BE49-F238E27FC236}">
                <a16:creationId xmlns:a16="http://schemas.microsoft.com/office/drawing/2014/main" id="{90C36037-A7BA-4E3D-8ECF-CF7CDF37ED8B}"/>
              </a:ext>
            </a:extLst>
          </p:cNvPr>
          <p:cNvSpPr txBox="1">
            <a:spLocks/>
          </p:cNvSpPr>
          <p:nvPr/>
        </p:nvSpPr>
        <p:spPr>
          <a:xfrm>
            <a:off x="8844056" y="3508056"/>
            <a:ext cx="2285352" cy="14400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1800" b="1" dirty="0"/>
              <a:t>BAŞARISI KANITLANMIŞ YAZILIM</a:t>
            </a:r>
          </a:p>
          <a:p>
            <a:pPr marL="0" indent="0" algn="ctr">
              <a:buNone/>
            </a:pPr>
            <a:r>
              <a:rPr lang="tr-TR" sz="1400" dirty="0">
                <a:latin typeface="Calibri" panose="020F0502020204030204" pitchFamily="34" charset="0"/>
                <a:ea typeface="Calibri" panose="020F0502020204030204" pitchFamily="34" charset="0"/>
              </a:rPr>
              <a:t>Kamu Kurum ve Özel Kuruluşlar </a:t>
            </a:r>
          </a:p>
        </p:txBody>
      </p:sp>
      <p:sp>
        <p:nvSpPr>
          <p:cNvPr id="15" name="Slayt Numarası Yer Tutucusu 14">
            <a:extLst>
              <a:ext uri="{FF2B5EF4-FFF2-40B4-BE49-F238E27FC236}">
                <a16:creationId xmlns:a16="http://schemas.microsoft.com/office/drawing/2014/main" id="{D57289C6-F5F5-4B84-93FB-17C3764B1EF9}"/>
              </a:ext>
            </a:extLst>
          </p:cNvPr>
          <p:cNvSpPr>
            <a:spLocks noGrp="1"/>
          </p:cNvSpPr>
          <p:nvPr>
            <p:ph type="sldNum" sz="quarter" idx="12"/>
          </p:nvPr>
        </p:nvSpPr>
        <p:spPr/>
        <p:txBody>
          <a:bodyPr/>
          <a:lstStyle/>
          <a:p>
            <a:fld id="{0AD51EEE-A715-F140-AEF4-DA680B070978}" type="slidenum">
              <a:rPr lang="tr-TR" smtClean="0"/>
              <a:t>23</a:t>
            </a:fld>
            <a:r>
              <a:rPr lang="tr-TR" dirty="0"/>
              <a:t>/16</a:t>
            </a:r>
          </a:p>
        </p:txBody>
      </p:sp>
      <p:pic>
        <p:nvPicPr>
          <p:cNvPr id="19" name="Resim 18">
            <a:extLst>
              <a:ext uri="{FF2B5EF4-FFF2-40B4-BE49-F238E27FC236}">
                <a16:creationId xmlns:a16="http://schemas.microsoft.com/office/drawing/2014/main" id="{DD89B96F-ACEA-4196-9587-F0C64CF603EC}"/>
              </a:ext>
            </a:extLst>
          </p:cNvPr>
          <p:cNvPicPr>
            <a:picLocks noChangeAspect="1"/>
          </p:cNvPicPr>
          <p:nvPr/>
        </p:nvPicPr>
        <p:blipFill>
          <a:blip r:embed="rId7"/>
          <a:stretch>
            <a:fillRect/>
          </a:stretch>
        </p:blipFill>
        <p:spPr>
          <a:xfrm>
            <a:off x="6598895" y="1505772"/>
            <a:ext cx="1634894" cy="1634894"/>
          </a:xfrm>
          <a:prstGeom prst="rect">
            <a:avLst/>
          </a:prstGeom>
        </p:spPr>
      </p:pic>
    </p:spTree>
    <p:extLst>
      <p:ext uri="{BB962C8B-B14F-4D97-AF65-F5344CB8AC3E}">
        <p14:creationId xmlns:p14="http://schemas.microsoft.com/office/powerpoint/2010/main" val="4131172388"/>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 12">
            <a:extLst>
              <a:ext uri="{FF2B5EF4-FFF2-40B4-BE49-F238E27FC236}">
                <a16:creationId xmlns:a16="http://schemas.microsoft.com/office/drawing/2014/main" id="{5C4E3CD9-367A-495A-CF76-F25D5BA82A3C}"/>
              </a:ext>
            </a:extLst>
          </p:cNvPr>
          <p:cNvGrpSpPr/>
          <p:nvPr/>
        </p:nvGrpSpPr>
        <p:grpSpPr>
          <a:xfrm>
            <a:off x="-238259" y="6390810"/>
            <a:ext cx="12809271" cy="919409"/>
            <a:chOff x="-238259" y="6390810"/>
            <a:chExt cx="12809271" cy="919409"/>
          </a:xfrm>
        </p:grpSpPr>
        <p:sp>
          <p:nvSpPr>
            <p:cNvPr id="14" name="Dikdörtgen 13">
              <a:extLst>
                <a:ext uri="{FF2B5EF4-FFF2-40B4-BE49-F238E27FC236}">
                  <a16:creationId xmlns:a16="http://schemas.microsoft.com/office/drawing/2014/main" id="{91D67725-19A1-1084-6C68-A6FEC3681B52}"/>
                </a:ext>
              </a:extLst>
            </p:cNvPr>
            <p:cNvSpPr/>
            <p:nvPr/>
          </p:nvSpPr>
          <p:spPr>
            <a:xfrm>
              <a:off x="-238259" y="6417360"/>
              <a:ext cx="12809271" cy="635543"/>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5" name="Yuvarlatılmış Dikdörtgen 14">
              <a:extLst>
                <a:ext uri="{FF2B5EF4-FFF2-40B4-BE49-F238E27FC236}">
                  <a16:creationId xmlns:a16="http://schemas.microsoft.com/office/drawing/2014/main" id="{73F4CB77-7017-B6DF-E8D3-124461C79EAA}"/>
                </a:ext>
              </a:extLst>
            </p:cNvPr>
            <p:cNvSpPr/>
            <p:nvPr/>
          </p:nvSpPr>
          <p:spPr>
            <a:xfrm>
              <a:off x="4648201" y="6390810"/>
              <a:ext cx="2895600" cy="919409"/>
            </a:xfrm>
            <a:prstGeom prst="roundRect">
              <a:avLst/>
            </a:prstGeom>
            <a:solidFill>
              <a:schemeClr val="bg1"/>
            </a:solidFill>
            <a:ln>
              <a:noFill/>
            </a:ln>
            <a:effectLst>
              <a:outerShdw blurRad="797925" dist="50800" dir="5889604" algn="ctr" rotWithShape="0">
                <a:srgbClr val="070D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16" name="Resim 15">
              <a:extLst>
                <a:ext uri="{FF2B5EF4-FFF2-40B4-BE49-F238E27FC236}">
                  <a16:creationId xmlns:a16="http://schemas.microsoft.com/office/drawing/2014/main" id="{A69C69CD-78CF-832F-5C26-B65BDA4FE9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7357" y="6541837"/>
              <a:ext cx="2165661" cy="498368"/>
            </a:xfrm>
            <a:prstGeom prst="rect">
              <a:avLst/>
            </a:prstGeom>
          </p:spPr>
        </p:pic>
      </p:grpSp>
      <p:sp>
        <p:nvSpPr>
          <p:cNvPr id="172" name="Title 1">
            <a:extLst>
              <a:ext uri="{FF2B5EF4-FFF2-40B4-BE49-F238E27FC236}">
                <a16:creationId xmlns:a16="http://schemas.microsoft.com/office/drawing/2014/main" id="{4D461735-C20F-4420-9310-80D2872267B9}"/>
              </a:ext>
            </a:extLst>
          </p:cNvPr>
          <p:cNvSpPr txBox="1">
            <a:spLocks/>
          </p:cNvSpPr>
          <p:nvPr/>
        </p:nvSpPr>
        <p:spPr>
          <a:xfrm>
            <a:off x="204626" y="135429"/>
            <a:ext cx="10689385" cy="63742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000" b="1" dirty="0">
                <a:solidFill>
                  <a:srgbClr val="03136A"/>
                </a:solidFill>
                <a:latin typeface="Poppins" pitchFamily="2" charset="0"/>
                <a:cs typeface="Poppins" pitchFamily="2" charset="0"/>
              </a:rPr>
              <a:t>Referanslarımız</a:t>
            </a:r>
          </a:p>
        </p:txBody>
      </p:sp>
      <p:sp>
        <p:nvSpPr>
          <p:cNvPr id="19" name="Slayt Numarası Yer Tutucusu 18">
            <a:extLst>
              <a:ext uri="{FF2B5EF4-FFF2-40B4-BE49-F238E27FC236}">
                <a16:creationId xmlns:a16="http://schemas.microsoft.com/office/drawing/2014/main" id="{FEB1F603-12E6-4C09-9A3A-5E1F40BAAA21}"/>
              </a:ext>
            </a:extLst>
          </p:cNvPr>
          <p:cNvSpPr>
            <a:spLocks noGrp="1"/>
          </p:cNvSpPr>
          <p:nvPr>
            <p:ph type="sldNum" sz="quarter" idx="12"/>
          </p:nvPr>
        </p:nvSpPr>
        <p:spPr/>
        <p:txBody>
          <a:bodyPr/>
          <a:lstStyle/>
          <a:p>
            <a:fld id="{0AD51EEE-A715-F140-AEF4-DA680B070978}" type="slidenum">
              <a:rPr lang="tr-TR" smtClean="0"/>
              <a:t>24</a:t>
            </a:fld>
            <a:r>
              <a:rPr lang="tr-TR" dirty="0"/>
              <a:t>/16</a:t>
            </a:r>
          </a:p>
        </p:txBody>
      </p:sp>
      <p:pic>
        <p:nvPicPr>
          <p:cNvPr id="3075" name="Picture 3">
            <a:extLst>
              <a:ext uri="{FF2B5EF4-FFF2-40B4-BE49-F238E27FC236}">
                <a16:creationId xmlns:a16="http://schemas.microsoft.com/office/drawing/2014/main" id="{07906242-D4A5-4FFF-AA7F-524CE5751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6463" y="4623371"/>
            <a:ext cx="3253316" cy="151447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a:extLst>
              <a:ext uri="{FF2B5EF4-FFF2-40B4-BE49-F238E27FC236}">
                <a16:creationId xmlns:a16="http://schemas.microsoft.com/office/drawing/2014/main" id="{99A334BA-A1D7-46CB-8D49-DD7783AC2C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626" y="2779494"/>
            <a:ext cx="7825986" cy="18161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3C118242-31A0-4965-A746-33B6AC6AC8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5626" y="735855"/>
            <a:ext cx="5180860" cy="2077539"/>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a:extLst>
              <a:ext uri="{FF2B5EF4-FFF2-40B4-BE49-F238E27FC236}">
                <a16:creationId xmlns:a16="http://schemas.microsoft.com/office/drawing/2014/main" id="{35942D75-92CC-4CA1-927F-A02714B95B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0647" y="4598702"/>
            <a:ext cx="2209800" cy="147637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 3">
            <a:extLst>
              <a:ext uri="{FF2B5EF4-FFF2-40B4-BE49-F238E27FC236}">
                <a16:creationId xmlns:a16="http://schemas.microsoft.com/office/drawing/2014/main" id="{847095CD-655F-4F3C-B7A6-0E3BBCF93B16}"/>
              </a:ext>
            </a:extLst>
          </p:cNvPr>
          <p:cNvGrpSpPr/>
          <p:nvPr/>
        </p:nvGrpSpPr>
        <p:grpSpPr>
          <a:xfrm>
            <a:off x="204626" y="4641565"/>
            <a:ext cx="5076825" cy="1390651"/>
            <a:chOff x="204626" y="3967483"/>
            <a:chExt cx="5076825" cy="1390651"/>
          </a:xfrm>
        </p:grpSpPr>
        <p:pic>
          <p:nvPicPr>
            <p:cNvPr id="2" name="Picture 2">
              <a:extLst>
                <a:ext uri="{FF2B5EF4-FFF2-40B4-BE49-F238E27FC236}">
                  <a16:creationId xmlns:a16="http://schemas.microsoft.com/office/drawing/2014/main" id="{979891DF-D721-4BB2-9FE4-F08C2FCA09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626" y="3967483"/>
              <a:ext cx="5076825" cy="139065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D3A0BB50-D184-4855-A94B-BC1CDB59A163}"/>
                </a:ext>
              </a:extLst>
            </p:cNvPr>
            <p:cNvSpPr/>
            <p:nvPr/>
          </p:nvSpPr>
          <p:spPr>
            <a:xfrm>
              <a:off x="1244278" y="4276846"/>
              <a:ext cx="538223" cy="53822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Oval 31">
              <a:extLst>
                <a:ext uri="{FF2B5EF4-FFF2-40B4-BE49-F238E27FC236}">
                  <a16:creationId xmlns:a16="http://schemas.microsoft.com/office/drawing/2014/main" id="{3A210AA0-C6DA-4DBB-A06A-95556878D56C}"/>
                </a:ext>
              </a:extLst>
            </p:cNvPr>
            <p:cNvSpPr/>
            <p:nvPr/>
          </p:nvSpPr>
          <p:spPr>
            <a:xfrm>
              <a:off x="3798425" y="4276846"/>
              <a:ext cx="538223" cy="53822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Picture 2" descr="Devlet Su İşleri Genel Müdürlüğü - Vikipedi">
              <a:extLst>
                <a:ext uri="{FF2B5EF4-FFF2-40B4-BE49-F238E27FC236}">
                  <a16:creationId xmlns:a16="http://schemas.microsoft.com/office/drawing/2014/main" id="{9FB2AF21-0C6A-487F-8607-42A3EB5C633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6689" y="4319548"/>
              <a:ext cx="505794" cy="3816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Çölleşme ve Erozyonla Mücadele Genel Müdürlüğü (ÇEM); Türkiye'de  Çölleşmeyle Mücadele Çalışmaları">
              <a:extLst>
                <a:ext uri="{FF2B5EF4-FFF2-40B4-BE49-F238E27FC236}">
                  <a16:creationId xmlns:a16="http://schemas.microsoft.com/office/drawing/2014/main" id="{FFB26378-E2E4-43F0-B10F-112E7C5A1BDD}"/>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8425" y="4216881"/>
              <a:ext cx="598187" cy="5981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up 4">
            <a:extLst>
              <a:ext uri="{FF2B5EF4-FFF2-40B4-BE49-F238E27FC236}">
                <a16:creationId xmlns:a16="http://schemas.microsoft.com/office/drawing/2014/main" id="{5755F006-5F5E-41A2-83F9-32D769D75D7C}"/>
              </a:ext>
            </a:extLst>
          </p:cNvPr>
          <p:cNvGrpSpPr/>
          <p:nvPr/>
        </p:nvGrpSpPr>
        <p:grpSpPr>
          <a:xfrm>
            <a:off x="204625" y="667505"/>
            <a:ext cx="4732731" cy="2108889"/>
            <a:chOff x="204626" y="667505"/>
            <a:chExt cx="3451395" cy="1860245"/>
          </a:xfrm>
        </p:grpSpPr>
        <p:pic>
          <p:nvPicPr>
            <p:cNvPr id="3076" name="Picture 4">
              <a:extLst>
                <a:ext uri="{FF2B5EF4-FFF2-40B4-BE49-F238E27FC236}">
                  <a16:creationId xmlns:a16="http://schemas.microsoft.com/office/drawing/2014/main" id="{72F7D86C-AE6C-4BA5-8D86-6855B8B8FF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4626" y="667505"/>
              <a:ext cx="3451395" cy="1860245"/>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a:extLst>
                <a:ext uri="{FF2B5EF4-FFF2-40B4-BE49-F238E27FC236}">
                  <a16:creationId xmlns:a16="http://schemas.microsoft.com/office/drawing/2014/main" id="{DBE1C4B4-E958-4802-9E76-F13235C03BB6}"/>
                </a:ext>
              </a:extLst>
            </p:cNvPr>
            <p:cNvSpPr/>
            <p:nvPr/>
          </p:nvSpPr>
          <p:spPr>
            <a:xfrm>
              <a:off x="1229617" y="1139835"/>
              <a:ext cx="538223" cy="53822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Oval 36">
              <a:extLst>
                <a:ext uri="{FF2B5EF4-FFF2-40B4-BE49-F238E27FC236}">
                  <a16:creationId xmlns:a16="http://schemas.microsoft.com/office/drawing/2014/main" id="{48E0AED3-16BB-4373-97CF-38AA57C4CF29}"/>
                </a:ext>
              </a:extLst>
            </p:cNvPr>
            <p:cNvSpPr/>
            <p:nvPr/>
          </p:nvSpPr>
          <p:spPr>
            <a:xfrm>
              <a:off x="2934346" y="1788767"/>
              <a:ext cx="538223" cy="53822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83" name="Picture 11" descr="MESKİ ABYS Projesi başladı.">
              <a:extLst>
                <a:ext uri="{FF2B5EF4-FFF2-40B4-BE49-F238E27FC236}">
                  <a16:creationId xmlns:a16="http://schemas.microsoft.com/office/drawing/2014/main" id="{DCBE9279-C752-4BA5-AF84-2A85C03098F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2544" r="27861"/>
            <a:stretch/>
          </p:blipFill>
          <p:spPr bwMode="auto">
            <a:xfrm>
              <a:off x="1313726" y="1115369"/>
              <a:ext cx="538224" cy="602919"/>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E-Posta İmzası - Mardin Su ve Kanalizasyon İdaresi Genel Müdürlüğü">
              <a:extLst>
                <a:ext uri="{FF2B5EF4-FFF2-40B4-BE49-F238E27FC236}">
                  <a16:creationId xmlns:a16="http://schemas.microsoft.com/office/drawing/2014/main" id="{F39DF5D9-DB29-40C5-9D6B-DA51173CBF42}"/>
                </a:ext>
              </a:extLst>
            </p:cNvPr>
            <p:cNvPicPr>
              <a:picLocks noChangeAspect="1" noChangeArrowheads="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12486" y="1760153"/>
              <a:ext cx="557298" cy="557298"/>
            </a:xfrm>
            <a:prstGeom prst="rect">
              <a:avLst/>
            </a:prstGeom>
            <a:noFill/>
            <a:extLst>
              <a:ext uri="{909E8E84-426E-40DD-AFC4-6F175D3DCCD1}">
                <a14:hiddenFill xmlns:a14="http://schemas.microsoft.com/office/drawing/2010/main">
                  <a:solidFill>
                    <a:srgbClr val="FFFFFF"/>
                  </a:solidFill>
                </a14:hiddenFill>
              </a:ext>
            </a:extLst>
          </p:spPr>
        </p:pic>
        <p:sp>
          <p:nvSpPr>
            <p:cNvPr id="39" name="Oval 38">
              <a:extLst>
                <a:ext uri="{FF2B5EF4-FFF2-40B4-BE49-F238E27FC236}">
                  <a16:creationId xmlns:a16="http://schemas.microsoft.com/office/drawing/2014/main" id="{A26D2073-CD3F-426A-B725-EC060DAA8C55}"/>
                </a:ext>
              </a:extLst>
            </p:cNvPr>
            <p:cNvSpPr/>
            <p:nvPr/>
          </p:nvSpPr>
          <p:spPr>
            <a:xfrm>
              <a:off x="2048128" y="1139835"/>
              <a:ext cx="744703" cy="53822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81" name="Picture 9" descr="KASKİ – Kahramanmaraş Su Ve Kanalizasyon İdaresi Genel Müdürlüğü - Rehber  Maraş – Kahramanmaraş'ın Rehberi – Kahramanmaraş Haber ve Rehber">
              <a:extLst>
                <a:ext uri="{FF2B5EF4-FFF2-40B4-BE49-F238E27FC236}">
                  <a16:creationId xmlns:a16="http://schemas.microsoft.com/office/drawing/2014/main" id="{D695198C-5E0D-4E30-8B22-F2684E39D993}"/>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2276" y="1161142"/>
              <a:ext cx="513313" cy="5127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47094538"/>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2711CF47-A524-4971-B06C-313E17C98C37}"/>
              </a:ext>
            </a:extLst>
          </p:cNvPr>
          <p:cNvPicPr>
            <a:picLocks noChangeAspect="1"/>
          </p:cNvPicPr>
          <p:nvPr/>
        </p:nvPicPr>
        <p:blipFill>
          <a:blip r:embed="rId3"/>
          <a:stretch>
            <a:fillRect/>
          </a:stretch>
        </p:blipFill>
        <p:spPr>
          <a:xfrm>
            <a:off x="-1074" y="-10596"/>
            <a:ext cx="12192000" cy="6858000"/>
          </a:xfrm>
          <a:prstGeom prst="rect">
            <a:avLst/>
          </a:prstGeom>
        </p:spPr>
      </p:pic>
      <p:sp>
        <p:nvSpPr>
          <p:cNvPr id="2" name="Dikdörtgen 1">
            <a:extLst>
              <a:ext uri="{FF2B5EF4-FFF2-40B4-BE49-F238E27FC236}">
                <a16:creationId xmlns:a16="http://schemas.microsoft.com/office/drawing/2014/main" id="{C612E7C4-8B7D-F987-C131-CCC5275BBE6B}"/>
              </a:ext>
            </a:extLst>
          </p:cNvPr>
          <p:cNvSpPr/>
          <p:nvPr/>
        </p:nvSpPr>
        <p:spPr>
          <a:xfrm>
            <a:off x="-238259" y="347730"/>
            <a:ext cx="12666372" cy="882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200" b="1" dirty="0">
                <a:solidFill>
                  <a:srgbClr val="00146B"/>
                </a:solidFill>
                <a:latin typeface="Ubuntu" panose="020B0504030602030204" pitchFamily="34" charset="0"/>
              </a:rPr>
              <a:t>Çalışılan Ülkeler</a:t>
            </a:r>
          </a:p>
        </p:txBody>
      </p:sp>
      <p:sp>
        <p:nvSpPr>
          <p:cNvPr id="8" name="Metin kutusu 7">
            <a:extLst>
              <a:ext uri="{FF2B5EF4-FFF2-40B4-BE49-F238E27FC236}">
                <a16:creationId xmlns:a16="http://schemas.microsoft.com/office/drawing/2014/main" id="{54F6509D-3962-31C5-59E6-CEF3BD4F22A1}"/>
              </a:ext>
            </a:extLst>
          </p:cNvPr>
          <p:cNvSpPr txBox="1"/>
          <p:nvPr/>
        </p:nvSpPr>
        <p:spPr>
          <a:xfrm>
            <a:off x="7959256" y="7195930"/>
            <a:ext cx="184731" cy="369332"/>
          </a:xfrm>
          <a:prstGeom prst="rect">
            <a:avLst/>
          </a:prstGeom>
          <a:noFill/>
        </p:spPr>
        <p:txBody>
          <a:bodyPr wrap="none" rtlCol="0">
            <a:spAutoFit/>
          </a:bodyPr>
          <a:lstStyle/>
          <a:p>
            <a:endParaRPr lang="tr-TR" dirty="0"/>
          </a:p>
        </p:txBody>
      </p:sp>
      <p:grpSp>
        <p:nvGrpSpPr>
          <p:cNvPr id="7" name="Grup 6">
            <a:extLst>
              <a:ext uri="{FF2B5EF4-FFF2-40B4-BE49-F238E27FC236}">
                <a16:creationId xmlns:a16="http://schemas.microsoft.com/office/drawing/2014/main" id="{D9670582-0F80-30B4-365E-CA90D5130BC9}"/>
              </a:ext>
            </a:extLst>
          </p:cNvPr>
          <p:cNvGrpSpPr/>
          <p:nvPr/>
        </p:nvGrpSpPr>
        <p:grpSpPr>
          <a:xfrm>
            <a:off x="-238259" y="5870196"/>
            <a:ext cx="12809271" cy="1440023"/>
            <a:chOff x="-238259" y="5870196"/>
            <a:chExt cx="12809271" cy="1440023"/>
          </a:xfrm>
        </p:grpSpPr>
        <p:sp>
          <p:nvSpPr>
            <p:cNvPr id="9" name="Dikdörtgen 8">
              <a:extLst>
                <a:ext uri="{FF2B5EF4-FFF2-40B4-BE49-F238E27FC236}">
                  <a16:creationId xmlns:a16="http://schemas.microsoft.com/office/drawing/2014/main" id="{59E859E3-A7E0-5D7A-46A0-477C6912F1D3}"/>
                </a:ext>
              </a:extLst>
            </p:cNvPr>
            <p:cNvSpPr/>
            <p:nvPr/>
          </p:nvSpPr>
          <p:spPr>
            <a:xfrm>
              <a:off x="-238259" y="6417360"/>
              <a:ext cx="12809271" cy="635543"/>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Yuvarlatılmış Dikdörtgen 9">
              <a:extLst>
                <a:ext uri="{FF2B5EF4-FFF2-40B4-BE49-F238E27FC236}">
                  <a16:creationId xmlns:a16="http://schemas.microsoft.com/office/drawing/2014/main" id="{6B5E1C78-E736-757C-3D65-7E1ACCCEC92F}"/>
                </a:ext>
              </a:extLst>
            </p:cNvPr>
            <p:cNvSpPr/>
            <p:nvPr/>
          </p:nvSpPr>
          <p:spPr>
            <a:xfrm>
              <a:off x="4648201" y="5870196"/>
              <a:ext cx="2895600" cy="1440023"/>
            </a:xfrm>
            <a:prstGeom prst="roundRect">
              <a:avLst/>
            </a:prstGeom>
            <a:solidFill>
              <a:schemeClr val="bg1"/>
            </a:solidFill>
            <a:ln>
              <a:noFill/>
            </a:ln>
            <a:effectLst>
              <a:outerShdw blurRad="797925" dist="50800" dir="5889604" algn="ctr" rotWithShape="0">
                <a:srgbClr val="070D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sp>
        <p:nvSpPr>
          <p:cNvPr id="3" name="Slayt Numarası Yer Tutucusu 2">
            <a:extLst>
              <a:ext uri="{FF2B5EF4-FFF2-40B4-BE49-F238E27FC236}">
                <a16:creationId xmlns:a16="http://schemas.microsoft.com/office/drawing/2014/main" id="{B1E91216-DFDB-4673-BB68-08ACA5A0292B}"/>
              </a:ext>
            </a:extLst>
          </p:cNvPr>
          <p:cNvSpPr>
            <a:spLocks noGrp="1"/>
          </p:cNvSpPr>
          <p:nvPr>
            <p:ph type="sldNum" sz="quarter" idx="12"/>
          </p:nvPr>
        </p:nvSpPr>
        <p:spPr/>
        <p:txBody>
          <a:bodyPr/>
          <a:lstStyle/>
          <a:p>
            <a:fld id="{0AD51EEE-A715-F140-AEF4-DA680B070978}" type="slidenum">
              <a:rPr lang="tr-TR" smtClean="0"/>
              <a:t>25</a:t>
            </a:fld>
            <a:r>
              <a:rPr lang="tr-TR" dirty="0"/>
              <a:t>/16</a:t>
            </a:r>
          </a:p>
        </p:txBody>
      </p:sp>
      <p:pic>
        <p:nvPicPr>
          <p:cNvPr id="12" name="Resim 11">
            <a:extLst>
              <a:ext uri="{FF2B5EF4-FFF2-40B4-BE49-F238E27FC236}">
                <a16:creationId xmlns:a16="http://schemas.microsoft.com/office/drawing/2014/main" id="{C237E761-815B-44E3-93FD-35FB68C66F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12096" y="6349036"/>
            <a:ext cx="2165661" cy="498368"/>
          </a:xfrm>
          <a:prstGeom prst="rect">
            <a:avLst/>
          </a:prstGeom>
        </p:spPr>
      </p:pic>
    </p:spTree>
    <p:extLst>
      <p:ext uri="{BB962C8B-B14F-4D97-AF65-F5344CB8AC3E}">
        <p14:creationId xmlns:p14="http://schemas.microsoft.com/office/powerpoint/2010/main" val="583484539"/>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FF0101CB-D8D7-469A-B9B0-8A4DCD48FA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509" y="-122348"/>
            <a:ext cx="12764394" cy="7179972"/>
          </a:xfrm>
          <a:prstGeom prst="rect">
            <a:avLst/>
          </a:prstGeom>
        </p:spPr>
      </p:pic>
      <p:sp>
        <p:nvSpPr>
          <p:cNvPr id="11" name="Dikdörtgen 10">
            <a:extLst>
              <a:ext uri="{FF2B5EF4-FFF2-40B4-BE49-F238E27FC236}">
                <a16:creationId xmlns:a16="http://schemas.microsoft.com/office/drawing/2014/main" id="{24B4BC34-C281-2EFE-0DBE-16D473A6ADB3}"/>
              </a:ext>
            </a:extLst>
          </p:cNvPr>
          <p:cNvSpPr/>
          <p:nvPr/>
        </p:nvSpPr>
        <p:spPr>
          <a:xfrm>
            <a:off x="-779623" y="-122348"/>
            <a:ext cx="13616609" cy="7272047"/>
          </a:xfrm>
          <a:prstGeom prst="rect">
            <a:avLst/>
          </a:prstGeom>
          <a:solidFill>
            <a:srgbClr val="070D60">
              <a:alpha val="3520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152C54"/>
              </a:solidFill>
            </a:endParaRPr>
          </a:p>
        </p:txBody>
      </p:sp>
      <p:sp>
        <p:nvSpPr>
          <p:cNvPr id="6" name="Metin kutusu 5">
            <a:extLst>
              <a:ext uri="{FF2B5EF4-FFF2-40B4-BE49-F238E27FC236}">
                <a16:creationId xmlns:a16="http://schemas.microsoft.com/office/drawing/2014/main" id="{B4CD8402-E72C-4459-AE37-991003EA8E7B}"/>
              </a:ext>
            </a:extLst>
          </p:cNvPr>
          <p:cNvSpPr txBox="1"/>
          <p:nvPr/>
        </p:nvSpPr>
        <p:spPr>
          <a:xfrm>
            <a:off x="2224153" y="1716618"/>
            <a:ext cx="7881070" cy="2800767"/>
          </a:xfrm>
          <a:prstGeom prst="rect">
            <a:avLst/>
          </a:prstGeom>
          <a:noFill/>
        </p:spPr>
        <p:txBody>
          <a:bodyPr wrap="square" rtlCol="0">
            <a:spAutoFit/>
          </a:bodyPr>
          <a:lstStyle/>
          <a:p>
            <a:pPr algn="ctr"/>
            <a:r>
              <a:rPr lang="tr-TR" sz="6600" dirty="0">
                <a:solidFill>
                  <a:schemeClr val="bg1"/>
                </a:solidFill>
                <a:latin typeface="Ubuntu" panose="020B0504030602030204" pitchFamily="34" charset="0"/>
              </a:rPr>
              <a:t>Teşekkürler</a:t>
            </a:r>
          </a:p>
          <a:p>
            <a:pPr algn="ctr"/>
            <a:endParaRPr lang="tr-TR" sz="6600" b="1" dirty="0">
              <a:solidFill>
                <a:schemeClr val="bg1"/>
              </a:solidFill>
              <a:latin typeface="Ubuntu" panose="020B0504030602030204" pitchFamily="34" charset="0"/>
            </a:endParaRPr>
          </a:p>
          <a:p>
            <a:pPr algn="ctr"/>
            <a:r>
              <a:rPr lang="tr-TR" sz="4000" b="1" dirty="0">
                <a:solidFill>
                  <a:schemeClr val="bg1"/>
                </a:solidFill>
                <a:latin typeface="Ubuntu" panose="020B0504030602030204" pitchFamily="34" charset="0"/>
              </a:rPr>
              <a:t>Reşit ŞİMŞEK</a:t>
            </a:r>
          </a:p>
        </p:txBody>
      </p:sp>
      <p:pic>
        <p:nvPicPr>
          <p:cNvPr id="9" name="Resim 8">
            <a:extLst>
              <a:ext uri="{FF2B5EF4-FFF2-40B4-BE49-F238E27FC236}">
                <a16:creationId xmlns:a16="http://schemas.microsoft.com/office/drawing/2014/main" id="{D420E23D-BB46-4079-A852-57486B407F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00974" y="5985822"/>
            <a:ext cx="3790051" cy="872178"/>
          </a:xfrm>
          <a:prstGeom prst="rect">
            <a:avLst/>
          </a:prstGeom>
        </p:spPr>
      </p:pic>
      <p:sp>
        <p:nvSpPr>
          <p:cNvPr id="2" name="Slayt Numarası Yer Tutucusu 1">
            <a:extLst>
              <a:ext uri="{FF2B5EF4-FFF2-40B4-BE49-F238E27FC236}">
                <a16:creationId xmlns:a16="http://schemas.microsoft.com/office/drawing/2014/main" id="{BA9A4A28-712F-4D18-8893-7203002CC034}"/>
              </a:ext>
            </a:extLst>
          </p:cNvPr>
          <p:cNvSpPr>
            <a:spLocks noGrp="1"/>
          </p:cNvSpPr>
          <p:nvPr>
            <p:ph type="sldNum" sz="quarter" idx="12"/>
          </p:nvPr>
        </p:nvSpPr>
        <p:spPr/>
        <p:txBody>
          <a:bodyPr/>
          <a:lstStyle/>
          <a:p>
            <a:fld id="{0AD51EEE-A715-F140-AEF4-DA680B070978}" type="slidenum">
              <a:rPr lang="tr-TR" smtClean="0"/>
              <a:t>26</a:t>
            </a:fld>
            <a:r>
              <a:rPr lang="tr-TR" dirty="0"/>
              <a:t>/16</a:t>
            </a:r>
          </a:p>
        </p:txBody>
      </p:sp>
    </p:spTree>
    <p:extLst>
      <p:ext uri="{BB962C8B-B14F-4D97-AF65-F5344CB8AC3E}">
        <p14:creationId xmlns:p14="http://schemas.microsoft.com/office/powerpoint/2010/main" val="3023648535"/>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57A89419-96AA-7B93-C1BF-2B1DDC3E209E}"/>
              </a:ext>
            </a:extLst>
          </p:cNvPr>
          <p:cNvSpPr/>
          <p:nvPr/>
        </p:nvSpPr>
        <p:spPr>
          <a:xfrm>
            <a:off x="-237186" y="-22610"/>
            <a:ext cx="12666372" cy="882203"/>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b="1" dirty="0">
                <a:solidFill>
                  <a:srgbClr val="DADADA"/>
                </a:solidFill>
                <a:latin typeface="Montserrat" panose="00000500000000000000" pitchFamily="2" charset="-94"/>
              </a:rPr>
              <a:t>	</a:t>
            </a:r>
            <a:r>
              <a:rPr lang="tr-TR" sz="4000" b="1" dirty="0" err="1">
                <a:solidFill>
                  <a:srgbClr val="DADADA"/>
                </a:solidFill>
                <a:latin typeface="Montserrat" panose="00000500000000000000" pitchFamily="2" charset="-94"/>
              </a:rPr>
              <a:t>Başarsoft</a:t>
            </a:r>
            <a:r>
              <a:rPr lang="tr-TR" sz="4000" b="1" dirty="0">
                <a:solidFill>
                  <a:srgbClr val="DADADA"/>
                </a:solidFill>
                <a:latin typeface="Montserrat" panose="00000500000000000000" pitchFamily="2" charset="-94"/>
              </a:rPr>
              <a:t> Hizmetler</a:t>
            </a:r>
          </a:p>
        </p:txBody>
      </p:sp>
      <p:sp>
        <p:nvSpPr>
          <p:cNvPr id="12" name="Rectangle 3">
            <a:extLst>
              <a:ext uri="{FF2B5EF4-FFF2-40B4-BE49-F238E27FC236}">
                <a16:creationId xmlns:a16="http://schemas.microsoft.com/office/drawing/2014/main" id="{FC882BEE-F289-5027-420E-810F3FA86F9F}"/>
              </a:ext>
            </a:extLst>
          </p:cNvPr>
          <p:cNvSpPr txBox="1">
            <a:spLocks noChangeArrowheads="1"/>
          </p:cNvSpPr>
          <p:nvPr/>
        </p:nvSpPr>
        <p:spPr>
          <a:xfrm>
            <a:off x="157843" y="1220273"/>
            <a:ext cx="7970157" cy="48849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just">
              <a:lnSpc>
                <a:spcPct val="150000"/>
              </a:lnSpc>
              <a:spcBef>
                <a:spcPts val="0"/>
              </a:spcBef>
              <a:buFont typeface="Arial" panose="020B0604020202020204" pitchFamily="34" charset="0"/>
              <a:buChar char="•"/>
            </a:pPr>
            <a:r>
              <a:rPr lang="tr-TR" sz="2300" dirty="0"/>
              <a:t>Eğitim ve Danışmanlık</a:t>
            </a:r>
          </a:p>
          <a:p>
            <a:pPr marL="285750" indent="-285750" algn="just">
              <a:lnSpc>
                <a:spcPct val="150000"/>
              </a:lnSpc>
              <a:spcBef>
                <a:spcPts val="0"/>
              </a:spcBef>
              <a:buFont typeface="Arial" panose="020B0604020202020204" pitchFamily="34" charset="0"/>
              <a:buChar char="•"/>
            </a:pPr>
            <a:r>
              <a:rPr lang="tr-TR" sz="2300" dirty="0" err="1"/>
              <a:t>Drone</a:t>
            </a:r>
            <a:r>
              <a:rPr lang="tr-TR" sz="2300" dirty="0"/>
              <a:t> Tespit</a:t>
            </a:r>
          </a:p>
          <a:p>
            <a:pPr marL="285750" indent="-285750" algn="just">
              <a:lnSpc>
                <a:spcPct val="150000"/>
              </a:lnSpc>
              <a:spcBef>
                <a:spcPts val="0"/>
              </a:spcBef>
              <a:buFont typeface="Arial" panose="020B0604020202020204" pitchFamily="34" charset="0"/>
              <a:buChar char="•"/>
            </a:pPr>
            <a:r>
              <a:rPr lang="tr-TR" sz="2300" dirty="0"/>
              <a:t>Çoklu Platform Geliştirme ( Web, Mobil, Masaüstü ve Bulut)</a:t>
            </a:r>
          </a:p>
          <a:p>
            <a:pPr marL="285750" indent="-285750" algn="just">
              <a:lnSpc>
                <a:spcPct val="150000"/>
              </a:lnSpc>
              <a:spcBef>
                <a:spcPts val="0"/>
              </a:spcBef>
              <a:buFont typeface="Arial" panose="020B0604020202020204" pitchFamily="34" charset="0"/>
              <a:buChar char="•"/>
            </a:pPr>
            <a:r>
              <a:rPr lang="tr-TR" sz="2300" dirty="0"/>
              <a:t>Veri Yönetimi</a:t>
            </a:r>
          </a:p>
          <a:p>
            <a:pPr marL="285750" indent="-285750" algn="just">
              <a:lnSpc>
                <a:spcPct val="150000"/>
              </a:lnSpc>
              <a:spcBef>
                <a:spcPts val="0"/>
              </a:spcBef>
              <a:buFont typeface="Arial" panose="020B0604020202020204" pitchFamily="34" charset="0"/>
              <a:buChar char="•"/>
            </a:pPr>
            <a:r>
              <a:rPr lang="tr-TR" sz="2300" dirty="0"/>
              <a:t>Veri Toplama </a:t>
            </a:r>
          </a:p>
          <a:p>
            <a:pPr marL="285750" indent="-285750" algn="just">
              <a:lnSpc>
                <a:spcPct val="150000"/>
              </a:lnSpc>
              <a:spcBef>
                <a:spcPts val="0"/>
              </a:spcBef>
              <a:buFont typeface="Arial" panose="020B0604020202020204" pitchFamily="34" charset="0"/>
              <a:buChar char="•"/>
            </a:pPr>
            <a:r>
              <a:rPr lang="tr-TR" sz="2300" dirty="0"/>
              <a:t>Veri Dönüşümü </a:t>
            </a:r>
          </a:p>
          <a:p>
            <a:pPr marL="285750" indent="-285750" algn="just">
              <a:lnSpc>
                <a:spcPct val="150000"/>
              </a:lnSpc>
              <a:spcBef>
                <a:spcPts val="0"/>
              </a:spcBef>
              <a:buFont typeface="Arial" panose="020B0604020202020204" pitchFamily="34" charset="0"/>
              <a:buChar char="•"/>
            </a:pPr>
            <a:r>
              <a:rPr lang="tr-TR" sz="2300" dirty="0"/>
              <a:t>Mühendislik Hesaplamaları </a:t>
            </a:r>
            <a:endParaRPr lang="tr-TR" sz="2300" b="0" dirty="0">
              <a:solidFill>
                <a:srgbClr val="848484"/>
              </a:solidFill>
              <a:effectLst/>
              <a:highlight>
                <a:srgbClr val="FFFFFF"/>
              </a:highlight>
            </a:endParaRPr>
          </a:p>
          <a:p>
            <a:pPr marL="285750" indent="-285750" algn="just">
              <a:lnSpc>
                <a:spcPct val="150000"/>
              </a:lnSpc>
              <a:spcBef>
                <a:spcPts val="0"/>
              </a:spcBef>
              <a:buFont typeface="Arial" panose="020B0604020202020204" pitchFamily="34" charset="0"/>
              <a:buChar char="•"/>
            </a:pPr>
            <a:r>
              <a:rPr lang="tr-TR" sz="2300" dirty="0"/>
              <a:t>Entegrasyonlar ( SCADA, CRM, ERP, WFM vb. )</a:t>
            </a:r>
          </a:p>
        </p:txBody>
      </p:sp>
      <p:grpSp>
        <p:nvGrpSpPr>
          <p:cNvPr id="8" name="Grup 7">
            <a:extLst>
              <a:ext uri="{FF2B5EF4-FFF2-40B4-BE49-F238E27FC236}">
                <a16:creationId xmlns:a16="http://schemas.microsoft.com/office/drawing/2014/main" id="{2DE873D4-F44B-388D-90F3-43D9077B2508}"/>
              </a:ext>
            </a:extLst>
          </p:cNvPr>
          <p:cNvGrpSpPr/>
          <p:nvPr/>
        </p:nvGrpSpPr>
        <p:grpSpPr>
          <a:xfrm>
            <a:off x="-238259" y="5870196"/>
            <a:ext cx="12809271" cy="1440023"/>
            <a:chOff x="-238259" y="5870196"/>
            <a:chExt cx="12809271" cy="1440023"/>
          </a:xfrm>
        </p:grpSpPr>
        <p:sp>
          <p:nvSpPr>
            <p:cNvPr id="5" name="Dikdörtgen 4">
              <a:extLst>
                <a:ext uri="{FF2B5EF4-FFF2-40B4-BE49-F238E27FC236}">
                  <a16:creationId xmlns:a16="http://schemas.microsoft.com/office/drawing/2014/main" id="{CD733DE5-67A0-E258-DDAA-965480364389}"/>
                </a:ext>
              </a:extLst>
            </p:cNvPr>
            <p:cNvSpPr/>
            <p:nvPr/>
          </p:nvSpPr>
          <p:spPr>
            <a:xfrm>
              <a:off x="-238259" y="6417360"/>
              <a:ext cx="12809271" cy="635543"/>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Yuvarlatılmış Dikdörtgen 5">
              <a:extLst>
                <a:ext uri="{FF2B5EF4-FFF2-40B4-BE49-F238E27FC236}">
                  <a16:creationId xmlns:a16="http://schemas.microsoft.com/office/drawing/2014/main" id="{F0629C5B-6029-CF74-99B9-1385924DA35D}"/>
                </a:ext>
              </a:extLst>
            </p:cNvPr>
            <p:cNvSpPr/>
            <p:nvPr/>
          </p:nvSpPr>
          <p:spPr>
            <a:xfrm>
              <a:off x="4648201" y="5870196"/>
              <a:ext cx="2895600" cy="1440023"/>
            </a:xfrm>
            <a:prstGeom prst="roundRect">
              <a:avLst/>
            </a:prstGeom>
            <a:solidFill>
              <a:schemeClr val="bg1"/>
            </a:solidFill>
            <a:ln>
              <a:noFill/>
            </a:ln>
            <a:effectLst>
              <a:outerShdw blurRad="797925" dist="50800" dir="5889604" algn="ctr" rotWithShape="0">
                <a:srgbClr val="070D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7" name="Resim 6">
              <a:extLst>
                <a:ext uri="{FF2B5EF4-FFF2-40B4-BE49-F238E27FC236}">
                  <a16:creationId xmlns:a16="http://schemas.microsoft.com/office/drawing/2014/main" id="{94B0C375-F097-137B-1C79-5AEA98EA52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9317" y="6180051"/>
              <a:ext cx="2165661" cy="498368"/>
            </a:xfrm>
            <a:prstGeom prst="rect">
              <a:avLst/>
            </a:prstGeom>
          </p:spPr>
        </p:pic>
      </p:grpSp>
      <p:sp>
        <p:nvSpPr>
          <p:cNvPr id="2" name="Slayt Numarası Yer Tutucusu 1">
            <a:extLst>
              <a:ext uri="{FF2B5EF4-FFF2-40B4-BE49-F238E27FC236}">
                <a16:creationId xmlns:a16="http://schemas.microsoft.com/office/drawing/2014/main" id="{19437664-D651-4F9A-8D13-CABBFE6B82F0}"/>
              </a:ext>
            </a:extLst>
          </p:cNvPr>
          <p:cNvSpPr>
            <a:spLocks noGrp="1"/>
          </p:cNvSpPr>
          <p:nvPr>
            <p:ph type="sldNum" sz="quarter" idx="12"/>
          </p:nvPr>
        </p:nvSpPr>
        <p:spPr/>
        <p:txBody>
          <a:bodyPr/>
          <a:lstStyle/>
          <a:p>
            <a:fld id="{0AD51EEE-A715-F140-AEF4-DA680B070978}" type="slidenum">
              <a:rPr lang="tr-TR" smtClean="0"/>
              <a:t>3</a:t>
            </a:fld>
            <a:r>
              <a:rPr lang="tr-TR" dirty="0"/>
              <a:t>/16</a:t>
            </a:r>
          </a:p>
        </p:txBody>
      </p:sp>
      <p:pic>
        <p:nvPicPr>
          <p:cNvPr id="14" name="Resim 13">
            <a:extLst>
              <a:ext uri="{FF2B5EF4-FFF2-40B4-BE49-F238E27FC236}">
                <a16:creationId xmlns:a16="http://schemas.microsoft.com/office/drawing/2014/main" id="{2FF063BE-BED1-CAB7-1F57-304FD7A999FF}"/>
              </a:ext>
            </a:extLst>
          </p:cNvPr>
          <p:cNvPicPr>
            <a:picLocks noChangeAspect="1"/>
          </p:cNvPicPr>
          <p:nvPr/>
        </p:nvPicPr>
        <p:blipFill>
          <a:blip r:embed="rId4"/>
          <a:stretch>
            <a:fillRect/>
          </a:stretch>
        </p:blipFill>
        <p:spPr>
          <a:xfrm>
            <a:off x="8493033" y="1841195"/>
            <a:ext cx="2259822" cy="3175609"/>
          </a:xfrm>
          <a:prstGeom prst="rect">
            <a:avLst/>
          </a:prstGeom>
        </p:spPr>
      </p:pic>
    </p:spTree>
    <p:extLst>
      <p:ext uri="{BB962C8B-B14F-4D97-AF65-F5344CB8AC3E}">
        <p14:creationId xmlns:p14="http://schemas.microsoft.com/office/powerpoint/2010/main" val="2943680367"/>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FC882BEE-F289-5027-420E-810F3FA86F9F}"/>
              </a:ext>
            </a:extLst>
          </p:cNvPr>
          <p:cNvSpPr txBox="1">
            <a:spLocks noChangeArrowheads="1"/>
          </p:cNvSpPr>
          <p:nvPr/>
        </p:nvSpPr>
        <p:spPr>
          <a:xfrm>
            <a:off x="111661" y="1907337"/>
            <a:ext cx="6500861" cy="44795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Font typeface="Arial" panose="020B0604020202020204" pitchFamily="34" charset="0"/>
              <a:buChar char="•"/>
            </a:pPr>
            <a:r>
              <a:rPr lang="tr-TR" sz="3600" dirty="0"/>
              <a:t>~%73’ü  Tarımsal Sulama</a:t>
            </a:r>
          </a:p>
          <a:p>
            <a:endParaRPr lang="tr-TR" sz="3600" dirty="0"/>
          </a:p>
          <a:p>
            <a:pPr marL="571500" indent="-571500">
              <a:buFont typeface="Arial" panose="020B0604020202020204" pitchFamily="34" charset="0"/>
              <a:buChar char="•"/>
            </a:pPr>
            <a:r>
              <a:rPr lang="tr-TR" sz="3600" dirty="0"/>
              <a:t>~ %16’sı İçme ve Kullanma Suyu</a:t>
            </a:r>
          </a:p>
          <a:p>
            <a:r>
              <a:rPr lang="tr-TR" sz="3600" dirty="0"/>
              <a:t> </a:t>
            </a:r>
          </a:p>
          <a:p>
            <a:pPr marL="571500" indent="-571500">
              <a:buFont typeface="Arial" panose="020B0604020202020204" pitchFamily="34" charset="0"/>
              <a:buChar char="•"/>
            </a:pPr>
            <a:r>
              <a:rPr lang="tr-TR" sz="3600" dirty="0"/>
              <a:t>~ %11’ü Sanayi Suyu</a:t>
            </a:r>
          </a:p>
          <a:p>
            <a:pPr marL="342900" indent="-342900" algn="just">
              <a:lnSpc>
                <a:spcPct val="150000"/>
              </a:lnSpc>
              <a:spcBef>
                <a:spcPts val="0"/>
              </a:spcBef>
              <a:buFont typeface="Arial" panose="020B0604020202020204" pitchFamily="34" charset="0"/>
              <a:buChar char="•"/>
            </a:pPr>
            <a:endParaRPr lang="tr-TR" sz="2000" dirty="0"/>
          </a:p>
          <a:p>
            <a:pPr algn="just">
              <a:lnSpc>
                <a:spcPct val="150000"/>
              </a:lnSpc>
              <a:spcBef>
                <a:spcPts val="0"/>
              </a:spcBef>
            </a:pPr>
            <a:endParaRPr lang="tr-TR" sz="2000" dirty="0"/>
          </a:p>
          <a:p>
            <a:pPr algn="just">
              <a:lnSpc>
                <a:spcPct val="150000"/>
              </a:lnSpc>
              <a:spcBef>
                <a:spcPts val="0"/>
              </a:spcBef>
            </a:pPr>
            <a:endParaRPr lang="en-US" sz="1600" i="1" dirty="0"/>
          </a:p>
        </p:txBody>
      </p:sp>
      <p:grpSp>
        <p:nvGrpSpPr>
          <p:cNvPr id="8" name="Grup 7">
            <a:extLst>
              <a:ext uri="{FF2B5EF4-FFF2-40B4-BE49-F238E27FC236}">
                <a16:creationId xmlns:a16="http://schemas.microsoft.com/office/drawing/2014/main" id="{2DE873D4-F44B-388D-90F3-43D9077B2508}"/>
              </a:ext>
            </a:extLst>
          </p:cNvPr>
          <p:cNvGrpSpPr/>
          <p:nvPr/>
        </p:nvGrpSpPr>
        <p:grpSpPr>
          <a:xfrm>
            <a:off x="-238259" y="5870196"/>
            <a:ext cx="12809271" cy="1440023"/>
            <a:chOff x="-238259" y="5870196"/>
            <a:chExt cx="12809271" cy="1440023"/>
          </a:xfrm>
        </p:grpSpPr>
        <p:sp>
          <p:nvSpPr>
            <p:cNvPr id="5" name="Dikdörtgen 4">
              <a:extLst>
                <a:ext uri="{FF2B5EF4-FFF2-40B4-BE49-F238E27FC236}">
                  <a16:creationId xmlns:a16="http://schemas.microsoft.com/office/drawing/2014/main" id="{CD733DE5-67A0-E258-DDAA-965480364389}"/>
                </a:ext>
              </a:extLst>
            </p:cNvPr>
            <p:cNvSpPr/>
            <p:nvPr/>
          </p:nvSpPr>
          <p:spPr>
            <a:xfrm>
              <a:off x="-238259" y="6417360"/>
              <a:ext cx="12809271" cy="635543"/>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Yuvarlatılmış Dikdörtgen 5">
              <a:extLst>
                <a:ext uri="{FF2B5EF4-FFF2-40B4-BE49-F238E27FC236}">
                  <a16:creationId xmlns:a16="http://schemas.microsoft.com/office/drawing/2014/main" id="{F0629C5B-6029-CF74-99B9-1385924DA35D}"/>
                </a:ext>
              </a:extLst>
            </p:cNvPr>
            <p:cNvSpPr/>
            <p:nvPr/>
          </p:nvSpPr>
          <p:spPr>
            <a:xfrm>
              <a:off x="4648201" y="5870196"/>
              <a:ext cx="2895600" cy="1440023"/>
            </a:xfrm>
            <a:prstGeom prst="roundRect">
              <a:avLst/>
            </a:prstGeom>
            <a:solidFill>
              <a:schemeClr val="bg1"/>
            </a:solidFill>
            <a:ln>
              <a:noFill/>
            </a:ln>
            <a:effectLst>
              <a:outerShdw blurRad="797925" dist="50800" dir="5889604" algn="ctr" rotWithShape="0">
                <a:srgbClr val="070D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7" name="Resim 6">
              <a:extLst>
                <a:ext uri="{FF2B5EF4-FFF2-40B4-BE49-F238E27FC236}">
                  <a16:creationId xmlns:a16="http://schemas.microsoft.com/office/drawing/2014/main" id="{94B0C375-F097-137B-1C79-5AEA98EA52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9317" y="6180051"/>
              <a:ext cx="2165661" cy="498368"/>
            </a:xfrm>
            <a:prstGeom prst="rect">
              <a:avLst/>
            </a:prstGeom>
          </p:spPr>
        </p:pic>
      </p:grpSp>
      <p:sp>
        <p:nvSpPr>
          <p:cNvPr id="2" name="Slayt Numarası Yer Tutucusu 1">
            <a:extLst>
              <a:ext uri="{FF2B5EF4-FFF2-40B4-BE49-F238E27FC236}">
                <a16:creationId xmlns:a16="http://schemas.microsoft.com/office/drawing/2014/main" id="{19437664-D651-4F9A-8D13-CABBFE6B82F0}"/>
              </a:ext>
            </a:extLst>
          </p:cNvPr>
          <p:cNvSpPr>
            <a:spLocks noGrp="1"/>
          </p:cNvSpPr>
          <p:nvPr>
            <p:ph type="sldNum" sz="quarter" idx="12"/>
          </p:nvPr>
        </p:nvSpPr>
        <p:spPr/>
        <p:txBody>
          <a:bodyPr/>
          <a:lstStyle/>
          <a:p>
            <a:fld id="{0AD51EEE-A715-F140-AEF4-DA680B070978}" type="slidenum">
              <a:rPr lang="tr-TR" smtClean="0"/>
              <a:t>4</a:t>
            </a:fld>
            <a:r>
              <a:rPr lang="tr-TR" dirty="0"/>
              <a:t>/16</a:t>
            </a:r>
          </a:p>
        </p:txBody>
      </p:sp>
      <p:sp>
        <p:nvSpPr>
          <p:cNvPr id="9" name="Dikdörtgen 8">
            <a:extLst>
              <a:ext uri="{FF2B5EF4-FFF2-40B4-BE49-F238E27FC236}">
                <a16:creationId xmlns:a16="http://schemas.microsoft.com/office/drawing/2014/main" id="{6E09B318-B115-454F-44E9-D1F446B24B60}"/>
              </a:ext>
            </a:extLst>
          </p:cNvPr>
          <p:cNvSpPr/>
          <p:nvPr/>
        </p:nvSpPr>
        <p:spPr>
          <a:xfrm>
            <a:off x="-261039" y="-14872"/>
            <a:ext cx="12666372" cy="1087651"/>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b="1" dirty="0">
                <a:solidFill>
                  <a:srgbClr val="DADADA"/>
                </a:solidFill>
                <a:latin typeface="Montserrat" panose="00000500000000000000" pitchFamily="2" charset="-94"/>
              </a:rPr>
              <a:t>  		Tüketilen Suyun Mevcut Durumu</a:t>
            </a:r>
          </a:p>
        </p:txBody>
      </p:sp>
      <p:pic>
        <p:nvPicPr>
          <p:cNvPr id="14" name="Resim 13">
            <a:extLst>
              <a:ext uri="{FF2B5EF4-FFF2-40B4-BE49-F238E27FC236}">
                <a16:creationId xmlns:a16="http://schemas.microsoft.com/office/drawing/2014/main" id="{A5A55923-AB04-1B06-30FF-D32D5BF53044}"/>
              </a:ext>
            </a:extLst>
          </p:cNvPr>
          <p:cNvPicPr>
            <a:picLocks noChangeAspect="1"/>
          </p:cNvPicPr>
          <p:nvPr/>
        </p:nvPicPr>
        <p:blipFill rotWithShape="1">
          <a:blip r:embed="rId4">
            <a:clrChange>
              <a:clrFrom>
                <a:srgbClr val="FFFFFF"/>
              </a:clrFrom>
              <a:clrTo>
                <a:srgbClr val="FFFFFF">
                  <a:alpha val="0"/>
                </a:srgbClr>
              </a:clrTo>
            </a:clrChange>
          </a:blip>
          <a:srcRect l="9146" t="16003" r="71042" b="56291"/>
          <a:stretch/>
        </p:blipFill>
        <p:spPr>
          <a:xfrm>
            <a:off x="914400" y="215036"/>
            <a:ext cx="707270" cy="627833"/>
          </a:xfrm>
          <a:prstGeom prst="rect">
            <a:avLst/>
          </a:prstGeom>
        </p:spPr>
      </p:pic>
      <p:pic>
        <p:nvPicPr>
          <p:cNvPr id="20" name="Resim 19">
            <a:extLst>
              <a:ext uri="{FF2B5EF4-FFF2-40B4-BE49-F238E27FC236}">
                <a16:creationId xmlns:a16="http://schemas.microsoft.com/office/drawing/2014/main" id="{63707355-B783-41AC-8A70-F471F56CAA1A}"/>
              </a:ext>
            </a:extLst>
          </p:cNvPr>
          <p:cNvPicPr>
            <a:picLocks noChangeAspect="1"/>
          </p:cNvPicPr>
          <p:nvPr/>
        </p:nvPicPr>
        <p:blipFill>
          <a:blip r:embed="rId5"/>
          <a:stretch>
            <a:fillRect/>
          </a:stretch>
        </p:blipFill>
        <p:spPr>
          <a:xfrm>
            <a:off x="6989214" y="1573967"/>
            <a:ext cx="4930731" cy="3795040"/>
          </a:xfrm>
          <a:prstGeom prst="rect">
            <a:avLst/>
          </a:prstGeom>
        </p:spPr>
      </p:pic>
    </p:spTree>
    <p:extLst>
      <p:ext uri="{BB962C8B-B14F-4D97-AF65-F5344CB8AC3E}">
        <p14:creationId xmlns:p14="http://schemas.microsoft.com/office/powerpoint/2010/main" val="407801806"/>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FC882BEE-F289-5027-420E-810F3FA86F9F}"/>
              </a:ext>
            </a:extLst>
          </p:cNvPr>
          <p:cNvSpPr txBox="1">
            <a:spLocks noChangeArrowheads="1"/>
          </p:cNvSpPr>
          <p:nvPr/>
        </p:nvSpPr>
        <p:spPr>
          <a:xfrm>
            <a:off x="111660" y="1211066"/>
            <a:ext cx="4727039" cy="5145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tr-TR" sz="1800" dirty="0"/>
              <a:t>Şebeke Yönetimi  ( </a:t>
            </a:r>
            <a:r>
              <a:rPr lang="tr-TR" sz="1800" dirty="0" err="1"/>
              <a:t>İçmesuyu</a:t>
            </a:r>
            <a:r>
              <a:rPr lang="tr-TR" sz="1800" dirty="0"/>
              <a:t> , </a:t>
            </a:r>
            <a:r>
              <a:rPr lang="tr-TR" sz="1800" dirty="0" err="1"/>
              <a:t>Atıksu</a:t>
            </a:r>
            <a:r>
              <a:rPr lang="tr-TR" sz="1800" dirty="0"/>
              <a:t>, Yağmursuyu, Elektrik, </a:t>
            </a:r>
            <a:r>
              <a:rPr lang="tr-TR" sz="1800" dirty="0" err="1"/>
              <a:t>DoğalGaz</a:t>
            </a:r>
            <a:r>
              <a:rPr lang="tr-TR" sz="1800" dirty="0"/>
              <a:t>, Telekom Fiber) </a:t>
            </a:r>
          </a:p>
          <a:p>
            <a:pPr marL="742950" lvl="1" indent="-285750" algn="l">
              <a:buFont typeface="Arial" panose="020B0604020202020204" pitchFamily="34" charset="0"/>
              <a:buChar char="•"/>
            </a:pPr>
            <a:r>
              <a:rPr lang="tr-TR" sz="1800" dirty="0" err="1"/>
              <a:t>Sudabis</a:t>
            </a:r>
            <a:r>
              <a:rPr lang="tr-TR" sz="1800" dirty="0"/>
              <a:t>, Web Maestro  </a:t>
            </a:r>
          </a:p>
          <a:p>
            <a:pPr marL="285750" indent="-285750" algn="l">
              <a:buFont typeface="Arial" panose="020B0604020202020204" pitchFamily="34" charset="0"/>
              <a:buChar char="•"/>
            </a:pPr>
            <a:r>
              <a:rPr lang="tr-TR" sz="1800" dirty="0" err="1"/>
              <a:t>İçmesuyu</a:t>
            </a:r>
            <a:r>
              <a:rPr lang="tr-TR" sz="1800" dirty="0"/>
              <a:t> Su Kayıp Kaçakları </a:t>
            </a:r>
          </a:p>
          <a:p>
            <a:pPr marL="742950" lvl="1" indent="-285750" algn="l">
              <a:buFont typeface="Arial" panose="020B0604020202020204" pitchFamily="34" charset="0"/>
              <a:buChar char="•"/>
            </a:pPr>
            <a:r>
              <a:rPr lang="tr-TR" sz="1800" dirty="0" err="1"/>
              <a:t>AsuKayıp</a:t>
            </a:r>
            <a:endParaRPr lang="tr-TR" sz="1800" dirty="0"/>
          </a:p>
          <a:p>
            <a:pPr marL="285750" indent="-285750" algn="l">
              <a:buFont typeface="Arial" panose="020B0604020202020204" pitchFamily="34" charset="0"/>
              <a:buChar char="•"/>
            </a:pPr>
            <a:r>
              <a:rPr lang="tr-TR" sz="1800" dirty="0"/>
              <a:t>Sağlık Bakanlığı  - Halk Sağlığı Genel Müdürlüğü</a:t>
            </a:r>
          </a:p>
          <a:p>
            <a:pPr marL="742950" lvl="1" indent="-285750" algn="l">
              <a:buFont typeface="Arial" panose="020B0604020202020204" pitchFamily="34" charset="0"/>
              <a:buChar char="•"/>
            </a:pPr>
            <a:r>
              <a:rPr lang="tr-TR" sz="1800" dirty="0"/>
              <a:t>Su Kalite İzleme Sistemi</a:t>
            </a:r>
          </a:p>
          <a:p>
            <a:pPr marL="285750" indent="-285750" algn="l">
              <a:buFont typeface="Arial" panose="020B0604020202020204" pitchFamily="34" charset="0"/>
              <a:buChar char="•"/>
            </a:pPr>
            <a:r>
              <a:rPr lang="tr-TR" sz="1800" dirty="0"/>
              <a:t>Devlet Su İşleri Genel Müdürlüğü</a:t>
            </a:r>
          </a:p>
          <a:p>
            <a:pPr marL="742950" lvl="1" indent="-285750" algn="l">
              <a:buFont typeface="Arial" panose="020B0604020202020204" pitchFamily="34" charset="0"/>
              <a:buChar char="•"/>
            </a:pPr>
            <a:r>
              <a:rPr lang="tr-TR" sz="1800" dirty="0"/>
              <a:t>Taşkın Afet Müdahale Bilgi Sistemi (TAMBİS)</a:t>
            </a:r>
          </a:p>
          <a:p>
            <a:pPr marL="285750" indent="-285750" algn="l">
              <a:buFont typeface="Arial" panose="020B0604020202020204" pitchFamily="34" charset="0"/>
              <a:buChar char="•"/>
            </a:pPr>
            <a:r>
              <a:rPr lang="tr-TR" sz="1800" dirty="0"/>
              <a:t>Çölleşme ve </a:t>
            </a:r>
            <a:r>
              <a:rPr lang="tr-TR" sz="1800" dirty="0" err="1"/>
              <a:t>Erezyonla</a:t>
            </a:r>
            <a:r>
              <a:rPr lang="tr-TR" sz="1800" dirty="0"/>
              <a:t> Mücadele Genel Müdürlüğü</a:t>
            </a:r>
          </a:p>
          <a:p>
            <a:pPr marL="742950" lvl="1" indent="-285750" algn="l">
              <a:buFont typeface="Arial" panose="020B0604020202020204" pitchFamily="34" charset="0"/>
              <a:buChar char="•"/>
            </a:pPr>
            <a:r>
              <a:rPr lang="tr-TR" sz="1800"/>
              <a:t>Üst </a:t>
            </a:r>
            <a:r>
              <a:rPr lang="tr-TR" sz="1800" dirty="0"/>
              <a:t>Havza Sel </a:t>
            </a:r>
            <a:r>
              <a:rPr lang="tr-TR" sz="1800" dirty="0" err="1"/>
              <a:t>Azaltımı</a:t>
            </a:r>
            <a:r>
              <a:rPr lang="tr-TR" sz="1800" dirty="0"/>
              <a:t> İçin Modelleme</a:t>
            </a:r>
          </a:p>
          <a:p>
            <a:pPr marL="285750" indent="-285750" algn="l">
              <a:buFont typeface="Arial" panose="020B0604020202020204" pitchFamily="34" charset="0"/>
              <a:buChar char="•"/>
            </a:pPr>
            <a:r>
              <a:rPr lang="tr-TR" sz="1800" dirty="0"/>
              <a:t>Özbekistan Sulama Yönetimi Bilgi Sistemi</a:t>
            </a:r>
            <a:endParaRPr lang="en-US" sz="1800" dirty="0"/>
          </a:p>
          <a:p>
            <a:pPr algn="just">
              <a:lnSpc>
                <a:spcPct val="150000"/>
              </a:lnSpc>
              <a:spcBef>
                <a:spcPts val="0"/>
              </a:spcBef>
            </a:pPr>
            <a:endParaRPr lang="en-US" sz="1800" i="1" dirty="0"/>
          </a:p>
        </p:txBody>
      </p:sp>
      <p:grpSp>
        <p:nvGrpSpPr>
          <p:cNvPr id="8" name="Grup 7">
            <a:extLst>
              <a:ext uri="{FF2B5EF4-FFF2-40B4-BE49-F238E27FC236}">
                <a16:creationId xmlns:a16="http://schemas.microsoft.com/office/drawing/2014/main" id="{2DE873D4-F44B-388D-90F3-43D9077B2508}"/>
              </a:ext>
            </a:extLst>
          </p:cNvPr>
          <p:cNvGrpSpPr/>
          <p:nvPr/>
        </p:nvGrpSpPr>
        <p:grpSpPr>
          <a:xfrm>
            <a:off x="-238259" y="5870196"/>
            <a:ext cx="12809271" cy="1440023"/>
            <a:chOff x="-238259" y="5870196"/>
            <a:chExt cx="12809271" cy="1440023"/>
          </a:xfrm>
        </p:grpSpPr>
        <p:sp>
          <p:nvSpPr>
            <p:cNvPr id="5" name="Dikdörtgen 4">
              <a:extLst>
                <a:ext uri="{FF2B5EF4-FFF2-40B4-BE49-F238E27FC236}">
                  <a16:creationId xmlns:a16="http://schemas.microsoft.com/office/drawing/2014/main" id="{CD733DE5-67A0-E258-DDAA-965480364389}"/>
                </a:ext>
              </a:extLst>
            </p:cNvPr>
            <p:cNvSpPr/>
            <p:nvPr/>
          </p:nvSpPr>
          <p:spPr>
            <a:xfrm>
              <a:off x="-238259" y="6417360"/>
              <a:ext cx="12809271" cy="635543"/>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Yuvarlatılmış Dikdörtgen 5">
              <a:extLst>
                <a:ext uri="{FF2B5EF4-FFF2-40B4-BE49-F238E27FC236}">
                  <a16:creationId xmlns:a16="http://schemas.microsoft.com/office/drawing/2014/main" id="{F0629C5B-6029-CF74-99B9-1385924DA35D}"/>
                </a:ext>
              </a:extLst>
            </p:cNvPr>
            <p:cNvSpPr/>
            <p:nvPr/>
          </p:nvSpPr>
          <p:spPr>
            <a:xfrm>
              <a:off x="4648201" y="5870196"/>
              <a:ext cx="2895600" cy="1440023"/>
            </a:xfrm>
            <a:prstGeom prst="roundRect">
              <a:avLst/>
            </a:prstGeom>
            <a:solidFill>
              <a:schemeClr val="bg1"/>
            </a:solidFill>
            <a:ln>
              <a:noFill/>
            </a:ln>
            <a:effectLst>
              <a:outerShdw blurRad="797925" dist="50800" dir="5889604" algn="ctr" rotWithShape="0">
                <a:srgbClr val="070D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7" name="Resim 6">
              <a:extLst>
                <a:ext uri="{FF2B5EF4-FFF2-40B4-BE49-F238E27FC236}">
                  <a16:creationId xmlns:a16="http://schemas.microsoft.com/office/drawing/2014/main" id="{94B0C375-F097-137B-1C79-5AEA98EA52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9317" y="6180051"/>
              <a:ext cx="2165661" cy="498368"/>
            </a:xfrm>
            <a:prstGeom prst="rect">
              <a:avLst/>
            </a:prstGeom>
          </p:spPr>
        </p:pic>
      </p:grpSp>
      <p:sp>
        <p:nvSpPr>
          <p:cNvPr id="2" name="Slayt Numarası Yer Tutucusu 1">
            <a:extLst>
              <a:ext uri="{FF2B5EF4-FFF2-40B4-BE49-F238E27FC236}">
                <a16:creationId xmlns:a16="http://schemas.microsoft.com/office/drawing/2014/main" id="{19437664-D651-4F9A-8D13-CABBFE6B82F0}"/>
              </a:ext>
            </a:extLst>
          </p:cNvPr>
          <p:cNvSpPr>
            <a:spLocks noGrp="1"/>
          </p:cNvSpPr>
          <p:nvPr>
            <p:ph type="sldNum" sz="quarter" idx="12"/>
          </p:nvPr>
        </p:nvSpPr>
        <p:spPr/>
        <p:txBody>
          <a:bodyPr/>
          <a:lstStyle/>
          <a:p>
            <a:fld id="{0AD51EEE-A715-F140-AEF4-DA680B070978}" type="slidenum">
              <a:rPr lang="tr-TR" smtClean="0"/>
              <a:t>5</a:t>
            </a:fld>
            <a:r>
              <a:rPr lang="tr-TR" dirty="0"/>
              <a:t>/16</a:t>
            </a:r>
          </a:p>
        </p:txBody>
      </p:sp>
      <p:sp>
        <p:nvSpPr>
          <p:cNvPr id="9" name="Dikdörtgen 8">
            <a:extLst>
              <a:ext uri="{FF2B5EF4-FFF2-40B4-BE49-F238E27FC236}">
                <a16:creationId xmlns:a16="http://schemas.microsoft.com/office/drawing/2014/main" id="{6E09B318-B115-454F-44E9-D1F446B24B60}"/>
              </a:ext>
            </a:extLst>
          </p:cNvPr>
          <p:cNvSpPr/>
          <p:nvPr/>
        </p:nvSpPr>
        <p:spPr>
          <a:xfrm>
            <a:off x="-261039" y="-14872"/>
            <a:ext cx="12666372" cy="1087651"/>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b="1" dirty="0">
                <a:solidFill>
                  <a:srgbClr val="DADADA"/>
                </a:solidFill>
                <a:latin typeface="Montserrat" panose="00000500000000000000" pitchFamily="2" charset="-94"/>
              </a:rPr>
              <a:t>  		</a:t>
            </a:r>
            <a:r>
              <a:rPr lang="tr-TR" sz="3800" b="1" dirty="0">
                <a:solidFill>
                  <a:srgbClr val="DADADA"/>
                </a:solidFill>
                <a:latin typeface="Montserrat" panose="00000500000000000000" pitchFamily="2" charset="-94"/>
              </a:rPr>
              <a:t>Su Kaynakları Yönetimi</a:t>
            </a:r>
          </a:p>
        </p:txBody>
      </p:sp>
      <p:pic>
        <p:nvPicPr>
          <p:cNvPr id="14" name="Resim 13">
            <a:extLst>
              <a:ext uri="{FF2B5EF4-FFF2-40B4-BE49-F238E27FC236}">
                <a16:creationId xmlns:a16="http://schemas.microsoft.com/office/drawing/2014/main" id="{A5A55923-AB04-1B06-30FF-D32D5BF53044}"/>
              </a:ext>
            </a:extLst>
          </p:cNvPr>
          <p:cNvPicPr>
            <a:picLocks noChangeAspect="1"/>
          </p:cNvPicPr>
          <p:nvPr/>
        </p:nvPicPr>
        <p:blipFill rotWithShape="1">
          <a:blip r:embed="rId4">
            <a:clrChange>
              <a:clrFrom>
                <a:srgbClr val="FFFFFF"/>
              </a:clrFrom>
              <a:clrTo>
                <a:srgbClr val="FFFFFF">
                  <a:alpha val="0"/>
                </a:srgbClr>
              </a:clrTo>
            </a:clrChange>
          </a:blip>
          <a:srcRect l="9146" t="16003" r="71042" b="56291"/>
          <a:stretch/>
        </p:blipFill>
        <p:spPr>
          <a:xfrm>
            <a:off x="914400" y="215036"/>
            <a:ext cx="707270" cy="627833"/>
          </a:xfrm>
          <a:prstGeom prst="rect">
            <a:avLst/>
          </a:prstGeom>
        </p:spPr>
      </p:pic>
      <p:pic>
        <p:nvPicPr>
          <p:cNvPr id="4" name="Resim 3">
            <a:extLst>
              <a:ext uri="{FF2B5EF4-FFF2-40B4-BE49-F238E27FC236}">
                <a16:creationId xmlns:a16="http://schemas.microsoft.com/office/drawing/2014/main" id="{A693B341-A886-45DB-BD76-B3E7A6926599}"/>
              </a:ext>
            </a:extLst>
          </p:cNvPr>
          <p:cNvPicPr>
            <a:picLocks noChangeAspect="1"/>
          </p:cNvPicPr>
          <p:nvPr/>
        </p:nvPicPr>
        <p:blipFill>
          <a:blip r:embed="rId5"/>
          <a:stretch>
            <a:fillRect/>
          </a:stretch>
        </p:blipFill>
        <p:spPr>
          <a:xfrm>
            <a:off x="4781726" y="1619943"/>
            <a:ext cx="7298614" cy="4081460"/>
          </a:xfrm>
          <a:prstGeom prst="rect">
            <a:avLst/>
          </a:prstGeom>
        </p:spPr>
      </p:pic>
    </p:spTree>
    <p:extLst>
      <p:ext uri="{BB962C8B-B14F-4D97-AF65-F5344CB8AC3E}">
        <p14:creationId xmlns:p14="http://schemas.microsoft.com/office/powerpoint/2010/main" val="102237099"/>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 7">
            <a:extLst>
              <a:ext uri="{FF2B5EF4-FFF2-40B4-BE49-F238E27FC236}">
                <a16:creationId xmlns:a16="http://schemas.microsoft.com/office/drawing/2014/main" id="{2DE873D4-F44B-388D-90F3-43D9077B2508}"/>
              </a:ext>
            </a:extLst>
          </p:cNvPr>
          <p:cNvGrpSpPr/>
          <p:nvPr/>
        </p:nvGrpSpPr>
        <p:grpSpPr>
          <a:xfrm>
            <a:off x="-238259" y="5870196"/>
            <a:ext cx="12809271" cy="1440023"/>
            <a:chOff x="-238259" y="5870196"/>
            <a:chExt cx="12809271" cy="1440023"/>
          </a:xfrm>
        </p:grpSpPr>
        <p:sp>
          <p:nvSpPr>
            <p:cNvPr id="5" name="Dikdörtgen 4">
              <a:extLst>
                <a:ext uri="{FF2B5EF4-FFF2-40B4-BE49-F238E27FC236}">
                  <a16:creationId xmlns:a16="http://schemas.microsoft.com/office/drawing/2014/main" id="{CD733DE5-67A0-E258-DDAA-965480364389}"/>
                </a:ext>
              </a:extLst>
            </p:cNvPr>
            <p:cNvSpPr/>
            <p:nvPr/>
          </p:nvSpPr>
          <p:spPr>
            <a:xfrm>
              <a:off x="-238259" y="6417360"/>
              <a:ext cx="12809271" cy="635543"/>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Yuvarlatılmış Dikdörtgen 5">
              <a:extLst>
                <a:ext uri="{FF2B5EF4-FFF2-40B4-BE49-F238E27FC236}">
                  <a16:creationId xmlns:a16="http://schemas.microsoft.com/office/drawing/2014/main" id="{F0629C5B-6029-CF74-99B9-1385924DA35D}"/>
                </a:ext>
              </a:extLst>
            </p:cNvPr>
            <p:cNvSpPr/>
            <p:nvPr/>
          </p:nvSpPr>
          <p:spPr>
            <a:xfrm>
              <a:off x="4648201" y="5870196"/>
              <a:ext cx="2895600" cy="1440023"/>
            </a:xfrm>
            <a:prstGeom prst="roundRect">
              <a:avLst/>
            </a:prstGeom>
            <a:solidFill>
              <a:schemeClr val="bg1"/>
            </a:solidFill>
            <a:ln>
              <a:noFill/>
            </a:ln>
            <a:effectLst>
              <a:outerShdw blurRad="797925" dist="50800" dir="5889604" algn="ctr" rotWithShape="0">
                <a:srgbClr val="070D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7" name="Resim 6">
              <a:extLst>
                <a:ext uri="{FF2B5EF4-FFF2-40B4-BE49-F238E27FC236}">
                  <a16:creationId xmlns:a16="http://schemas.microsoft.com/office/drawing/2014/main" id="{94B0C375-F097-137B-1C79-5AEA98EA52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9317" y="6180051"/>
              <a:ext cx="2165661" cy="498368"/>
            </a:xfrm>
            <a:prstGeom prst="rect">
              <a:avLst/>
            </a:prstGeom>
          </p:spPr>
        </p:pic>
      </p:grpSp>
      <p:sp>
        <p:nvSpPr>
          <p:cNvPr id="2" name="Slayt Numarası Yer Tutucusu 1">
            <a:extLst>
              <a:ext uri="{FF2B5EF4-FFF2-40B4-BE49-F238E27FC236}">
                <a16:creationId xmlns:a16="http://schemas.microsoft.com/office/drawing/2014/main" id="{19437664-D651-4F9A-8D13-CABBFE6B82F0}"/>
              </a:ext>
            </a:extLst>
          </p:cNvPr>
          <p:cNvSpPr>
            <a:spLocks noGrp="1"/>
          </p:cNvSpPr>
          <p:nvPr>
            <p:ph type="sldNum" sz="quarter" idx="12"/>
          </p:nvPr>
        </p:nvSpPr>
        <p:spPr/>
        <p:txBody>
          <a:bodyPr/>
          <a:lstStyle/>
          <a:p>
            <a:fld id="{0AD51EEE-A715-F140-AEF4-DA680B070978}" type="slidenum">
              <a:rPr lang="tr-TR" smtClean="0"/>
              <a:t>6</a:t>
            </a:fld>
            <a:r>
              <a:rPr lang="tr-TR" dirty="0"/>
              <a:t>/16</a:t>
            </a:r>
          </a:p>
        </p:txBody>
      </p:sp>
      <p:sp>
        <p:nvSpPr>
          <p:cNvPr id="9" name="Dikdörtgen 8">
            <a:extLst>
              <a:ext uri="{FF2B5EF4-FFF2-40B4-BE49-F238E27FC236}">
                <a16:creationId xmlns:a16="http://schemas.microsoft.com/office/drawing/2014/main" id="{6E09B318-B115-454F-44E9-D1F446B24B60}"/>
              </a:ext>
            </a:extLst>
          </p:cNvPr>
          <p:cNvSpPr/>
          <p:nvPr/>
        </p:nvSpPr>
        <p:spPr>
          <a:xfrm>
            <a:off x="-261039" y="-14872"/>
            <a:ext cx="12666372" cy="1087651"/>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b="1" dirty="0">
                <a:solidFill>
                  <a:srgbClr val="DADADA"/>
                </a:solidFill>
                <a:latin typeface="Montserrat" panose="00000500000000000000" pitchFamily="2" charset="-94"/>
              </a:rPr>
              <a:t>  	Özbekistan Sulama Yönetimi Bilgi Sistemi</a:t>
            </a:r>
            <a:endParaRPr lang="tr-TR" sz="3800" b="1" dirty="0">
              <a:solidFill>
                <a:srgbClr val="DADADA"/>
              </a:solidFill>
              <a:latin typeface="Montserrat" panose="00000500000000000000" pitchFamily="2" charset="-94"/>
            </a:endParaRPr>
          </a:p>
        </p:txBody>
      </p:sp>
      <p:pic>
        <p:nvPicPr>
          <p:cNvPr id="14" name="Resim 13">
            <a:extLst>
              <a:ext uri="{FF2B5EF4-FFF2-40B4-BE49-F238E27FC236}">
                <a16:creationId xmlns:a16="http://schemas.microsoft.com/office/drawing/2014/main" id="{A5A55923-AB04-1B06-30FF-D32D5BF53044}"/>
              </a:ext>
            </a:extLst>
          </p:cNvPr>
          <p:cNvPicPr>
            <a:picLocks noChangeAspect="1"/>
          </p:cNvPicPr>
          <p:nvPr/>
        </p:nvPicPr>
        <p:blipFill rotWithShape="1">
          <a:blip r:embed="rId4">
            <a:clrChange>
              <a:clrFrom>
                <a:srgbClr val="FFFFFF"/>
              </a:clrFrom>
              <a:clrTo>
                <a:srgbClr val="FFFFFF">
                  <a:alpha val="0"/>
                </a:srgbClr>
              </a:clrTo>
            </a:clrChange>
          </a:blip>
          <a:srcRect l="9146" t="16003" r="71042" b="56291"/>
          <a:stretch/>
        </p:blipFill>
        <p:spPr>
          <a:xfrm>
            <a:off x="0" y="215036"/>
            <a:ext cx="707270" cy="627833"/>
          </a:xfrm>
          <a:prstGeom prst="rect">
            <a:avLst/>
          </a:prstGeom>
        </p:spPr>
      </p:pic>
      <p:pic>
        <p:nvPicPr>
          <p:cNvPr id="10" name="Resim 9">
            <a:extLst>
              <a:ext uri="{FF2B5EF4-FFF2-40B4-BE49-F238E27FC236}">
                <a16:creationId xmlns:a16="http://schemas.microsoft.com/office/drawing/2014/main" id="{C58237CB-3805-4D42-9FBB-F337DCC7F71B}"/>
              </a:ext>
            </a:extLst>
          </p:cNvPr>
          <p:cNvPicPr>
            <a:picLocks noChangeAspect="1"/>
          </p:cNvPicPr>
          <p:nvPr/>
        </p:nvPicPr>
        <p:blipFill>
          <a:blip r:embed="rId5"/>
          <a:stretch>
            <a:fillRect/>
          </a:stretch>
        </p:blipFill>
        <p:spPr>
          <a:xfrm>
            <a:off x="1078244" y="1152724"/>
            <a:ext cx="10176263" cy="4550764"/>
          </a:xfrm>
          <a:prstGeom prst="rect">
            <a:avLst/>
          </a:prstGeom>
        </p:spPr>
      </p:pic>
    </p:spTree>
    <p:extLst>
      <p:ext uri="{BB962C8B-B14F-4D97-AF65-F5344CB8AC3E}">
        <p14:creationId xmlns:p14="http://schemas.microsoft.com/office/powerpoint/2010/main" val="3932478166"/>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 7">
            <a:extLst>
              <a:ext uri="{FF2B5EF4-FFF2-40B4-BE49-F238E27FC236}">
                <a16:creationId xmlns:a16="http://schemas.microsoft.com/office/drawing/2014/main" id="{2DE873D4-F44B-388D-90F3-43D9077B2508}"/>
              </a:ext>
            </a:extLst>
          </p:cNvPr>
          <p:cNvGrpSpPr/>
          <p:nvPr/>
        </p:nvGrpSpPr>
        <p:grpSpPr>
          <a:xfrm>
            <a:off x="-238259" y="5870196"/>
            <a:ext cx="12809271" cy="1440023"/>
            <a:chOff x="-238259" y="5870196"/>
            <a:chExt cx="12809271" cy="1440023"/>
          </a:xfrm>
        </p:grpSpPr>
        <p:sp>
          <p:nvSpPr>
            <p:cNvPr id="5" name="Dikdörtgen 4">
              <a:extLst>
                <a:ext uri="{FF2B5EF4-FFF2-40B4-BE49-F238E27FC236}">
                  <a16:creationId xmlns:a16="http://schemas.microsoft.com/office/drawing/2014/main" id="{CD733DE5-67A0-E258-DDAA-965480364389}"/>
                </a:ext>
              </a:extLst>
            </p:cNvPr>
            <p:cNvSpPr/>
            <p:nvPr/>
          </p:nvSpPr>
          <p:spPr>
            <a:xfrm>
              <a:off x="-238259" y="6417360"/>
              <a:ext cx="12809271" cy="635543"/>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Yuvarlatılmış Dikdörtgen 5">
              <a:extLst>
                <a:ext uri="{FF2B5EF4-FFF2-40B4-BE49-F238E27FC236}">
                  <a16:creationId xmlns:a16="http://schemas.microsoft.com/office/drawing/2014/main" id="{F0629C5B-6029-CF74-99B9-1385924DA35D}"/>
                </a:ext>
              </a:extLst>
            </p:cNvPr>
            <p:cNvSpPr/>
            <p:nvPr/>
          </p:nvSpPr>
          <p:spPr>
            <a:xfrm>
              <a:off x="4648201" y="5870196"/>
              <a:ext cx="2895600" cy="1440023"/>
            </a:xfrm>
            <a:prstGeom prst="roundRect">
              <a:avLst/>
            </a:prstGeom>
            <a:solidFill>
              <a:schemeClr val="bg1"/>
            </a:solidFill>
            <a:ln>
              <a:noFill/>
            </a:ln>
            <a:effectLst>
              <a:outerShdw blurRad="797925" dist="50800" dir="5889604" algn="ctr" rotWithShape="0">
                <a:srgbClr val="070D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7" name="Resim 6">
              <a:extLst>
                <a:ext uri="{FF2B5EF4-FFF2-40B4-BE49-F238E27FC236}">
                  <a16:creationId xmlns:a16="http://schemas.microsoft.com/office/drawing/2014/main" id="{94B0C375-F097-137B-1C79-5AEA98EA52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9317" y="6180051"/>
              <a:ext cx="2165661" cy="498368"/>
            </a:xfrm>
            <a:prstGeom prst="rect">
              <a:avLst/>
            </a:prstGeom>
          </p:spPr>
        </p:pic>
      </p:grpSp>
      <p:sp>
        <p:nvSpPr>
          <p:cNvPr id="2" name="Slayt Numarası Yer Tutucusu 1">
            <a:extLst>
              <a:ext uri="{FF2B5EF4-FFF2-40B4-BE49-F238E27FC236}">
                <a16:creationId xmlns:a16="http://schemas.microsoft.com/office/drawing/2014/main" id="{19437664-D651-4F9A-8D13-CABBFE6B82F0}"/>
              </a:ext>
            </a:extLst>
          </p:cNvPr>
          <p:cNvSpPr>
            <a:spLocks noGrp="1"/>
          </p:cNvSpPr>
          <p:nvPr>
            <p:ph type="sldNum" sz="quarter" idx="12"/>
          </p:nvPr>
        </p:nvSpPr>
        <p:spPr/>
        <p:txBody>
          <a:bodyPr/>
          <a:lstStyle/>
          <a:p>
            <a:fld id="{0AD51EEE-A715-F140-AEF4-DA680B070978}" type="slidenum">
              <a:rPr lang="tr-TR" smtClean="0"/>
              <a:t>7</a:t>
            </a:fld>
            <a:r>
              <a:rPr lang="tr-TR" dirty="0"/>
              <a:t>/16</a:t>
            </a:r>
          </a:p>
        </p:txBody>
      </p:sp>
      <p:sp>
        <p:nvSpPr>
          <p:cNvPr id="9" name="Dikdörtgen 8">
            <a:extLst>
              <a:ext uri="{FF2B5EF4-FFF2-40B4-BE49-F238E27FC236}">
                <a16:creationId xmlns:a16="http://schemas.microsoft.com/office/drawing/2014/main" id="{6E09B318-B115-454F-44E9-D1F446B24B60}"/>
              </a:ext>
            </a:extLst>
          </p:cNvPr>
          <p:cNvSpPr/>
          <p:nvPr/>
        </p:nvSpPr>
        <p:spPr>
          <a:xfrm>
            <a:off x="-261039" y="-14872"/>
            <a:ext cx="12666372" cy="1087651"/>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200" b="1" dirty="0">
                <a:solidFill>
                  <a:srgbClr val="DADADA"/>
                </a:solidFill>
                <a:latin typeface="Montserrat" panose="00000500000000000000" pitchFamily="2" charset="-94"/>
              </a:rPr>
              <a:t>  		</a:t>
            </a:r>
            <a:r>
              <a:rPr lang="tr-TR" sz="3800" b="1" dirty="0"/>
              <a:t>MONITORING &amp; REPORTING</a:t>
            </a:r>
            <a:endParaRPr lang="tr-TR" sz="3800" b="1" dirty="0">
              <a:solidFill>
                <a:srgbClr val="DADADA"/>
              </a:solidFill>
              <a:latin typeface="Montserrat" panose="00000500000000000000" pitchFamily="2" charset="-94"/>
            </a:endParaRPr>
          </a:p>
        </p:txBody>
      </p:sp>
      <p:pic>
        <p:nvPicPr>
          <p:cNvPr id="14" name="Resim 13">
            <a:extLst>
              <a:ext uri="{FF2B5EF4-FFF2-40B4-BE49-F238E27FC236}">
                <a16:creationId xmlns:a16="http://schemas.microsoft.com/office/drawing/2014/main" id="{A5A55923-AB04-1B06-30FF-D32D5BF53044}"/>
              </a:ext>
            </a:extLst>
          </p:cNvPr>
          <p:cNvPicPr>
            <a:picLocks noChangeAspect="1"/>
          </p:cNvPicPr>
          <p:nvPr/>
        </p:nvPicPr>
        <p:blipFill rotWithShape="1">
          <a:blip r:embed="rId4">
            <a:clrChange>
              <a:clrFrom>
                <a:srgbClr val="FFFFFF"/>
              </a:clrFrom>
              <a:clrTo>
                <a:srgbClr val="FFFFFF">
                  <a:alpha val="0"/>
                </a:srgbClr>
              </a:clrTo>
            </a:clrChange>
          </a:blip>
          <a:srcRect l="9146" t="16003" r="71042" b="56291"/>
          <a:stretch/>
        </p:blipFill>
        <p:spPr>
          <a:xfrm>
            <a:off x="914400" y="215036"/>
            <a:ext cx="707270" cy="627833"/>
          </a:xfrm>
          <a:prstGeom prst="rect">
            <a:avLst/>
          </a:prstGeom>
        </p:spPr>
      </p:pic>
      <p:pic>
        <p:nvPicPr>
          <p:cNvPr id="11" name="Resim 10">
            <a:extLst>
              <a:ext uri="{FF2B5EF4-FFF2-40B4-BE49-F238E27FC236}">
                <a16:creationId xmlns:a16="http://schemas.microsoft.com/office/drawing/2014/main" id="{8F397BEA-BDA3-4D6C-A732-6C985CE69272}"/>
              </a:ext>
            </a:extLst>
          </p:cNvPr>
          <p:cNvPicPr>
            <a:picLocks noChangeAspect="1"/>
          </p:cNvPicPr>
          <p:nvPr/>
        </p:nvPicPr>
        <p:blipFill>
          <a:blip r:embed="rId5"/>
          <a:stretch>
            <a:fillRect/>
          </a:stretch>
        </p:blipFill>
        <p:spPr>
          <a:xfrm>
            <a:off x="0" y="1289748"/>
            <a:ext cx="12192000" cy="5423091"/>
          </a:xfrm>
          <a:prstGeom prst="rect">
            <a:avLst/>
          </a:prstGeom>
        </p:spPr>
      </p:pic>
      <p:sp>
        <p:nvSpPr>
          <p:cNvPr id="3" name="Dikdörtgen 2">
            <a:extLst>
              <a:ext uri="{FF2B5EF4-FFF2-40B4-BE49-F238E27FC236}">
                <a16:creationId xmlns:a16="http://schemas.microsoft.com/office/drawing/2014/main" id="{3257E64D-21EA-478B-8D6E-8184CB5B0A69}"/>
              </a:ext>
            </a:extLst>
          </p:cNvPr>
          <p:cNvSpPr/>
          <p:nvPr/>
        </p:nvSpPr>
        <p:spPr>
          <a:xfrm>
            <a:off x="6847840" y="1432560"/>
            <a:ext cx="360680" cy="81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78081217"/>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 7">
            <a:extLst>
              <a:ext uri="{FF2B5EF4-FFF2-40B4-BE49-F238E27FC236}">
                <a16:creationId xmlns:a16="http://schemas.microsoft.com/office/drawing/2014/main" id="{2DE873D4-F44B-388D-90F3-43D9077B2508}"/>
              </a:ext>
            </a:extLst>
          </p:cNvPr>
          <p:cNvGrpSpPr/>
          <p:nvPr/>
        </p:nvGrpSpPr>
        <p:grpSpPr>
          <a:xfrm>
            <a:off x="-238259" y="5870196"/>
            <a:ext cx="12809271" cy="1440023"/>
            <a:chOff x="-238259" y="5870196"/>
            <a:chExt cx="12809271" cy="1440023"/>
          </a:xfrm>
        </p:grpSpPr>
        <p:sp>
          <p:nvSpPr>
            <p:cNvPr id="5" name="Dikdörtgen 4">
              <a:extLst>
                <a:ext uri="{FF2B5EF4-FFF2-40B4-BE49-F238E27FC236}">
                  <a16:creationId xmlns:a16="http://schemas.microsoft.com/office/drawing/2014/main" id="{CD733DE5-67A0-E258-DDAA-965480364389}"/>
                </a:ext>
              </a:extLst>
            </p:cNvPr>
            <p:cNvSpPr/>
            <p:nvPr/>
          </p:nvSpPr>
          <p:spPr>
            <a:xfrm>
              <a:off x="-238259" y="6417360"/>
              <a:ext cx="12809271" cy="635543"/>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Yuvarlatılmış Dikdörtgen 5">
              <a:extLst>
                <a:ext uri="{FF2B5EF4-FFF2-40B4-BE49-F238E27FC236}">
                  <a16:creationId xmlns:a16="http://schemas.microsoft.com/office/drawing/2014/main" id="{F0629C5B-6029-CF74-99B9-1385924DA35D}"/>
                </a:ext>
              </a:extLst>
            </p:cNvPr>
            <p:cNvSpPr/>
            <p:nvPr/>
          </p:nvSpPr>
          <p:spPr>
            <a:xfrm>
              <a:off x="4648201" y="5870196"/>
              <a:ext cx="2895600" cy="1440023"/>
            </a:xfrm>
            <a:prstGeom prst="roundRect">
              <a:avLst/>
            </a:prstGeom>
            <a:solidFill>
              <a:schemeClr val="bg1"/>
            </a:solidFill>
            <a:ln>
              <a:noFill/>
            </a:ln>
            <a:effectLst>
              <a:outerShdw blurRad="797925" dist="50800" dir="5889604" algn="ctr" rotWithShape="0">
                <a:srgbClr val="070D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7" name="Resim 6">
              <a:extLst>
                <a:ext uri="{FF2B5EF4-FFF2-40B4-BE49-F238E27FC236}">
                  <a16:creationId xmlns:a16="http://schemas.microsoft.com/office/drawing/2014/main" id="{94B0C375-F097-137B-1C79-5AEA98EA52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9317" y="6180051"/>
              <a:ext cx="2165661" cy="498368"/>
            </a:xfrm>
            <a:prstGeom prst="rect">
              <a:avLst/>
            </a:prstGeom>
          </p:spPr>
        </p:pic>
      </p:grpSp>
      <p:sp>
        <p:nvSpPr>
          <p:cNvPr id="2" name="Slayt Numarası Yer Tutucusu 1">
            <a:extLst>
              <a:ext uri="{FF2B5EF4-FFF2-40B4-BE49-F238E27FC236}">
                <a16:creationId xmlns:a16="http://schemas.microsoft.com/office/drawing/2014/main" id="{19437664-D651-4F9A-8D13-CABBFE6B82F0}"/>
              </a:ext>
            </a:extLst>
          </p:cNvPr>
          <p:cNvSpPr>
            <a:spLocks noGrp="1"/>
          </p:cNvSpPr>
          <p:nvPr>
            <p:ph type="sldNum" sz="quarter" idx="12"/>
          </p:nvPr>
        </p:nvSpPr>
        <p:spPr/>
        <p:txBody>
          <a:bodyPr/>
          <a:lstStyle/>
          <a:p>
            <a:fld id="{0AD51EEE-A715-F140-AEF4-DA680B070978}" type="slidenum">
              <a:rPr lang="tr-TR" smtClean="0"/>
              <a:t>8</a:t>
            </a:fld>
            <a:r>
              <a:rPr lang="tr-TR" dirty="0"/>
              <a:t>/16</a:t>
            </a:r>
          </a:p>
        </p:txBody>
      </p:sp>
      <p:sp>
        <p:nvSpPr>
          <p:cNvPr id="9" name="Dikdörtgen 8">
            <a:extLst>
              <a:ext uri="{FF2B5EF4-FFF2-40B4-BE49-F238E27FC236}">
                <a16:creationId xmlns:a16="http://schemas.microsoft.com/office/drawing/2014/main" id="{6E09B318-B115-454F-44E9-D1F446B24B60}"/>
              </a:ext>
            </a:extLst>
          </p:cNvPr>
          <p:cNvSpPr/>
          <p:nvPr/>
        </p:nvSpPr>
        <p:spPr>
          <a:xfrm>
            <a:off x="-237186" y="0"/>
            <a:ext cx="12666372" cy="1087651"/>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800" b="1" dirty="0">
                <a:solidFill>
                  <a:srgbClr val="DADADA"/>
                </a:solidFill>
                <a:latin typeface="Montserrat" panose="00000500000000000000" pitchFamily="2" charset="-94"/>
              </a:rPr>
              <a:t>		</a:t>
            </a:r>
            <a:r>
              <a:rPr lang="tr-TR" sz="2200" b="1" dirty="0" err="1">
                <a:solidFill>
                  <a:srgbClr val="DADADA"/>
                </a:solidFill>
                <a:latin typeface="Montserrat" panose="00000500000000000000" pitchFamily="2" charset="-94"/>
              </a:rPr>
              <a:t>Declarations</a:t>
            </a:r>
            <a:r>
              <a:rPr lang="tr-TR" sz="2200" b="1" dirty="0">
                <a:solidFill>
                  <a:srgbClr val="DADADA"/>
                </a:solidFill>
                <a:latin typeface="Montserrat" panose="00000500000000000000" pitchFamily="2" charset="-94"/>
              </a:rPr>
              <a:t> in </a:t>
            </a:r>
            <a:r>
              <a:rPr lang="tr-TR" sz="2200" b="1" dirty="0" err="1">
                <a:solidFill>
                  <a:srgbClr val="DADADA"/>
                </a:solidFill>
                <a:latin typeface="Montserrat" panose="00000500000000000000" pitchFamily="2" charset="-94"/>
              </a:rPr>
              <a:t>All</a:t>
            </a:r>
            <a:r>
              <a:rPr lang="tr-TR" sz="2200" b="1" dirty="0">
                <a:solidFill>
                  <a:srgbClr val="DADADA"/>
                </a:solidFill>
                <a:latin typeface="Montserrat" panose="00000500000000000000" pitchFamily="2" charset="-94"/>
              </a:rPr>
              <a:t> </a:t>
            </a:r>
            <a:r>
              <a:rPr lang="tr-TR" sz="2200" b="1" dirty="0" err="1">
                <a:solidFill>
                  <a:srgbClr val="DADADA"/>
                </a:solidFill>
                <a:latin typeface="Montserrat" panose="00000500000000000000" pitchFamily="2" charset="-94"/>
              </a:rPr>
              <a:t>irrigation</a:t>
            </a:r>
            <a:r>
              <a:rPr lang="tr-TR" sz="2200" b="1" dirty="0">
                <a:solidFill>
                  <a:srgbClr val="DADADA"/>
                </a:solidFill>
                <a:latin typeface="Montserrat" panose="00000500000000000000" pitchFamily="2" charset="-94"/>
              </a:rPr>
              <a:t> </a:t>
            </a:r>
            <a:r>
              <a:rPr lang="tr-TR" sz="2200" b="1" dirty="0" err="1">
                <a:solidFill>
                  <a:srgbClr val="DADADA"/>
                </a:solidFill>
                <a:latin typeface="Montserrat" panose="00000500000000000000" pitchFamily="2" charset="-94"/>
              </a:rPr>
              <a:t>area</a:t>
            </a:r>
            <a:endParaRPr lang="tr-TR" sz="2200" b="1" dirty="0">
              <a:solidFill>
                <a:schemeClr val="accent2"/>
              </a:solidFill>
              <a:latin typeface="Montserrat" panose="00000500000000000000" pitchFamily="2" charset="-94"/>
            </a:endParaRPr>
          </a:p>
        </p:txBody>
      </p:sp>
      <p:pic>
        <p:nvPicPr>
          <p:cNvPr id="14" name="Resim 13">
            <a:extLst>
              <a:ext uri="{FF2B5EF4-FFF2-40B4-BE49-F238E27FC236}">
                <a16:creationId xmlns:a16="http://schemas.microsoft.com/office/drawing/2014/main" id="{A5A55923-AB04-1B06-30FF-D32D5BF53044}"/>
              </a:ext>
            </a:extLst>
          </p:cNvPr>
          <p:cNvPicPr>
            <a:picLocks noChangeAspect="1"/>
          </p:cNvPicPr>
          <p:nvPr/>
        </p:nvPicPr>
        <p:blipFill rotWithShape="1">
          <a:blip r:embed="rId4">
            <a:clrChange>
              <a:clrFrom>
                <a:srgbClr val="FFFFFF"/>
              </a:clrFrom>
              <a:clrTo>
                <a:srgbClr val="FFFFFF">
                  <a:alpha val="0"/>
                </a:srgbClr>
              </a:clrTo>
            </a:clrChange>
          </a:blip>
          <a:srcRect l="9146" t="16003" r="71042" b="56291"/>
          <a:stretch/>
        </p:blipFill>
        <p:spPr>
          <a:xfrm>
            <a:off x="914400" y="215036"/>
            <a:ext cx="707270" cy="627833"/>
          </a:xfrm>
          <a:prstGeom prst="rect">
            <a:avLst/>
          </a:prstGeom>
        </p:spPr>
      </p:pic>
      <p:pic>
        <p:nvPicPr>
          <p:cNvPr id="11" name="Resim 10">
            <a:extLst>
              <a:ext uri="{FF2B5EF4-FFF2-40B4-BE49-F238E27FC236}">
                <a16:creationId xmlns:a16="http://schemas.microsoft.com/office/drawing/2014/main" id="{6B848D79-124E-44FD-B4DB-2992424AB047}"/>
              </a:ext>
            </a:extLst>
          </p:cNvPr>
          <p:cNvPicPr>
            <a:picLocks noChangeAspect="1"/>
          </p:cNvPicPr>
          <p:nvPr/>
        </p:nvPicPr>
        <p:blipFill rotWithShape="1">
          <a:blip r:embed="rId5"/>
          <a:srcRect t="10601"/>
          <a:stretch/>
        </p:blipFill>
        <p:spPr>
          <a:xfrm>
            <a:off x="594641" y="1272420"/>
            <a:ext cx="6305064" cy="2674740"/>
          </a:xfrm>
          <a:prstGeom prst="rect">
            <a:avLst/>
          </a:prstGeom>
          <a:effectLst>
            <a:outerShdw blurRad="50800" dist="38100" dir="16200000" rotWithShape="0">
              <a:prstClr val="black">
                <a:alpha val="40000"/>
              </a:prstClr>
            </a:outerShdw>
          </a:effectLst>
        </p:spPr>
      </p:pic>
      <p:pic>
        <p:nvPicPr>
          <p:cNvPr id="10" name="Resim 9">
            <a:extLst>
              <a:ext uri="{FF2B5EF4-FFF2-40B4-BE49-F238E27FC236}">
                <a16:creationId xmlns:a16="http://schemas.microsoft.com/office/drawing/2014/main" id="{24D13937-569D-46B6-9E31-804916159F40}"/>
              </a:ext>
            </a:extLst>
          </p:cNvPr>
          <p:cNvPicPr>
            <a:picLocks noChangeAspect="1"/>
          </p:cNvPicPr>
          <p:nvPr/>
        </p:nvPicPr>
        <p:blipFill rotWithShape="1">
          <a:blip r:embed="rId6"/>
          <a:srcRect t="10988"/>
          <a:stretch/>
        </p:blipFill>
        <p:spPr>
          <a:xfrm>
            <a:off x="1510897" y="2874095"/>
            <a:ext cx="5781443" cy="2765840"/>
          </a:xfrm>
          <a:prstGeom prst="rect">
            <a:avLst/>
          </a:prstGeom>
          <a:effectLst>
            <a:outerShdw blurRad="50800" dist="38100" dir="16200000" rotWithShape="0">
              <a:prstClr val="black">
                <a:alpha val="40000"/>
              </a:prstClr>
            </a:outerShdw>
          </a:effectLst>
        </p:spPr>
      </p:pic>
      <p:sp>
        <p:nvSpPr>
          <p:cNvPr id="12" name="Metin kutusu 11">
            <a:extLst>
              <a:ext uri="{FF2B5EF4-FFF2-40B4-BE49-F238E27FC236}">
                <a16:creationId xmlns:a16="http://schemas.microsoft.com/office/drawing/2014/main" id="{F3C3CFD3-FB96-4CC0-8819-D4336A6B9953}"/>
              </a:ext>
            </a:extLst>
          </p:cNvPr>
          <p:cNvSpPr txBox="1"/>
          <p:nvPr/>
        </p:nvSpPr>
        <p:spPr>
          <a:xfrm>
            <a:off x="7543801" y="3557851"/>
            <a:ext cx="3899535" cy="1200329"/>
          </a:xfrm>
          <a:prstGeom prst="rect">
            <a:avLst/>
          </a:prstGeom>
          <a:noFill/>
        </p:spPr>
        <p:txBody>
          <a:bodyPr wrap="square">
            <a:spAutoFit/>
          </a:bodyPr>
          <a:lstStyle/>
          <a:p>
            <a:r>
              <a:rPr lang="tr-TR" sz="1800" b="1" dirty="0">
                <a:solidFill>
                  <a:srgbClr val="DADADA"/>
                </a:solidFill>
                <a:latin typeface="Montserrat" panose="00000500000000000000" pitchFamily="2" charset="-94"/>
              </a:rPr>
              <a:t> </a:t>
            </a:r>
            <a:r>
              <a:rPr lang="tr-TR" sz="1800" b="1" dirty="0" err="1">
                <a:gradFill flip="none" rotWithShape="1">
                  <a:gsLst>
                    <a:gs pos="0">
                      <a:srgbClr val="8CC44C"/>
                    </a:gs>
                    <a:gs pos="23000">
                      <a:srgbClr val="8CC44C"/>
                    </a:gs>
                    <a:gs pos="69000">
                      <a:srgbClr val="76AC39"/>
                    </a:gs>
                    <a:gs pos="97000">
                      <a:srgbClr val="6EA035"/>
                    </a:gs>
                  </a:gsLst>
                  <a:path path="circle">
                    <a:fillToRect l="37721" t="-19636" r="62278" b="119636"/>
                  </a:path>
                </a:gradFill>
              </a:rPr>
              <a:t>Crop</a:t>
            </a:r>
            <a:r>
              <a:rPr lang="tr-TR" sz="1800" b="1" dirty="0">
                <a:gradFill flip="none" rotWithShape="1">
                  <a:gsLst>
                    <a:gs pos="0">
                      <a:srgbClr val="8CC44C"/>
                    </a:gs>
                    <a:gs pos="23000">
                      <a:srgbClr val="8CC44C"/>
                    </a:gs>
                    <a:gs pos="69000">
                      <a:srgbClr val="76AC39"/>
                    </a:gs>
                    <a:gs pos="97000">
                      <a:srgbClr val="6EA035"/>
                    </a:gs>
                  </a:gsLst>
                  <a:path path="circle">
                    <a:fillToRect l="37721" t="-19636" r="62278" b="119636"/>
                  </a:path>
                </a:gradFill>
              </a:rPr>
              <a:t> </a:t>
            </a:r>
            <a:r>
              <a:rPr lang="tr-TR" sz="1800" b="1" dirty="0" err="1">
                <a:gradFill flip="none" rotWithShape="1">
                  <a:gsLst>
                    <a:gs pos="0">
                      <a:srgbClr val="8CC44C"/>
                    </a:gs>
                    <a:gs pos="23000">
                      <a:srgbClr val="8CC44C"/>
                    </a:gs>
                    <a:gs pos="69000">
                      <a:srgbClr val="76AC39"/>
                    </a:gs>
                    <a:gs pos="97000">
                      <a:srgbClr val="6EA035"/>
                    </a:gs>
                  </a:gsLst>
                  <a:path path="circle">
                    <a:fillToRect l="37721" t="-19636" r="62278" b="119636"/>
                  </a:path>
                </a:gradFill>
              </a:rPr>
              <a:t>health</a:t>
            </a:r>
            <a:r>
              <a:rPr lang="tr-TR" sz="1800" b="1" dirty="0">
                <a:gradFill flip="none" rotWithShape="1">
                  <a:gsLst>
                    <a:gs pos="0">
                      <a:srgbClr val="8CC44C"/>
                    </a:gs>
                    <a:gs pos="23000">
                      <a:srgbClr val="8CC44C"/>
                    </a:gs>
                    <a:gs pos="69000">
                      <a:srgbClr val="76AC39"/>
                    </a:gs>
                    <a:gs pos="97000">
                      <a:srgbClr val="6EA035"/>
                    </a:gs>
                  </a:gsLst>
                  <a:path path="circle">
                    <a:fillToRect l="37721" t="-19636" r="62278" b="119636"/>
                  </a:path>
                </a:gradFill>
              </a:rPr>
              <a:t> &amp; </a:t>
            </a:r>
            <a:r>
              <a:rPr lang="tr-TR" sz="1800" b="1" dirty="0" err="1">
                <a:gradFill flip="none" rotWithShape="1">
                  <a:gsLst>
                    <a:gs pos="0">
                      <a:srgbClr val="8CC44C"/>
                    </a:gs>
                    <a:gs pos="23000">
                      <a:srgbClr val="8CC44C"/>
                    </a:gs>
                    <a:gs pos="69000">
                      <a:srgbClr val="76AC39"/>
                    </a:gs>
                    <a:gs pos="97000">
                      <a:srgbClr val="6EA035"/>
                    </a:gs>
                  </a:gsLst>
                  <a:path path="circle">
                    <a:fillToRect l="37721" t="-19636" r="62278" b="119636"/>
                  </a:path>
                </a:gradFill>
              </a:rPr>
              <a:t>stress</a:t>
            </a:r>
            <a:r>
              <a:rPr lang="tr-TR" sz="1800" b="1" dirty="0">
                <a:gradFill flip="none" rotWithShape="1">
                  <a:gsLst>
                    <a:gs pos="0">
                      <a:srgbClr val="8CC44C"/>
                    </a:gs>
                    <a:gs pos="23000">
                      <a:srgbClr val="8CC44C"/>
                    </a:gs>
                    <a:gs pos="69000">
                      <a:srgbClr val="76AC39"/>
                    </a:gs>
                    <a:gs pos="97000">
                      <a:srgbClr val="6EA035"/>
                    </a:gs>
                  </a:gsLst>
                  <a:path path="circle">
                    <a:fillToRect l="37721" t="-19636" r="62278" b="119636"/>
                  </a:path>
                </a:gradFill>
              </a:rPr>
              <a:t> </a:t>
            </a:r>
            <a:r>
              <a:rPr lang="tr-TR" sz="1800" b="1" dirty="0" err="1">
                <a:gradFill flip="none" rotWithShape="1">
                  <a:gsLst>
                    <a:gs pos="0">
                      <a:srgbClr val="8CC44C"/>
                    </a:gs>
                    <a:gs pos="23000">
                      <a:srgbClr val="8CC44C"/>
                    </a:gs>
                    <a:gs pos="69000">
                      <a:srgbClr val="76AC39"/>
                    </a:gs>
                    <a:gs pos="97000">
                      <a:srgbClr val="6EA035"/>
                    </a:gs>
                  </a:gsLst>
                  <a:path path="circle">
                    <a:fillToRect l="37721" t="-19636" r="62278" b="119636"/>
                  </a:path>
                </a:gradFill>
              </a:rPr>
              <a:t>monitoring</a:t>
            </a:r>
            <a:endParaRPr lang="tr-TR" sz="1800" b="1" dirty="0">
              <a:gradFill flip="none" rotWithShape="1">
                <a:gsLst>
                  <a:gs pos="0">
                    <a:srgbClr val="8CC44C"/>
                  </a:gs>
                  <a:gs pos="23000">
                    <a:srgbClr val="8CC44C"/>
                  </a:gs>
                  <a:gs pos="69000">
                    <a:srgbClr val="76AC39"/>
                  </a:gs>
                  <a:gs pos="97000">
                    <a:srgbClr val="6EA035"/>
                  </a:gs>
                </a:gsLst>
                <a:path path="circle">
                  <a:fillToRect l="37721" t="-19636" r="62278" b="119636"/>
                </a:path>
              </a:gradFill>
            </a:endParaRPr>
          </a:p>
          <a:p>
            <a:r>
              <a:rPr lang="tr-TR" sz="1800" b="1" dirty="0" err="1"/>
              <a:t>During</a:t>
            </a:r>
            <a:r>
              <a:rPr lang="tr-TR" sz="1800" b="1" dirty="0"/>
              <a:t> </a:t>
            </a:r>
            <a:r>
              <a:rPr lang="tr-TR" sz="1800" b="1" dirty="0" err="1"/>
              <a:t>the</a:t>
            </a:r>
            <a:r>
              <a:rPr lang="tr-TR" sz="1800" b="1" dirty="0"/>
              <a:t> </a:t>
            </a:r>
            <a:r>
              <a:rPr lang="tr-TR" sz="1800" b="1" dirty="0" err="1"/>
              <a:t>season</a:t>
            </a:r>
            <a:r>
              <a:rPr lang="tr-TR" sz="1800" b="1" dirty="0"/>
              <a:t>, </a:t>
            </a:r>
            <a:r>
              <a:rPr lang="tr-TR" sz="1800" b="1" dirty="0" err="1"/>
              <a:t>system</a:t>
            </a:r>
            <a:r>
              <a:rPr lang="tr-TR" sz="1800" b="1" dirty="0"/>
              <a:t> </a:t>
            </a:r>
            <a:r>
              <a:rPr lang="tr-TR" sz="1800" b="1" dirty="0" err="1"/>
              <a:t>monitors</a:t>
            </a:r>
            <a:r>
              <a:rPr lang="tr-TR" sz="1800" b="1" dirty="0"/>
              <a:t> </a:t>
            </a:r>
            <a:r>
              <a:rPr lang="tr-TR" sz="1800" b="1" dirty="0" err="1"/>
              <a:t>the</a:t>
            </a:r>
            <a:r>
              <a:rPr lang="tr-TR" sz="1800" b="1" dirty="0"/>
              <a:t> </a:t>
            </a:r>
            <a:r>
              <a:rPr lang="tr-TR" sz="1800" b="1" dirty="0" err="1"/>
              <a:t>crop</a:t>
            </a:r>
            <a:r>
              <a:rPr lang="tr-TR" sz="1800" b="1" dirty="0"/>
              <a:t> </a:t>
            </a:r>
            <a:r>
              <a:rPr lang="tr-TR" sz="1800" b="1" dirty="0" err="1"/>
              <a:t>health</a:t>
            </a:r>
            <a:r>
              <a:rPr lang="tr-TR" sz="1800" b="1" dirty="0"/>
              <a:t>, </a:t>
            </a:r>
            <a:r>
              <a:rPr lang="tr-TR" sz="1800" b="1" dirty="0" err="1"/>
              <a:t>stress</a:t>
            </a:r>
            <a:r>
              <a:rPr lang="tr-TR" sz="1800" b="1" dirty="0"/>
              <a:t>  </a:t>
            </a:r>
            <a:r>
              <a:rPr lang="tr-TR" sz="1800" b="1" dirty="0" err="1"/>
              <a:t>and</a:t>
            </a:r>
            <a:r>
              <a:rPr lang="tr-TR" sz="1800" b="1" dirty="0"/>
              <a:t> </a:t>
            </a:r>
            <a:r>
              <a:rPr lang="tr-TR" sz="1800" b="1" dirty="0" err="1"/>
              <a:t>inform</a:t>
            </a:r>
            <a:r>
              <a:rPr lang="tr-TR" sz="1800" b="1" dirty="0"/>
              <a:t> </a:t>
            </a:r>
            <a:r>
              <a:rPr lang="tr-TR" sz="1800" b="1" dirty="0" err="1"/>
              <a:t>users</a:t>
            </a:r>
            <a:endParaRPr lang="tr-TR" sz="1800" b="1" dirty="0">
              <a:gradFill flip="none" rotWithShape="1">
                <a:gsLst>
                  <a:gs pos="0">
                    <a:srgbClr val="8CC44C"/>
                  </a:gs>
                  <a:gs pos="23000">
                    <a:srgbClr val="8CC44C"/>
                  </a:gs>
                  <a:gs pos="69000">
                    <a:srgbClr val="76AC39"/>
                  </a:gs>
                  <a:gs pos="97000">
                    <a:srgbClr val="6EA035"/>
                  </a:gs>
                </a:gsLst>
                <a:path path="circle">
                  <a:fillToRect l="37721" t="-19636" r="62278" b="119636"/>
                </a:path>
              </a:gradFill>
            </a:endParaRPr>
          </a:p>
        </p:txBody>
      </p:sp>
      <p:sp>
        <p:nvSpPr>
          <p:cNvPr id="15" name="Metin kutusu 14">
            <a:extLst>
              <a:ext uri="{FF2B5EF4-FFF2-40B4-BE49-F238E27FC236}">
                <a16:creationId xmlns:a16="http://schemas.microsoft.com/office/drawing/2014/main" id="{08B71CDD-0E1D-4B74-AE05-B1D8F26338DA}"/>
              </a:ext>
            </a:extLst>
          </p:cNvPr>
          <p:cNvSpPr txBox="1"/>
          <p:nvPr/>
        </p:nvSpPr>
        <p:spPr>
          <a:xfrm>
            <a:off x="7292340" y="1775015"/>
            <a:ext cx="6404610" cy="369332"/>
          </a:xfrm>
          <a:prstGeom prst="rect">
            <a:avLst/>
          </a:prstGeom>
          <a:noFill/>
        </p:spPr>
        <p:txBody>
          <a:bodyPr wrap="square">
            <a:spAutoFit/>
          </a:bodyPr>
          <a:lstStyle/>
          <a:p>
            <a:r>
              <a:rPr lang="tr-TR" sz="1800" b="1" dirty="0" err="1">
                <a:solidFill>
                  <a:schemeClr val="accent2"/>
                </a:solidFill>
                <a:latin typeface="Montserrat" panose="00000500000000000000" pitchFamily="2" charset="-94"/>
              </a:rPr>
              <a:t>All</a:t>
            </a:r>
            <a:r>
              <a:rPr lang="tr-TR" sz="1800" b="1" dirty="0">
                <a:solidFill>
                  <a:schemeClr val="accent2"/>
                </a:solidFill>
                <a:latin typeface="Montserrat" panose="00000500000000000000" pitchFamily="2" charset="-94"/>
              </a:rPr>
              <a:t> </a:t>
            </a:r>
            <a:r>
              <a:rPr lang="tr-TR" sz="1800" b="1" dirty="0" err="1">
                <a:solidFill>
                  <a:schemeClr val="accent2"/>
                </a:solidFill>
                <a:latin typeface="Montserrat" panose="00000500000000000000" pitchFamily="2" charset="-94"/>
              </a:rPr>
              <a:t>declarations</a:t>
            </a:r>
            <a:r>
              <a:rPr lang="tr-TR" sz="1800" b="1" dirty="0">
                <a:solidFill>
                  <a:schemeClr val="accent2"/>
                </a:solidFill>
                <a:latin typeface="Montserrat" panose="00000500000000000000" pitchFamily="2" charset="-94"/>
              </a:rPr>
              <a:t> </a:t>
            </a:r>
            <a:r>
              <a:rPr lang="tr-TR" sz="1800" b="1" dirty="0" err="1">
                <a:solidFill>
                  <a:schemeClr val="accent2"/>
                </a:solidFill>
                <a:latin typeface="Montserrat" panose="00000500000000000000" pitchFamily="2" charset="-94"/>
              </a:rPr>
              <a:t>mapped</a:t>
            </a:r>
            <a:r>
              <a:rPr lang="tr-TR" sz="1800" b="1" dirty="0">
                <a:solidFill>
                  <a:schemeClr val="accent2"/>
                </a:solidFill>
                <a:latin typeface="Montserrat" panose="00000500000000000000" pitchFamily="2" charset="-94"/>
              </a:rPr>
              <a:t> on </a:t>
            </a:r>
            <a:r>
              <a:rPr lang="tr-TR" sz="1800" b="1" dirty="0" err="1">
                <a:solidFill>
                  <a:schemeClr val="accent2"/>
                </a:solidFill>
                <a:latin typeface="Montserrat" panose="00000500000000000000" pitchFamily="2" charset="-94"/>
              </a:rPr>
              <a:t>the</a:t>
            </a:r>
            <a:r>
              <a:rPr lang="tr-TR" sz="1800" b="1" dirty="0">
                <a:solidFill>
                  <a:schemeClr val="accent2"/>
                </a:solidFill>
                <a:latin typeface="Montserrat" panose="00000500000000000000" pitchFamily="2" charset="-94"/>
              </a:rPr>
              <a:t> </a:t>
            </a:r>
            <a:r>
              <a:rPr lang="tr-TR" sz="1800" b="1" dirty="0" err="1">
                <a:solidFill>
                  <a:schemeClr val="accent2"/>
                </a:solidFill>
                <a:latin typeface="Montserrat" panose="00000500000000000000" pitchFamily="2" charset="-94"/>
              </a:rPr>
              <a:t>map</a:t>
            </a:r>
            <a:endParaRPr lang="tr-TR" dirty="0"/>
          </a:p>
        </p:txBody>
      </p:sp>
      <p:sp>
        <p:nvSpPr>
          <p:cNvPr id="4" name="Dikdörtgen 3">
            <a:extLst>
              <a:ext uri="{FF2B5EF4-FFF2-40B4-BE49-F238E27FC236}">
                <a16:creationId xmlns:a16="http://schemas.microsoft.com/office/drawing/2014/main" id="{AF233F44-E841-4F0D-AF4D-67282912868D}"/>
              </a:ext>
            </a:extLst>
          </p:cNvPr>
          <p:cNvSpPr/>
          <p:nvPr/>
        </p:nvSpPr>
        <p:spPr>
          <a:xfrm>
            <a:off x="857250" y="1272420"/>
            <a:ext cx="289560" cy="1176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2161559319"/>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FC882BEE-F289-5027-420E-810F3FA86F9F}"/>
              </a:ext>
            </a:extLst>
          </p:cNvPr>
          <p:cNvSpPr txBox="1">
            <a:spLocks noChangeArrowheads="1"/>
          </p:cNvSpPr>
          <p:nvPr/>
        </p:nvSpPr>
        <p:spPr>
          <a:xfrm>
            <a:off x="111661" y="1635709"/>
            <a:ext cx="6500861" cy="39771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360000" algn="just">
              <a:lnSpc>
                <a:spcPct val="100000"/>
              </a:lnSpc>
              <a:spcBef>
                <a:spcPts val="0"/>
              </a:spcBef>
            </a:pPr>
            <a:r>
              <a:rPr lang="tr-TR" sz="2600" dirty="0"/>
              <a:t>Su ve Kanalizasyon şebekelerinin, CBS tabanlı</a:t>
            </a:r>
            <a:r>
              <a:rPr lang="tr-TR" sz="2600" b="1" dirty="0"/>
              <a:t> </a:t>
            </a:r>
            <a:r>
              <a:rPr lang="tr-TR" sz="2600" dirty="0"/>
              <a:t>topolojik kurallara uygun olarak yönetilmesi için, iç süreçlere göre özelleştirilebilen ve diğer sistemlerle entegre, lisans bağımlılığı olmayan bir sistem bütünüdür.</a:t>
            </a:r>
          </a:p>
          <a:p>
            <a:pPr algn="just">
              <a:lnSpc>
                <a:spcPct val="150000"/>
              </a:lnSpc>
              <a:spcBef>
                <a:spcPts val="0"/>
              </a:spcBef>
            </a:pPr>
            <a:endParaRPr lang="tr-TR" sz="2600" dirty="0"/>
          </a:p>
          <a:p>
            <a:pPr marL="342900" indent="-342900" algn="just">
              <a:lnSpc>
                <a:spcPct val="150000"/>
              </a:lnSpc>
              <a:spcBef>
                <a:spcPts val="0"/>
              </a:spcBef>
              <a:buFont typeface="Arial" panose="020B0604020202020204" pitchFamily="34" charset="0"/>
              <a:buChar char="•"/>
            </a:pPr>
            <a:endParaRPr lang="tr-TR" sz="2000" dirty="0"/>
          </a:p>
          <a:p>
            <a:pPr algn="just">
              <a:lnSpc>
                <a:spcPct val="150000"/>
              </a:lnSpc>
              <a:spcBef>
                <a:spcPts val="0"/>
              </a:spcBef>
            </a:pPr>
            <a:endParaRPr lang="tr-TR" sz="2000" dirty="0"/>
          </a:p>
          <a:p>
            <a:pPr algn="just">
              <a:lnSpc>
                <a:spcPct val="150000"/>
              </a:lnSpc>
              <a:spcBef>
                <a:spcPts val="0"/>
              </a:spcBef>
            </a:pPr>
            <a:endParaRPr lang="en-US" sz="1600" i="1" dirty="0"/>
          </a:p>
        </p:txBody>
      </p:sp>
      <p:grpSp>
        <p:nvGrpSpPr>
          <p:cNvPr id="8" name="Grup 7">
            <a:extLst>
              <a:ext uri="{FF2B5EF4-FFF2-40B4-BE49-F238E27FC236}">
                <a16:creationId xmlns:a16="http://schemas.microsoft.com/office/drawing/2014/main" id="{2DE873D4-F44B-388D-90F3-43D9077B2508}"/>
              </a:ext>
            </a:extLst>
          </p:cNvPr>
          <p:cNvGrpSpPr/>
          <p:nvPr/>
        </p:nvGrpSpPr>
        <p:grpSpPr>
          <a:xfrm>
            <a:off x="-238259" y="5870196"/>
            <a:ext cx="12809271" cy="1440023"/>
            <a:chOff x="-238259" y="5870196"/>
            <a:chExt cx="12809271" cy="1440023"/>
          </a:xfrm>
        </p:grpSpPr>
        <p:sp>
          <p:nvSpPr>
            <p:cNvPr id="5" name="Dikdörtgen 4">
              <a:extLst>
                <a:ext uri="{FF2B5EF4-FFF2-40B4-BE49-F238E27FC236}">
                  <a16:creationId xmlns:a16="http://schemas.microsoft.com/office/drawing/2014/main" id="{CD733DE5-67A0-E258-DDAA-965480364389}"/>
                </a:ext>
              </a:extLst>
            </p:cNvPr>
            <p:cNvSpPr/>
            <p:nvPr/>
          </p:nvSpPr>
          <p:spPr>
            <a:xfrm>
              <a:off x="-238259" y="6417360"/>
              <a:ext cx="12809271" cy="635543"/>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Yuvarlatılmış Dikdörtgen 5">
              <a:extLst>
                <a:ext uri="{FF2B5EF4-FFF2-40B4-BE49-F238E27FC236}">
                  <a16:creationId xmlns:a16="http://schemas.microsoft.com/office/drawing/2014/main" id="{F0629C5B-6029-CF74-99B9-1385924DA35D}"/>
                </a:ext>
              </a:extLst>
            </p:cNvPr>
            <p:cNvSpPr/>
            <p:nvPr/>
          </p:nvSpPr>
          <p:spPr>
            <a:xfrm>
              <a:off x="4648201" y="5870196"/>
              <a:ext cx="2895600" cy="1440023"/>
            </a:xfrm>
            <a:prstGeom prst="roundRect">
              <a:avLst/>
            </a:prstGeom>
            <a:solidFill>
              <a:schemeClr val="bg1"/>
            </a:solidFill>
            <a:ln>
              <a:noFill/>
            </a:ln>
            <a:effectLst>
              <a:outerShdw blurRad="797925" dist="50800" dir="5889604" algn="ctr" rotWithShape="0">
                <a:srgbClr val="070D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7" name="Resim 6">
              <a:extLst>
                <a:ext uri="{FF2B5EF4-FFF2-40B4-BE49-F238E27FC236}">
                  <a16:creationId xmlns:a16="http://schemas.microsoft.com/office/drawing/2014/main" id="{94B0C375-F097-137B-1C79-5AEA98EA52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9317" y="6180051"/>
              <a:ext cx="2165661" cy="498368"/>
            </a:xfrm>
            <a:prstGeom prst="rect">
              <a:avLst/>
            </a:prstGeom>
          </p:spPr>
        </p:pic>
      </p:grpSp>
      <p:sp>
        <p:nvSpPr>
          <p:cNvPr id="11" name="Metin kutusu 10">
            <a:extLst>
              <a:ext uri="{FF2B5EF4-FFF2-40B4-BE49-F238E27FC236}">
                <a16:creationId xmlns:a16="http://schemas.microsoft.com/office/drawing/2014/main" id="{854CC864-E7F8-40B4-9F6E-5D3CBC65E9AD}"/>
              </a:ext>
            </a:extLst>
          </p:cNvPr>
          <p:cNvSpPr txBox="1"/>
          <p:nvPr/>
        </p:nvSpPr>
        <p:spPr>
          <a:xfrm>
            <a:off x="7465695" y="4616999"/>
            <a:ext cx="4227058" cy="734945"/>
          </a:xfrm>
          <a:prstGeom prst="rect">
            <a:avLst/>
          </a:prstGeom>
          <a:noFill/>
        </p:spPr>
        <p:txBody>
          <a:bodyPr wrap="square">
            <a:spAutoFit/>
          </a:bodyPr>
          <a:lstStyle/>
          <a:p>
            <a:pPr algn="ctr">
              <a:lnSpc>
                <a:spcPct val="120000"/>
              </a:lnSpc>
            </a:pPr>
            <a:r>
              <a:rPr lang="tr-TR" altLang="tr-TR" sz="1800" b="1" dirty="0">
                <a:solidFill>
                  <a:srgbClr val="070D60"/>
                </a:solidFill>
                <a:latin typeface="Ubuntu" panose="020B0504030602030204" pitchFamily="34" charset="0"/>
              </a:rPr>
              <a:t>Su ve Kanalizasyon Altyapı Bilgi Sistemi</a:t>
            </a:r>
          </a:p>
          <a:p>
            <a:pPr algn="ctr">
              <a:lnSpc>
                <a:spcPct val="120000"/>
              </a:lnSpc>
            </a:pPr>
            <a:r>
              <a:rPr lang="tr-TR" altLang="tr-TR" sz="1800" b="1" dirty="0">
                <a:solidFill>
                  <a:srgbClr val="070D60"/>
                </a:solidFill>
                <a:latin typeface="Ubuntu" panose="020B0504030602030204" pitchFamily="34" charset="0"/>
              </a:rPr>
              <a:t>Coğrafi Bilgi Sistemi(CBS)</a:t>
            </a:r>
          </a:p>
        </p:txBody>
      </p:sp>
      <p:sp>
        <p:nvSpPr>
          <p:cNvPr id="2" name="Slayt Numarası Yer Tutucusu 1">
            <a:extLst>
              <a:ext uri="{FF2B5EF4-FFF2-40B4-BE49-F238E27FC236}">
                <a16:creationId xmlns:a16="http://schemas.microsoft.com/office/drawing/2014/main" id="{19437664-D651-4F9A-8D13-CABBFE6B82F0}"/>
              </a:ext>
            </a:extLst>
          </p:cNvPr>
          <p:cNvSpPr>
            <a:spLocks noGrp="1"/>
          </p:cNvSpPr>
          <p:nvPr>
            <p:ph type="sldNum" sz="quarter" idx="12"/>
          </p:nvPr>
        </p:nvSpPr>
        <p:spPr/>
        <p:txBody>
          <a:bodyPr/>
          <a:lstStyle/>
          <a:p>
            <a:fld id="{0AD51EEE-A715-F140-AEF4-DA680B070978}" type="slidenum">
              <a:rPr lang="tr-TR" smtClean="0"/>
              <a:t>9</a:t>
            </a:fld>
            <a:r>
              <a:rPr lang="tr-TR" dirty="0"/>
              <a:t>/16</a:t>
            </a:r>
          </a:p>
        </p:txBody>
      </p:sp>
      <p:pic>
        <p:nvPicPr>
          <p:cNvPr id="3" name="Resim 2">
            <a:extLst>
              <a:ext uri="{FF2B5EF4-FFF2-40B4-BE49-F238E27FC236}">
                <a16:creationId xmlns:a16="http://schemas.microsoft.com/office/drawing/2014/main" id="{3296CB99-CBB2-99FA-C2F5-960385BA33D4}"/>
              </a:ext>
            </a:extLst>
          </p:cNvPr>
          <p:cNvPicPr>
            <a:picLocks noChangeAspect="1"/>
          </p:cNvPicPr>
          <p:nvPr/>
        </p:nvPicPr>
        <p:blipFill>
          <a:blip r:embed="rId4"/>
          <a:stretch>
            <a:fillRect/>
          </a:stretch>
        </p:blipFill>
        <p:spPr>
          <a:xfrm>
            <a:off x="6460909" y="1460814"/>
            <a:ext cx="6085017" cy="3587028"/>
          </a:xfrm>
          <a:prstGeom prst="rect">
            <a:avLst/>
          </a:prstGeom>
        </p:spPr>
      </p:pic>
      <p:sp>
        <p:nvSpPr>
          <p:cNvPr id="9" name="Dikdörtgen 8">
            <a:extLst>
              <a:ext uri="{FF2B5EF4-FFF2-40B4-BE49-F238E27FC236}">
                <a16:creationId xmlns:a16="http://schemas.microsoft.com/office/drawing/2014/main" id="{6E09B318-B115-454F-44E9-D1F446B24B60}"/>
              </a:ext>
            </a:extLst>
          </p:cNvPr>
          <p:cNvSpPr/>
          <p:nvPr/>
        </p:nvSpPr>
        <p:spPr>
          <a:xfrm>
            <a:off x="-261039" y="-14872"/>
            <a:ext cx="12666372" cy="1087651"/>
          </a:xfrm>
          <a:prstGeom prst="rect">
            <a:avLst/>
          </a:prstGeom>
          <a:solidFill>
            <a:srgbClr val="03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b="1" dirty="0">
                <a:solidFill>
                  <a:srgbClr val="DADADA"/>
                </a:solidFill>
                <a:latin typeface="Montserrat" panose="00000500000000000000" pitchFamily="2" charset="-94"/>
              </a:rPr>
              <a:t>  		Web Maestro</a:t>
            </a:r>
          </a:p>
        </p:txBody>
      </p:sp>
      <p:pic>
        <p:nvPicPr>
          <p:cNvPr id="14" name="Resim 13">
            <a:extLst>
              <a:ext uri="{FF2B5EF4-FFF2-40B4-BE49-F238E27FC236}">
                <a16:creationId xmlns:a16="http://schemas.microsoft.com/office/drawing/2014/main" id="{A5A55923-AB04-1B06-30FF-D32D5BF53044}"/>
              </a:ext>
            </a:extLst>
          </p:cNvPr>
          <p:cNvPicPr>
            <a:picLocks noChangeAspect="1"/>
          </p:cNvPicPr>
          <p:nvPr/>
        </p:nvPicPr>
        <p:blipFill rotWithShape="1">
          <a:blip r:embed="rId5">
            <a:clrChange>
              <a:clrFrom>
                <a:srgbClr val="FFFFFF"/>
              </a:clrFrom>
              <a:clrTo>
                <a:srgbClr val="FFFFFF">
                  <a:alpha val="0"/>
                </a:srgbClr>
              </a:clrTo>
            </a:clrChange>
          </a:blip>
          <a:srcRect l="9146" t="16003" r="71042" b="56291"/>
          <a:stretch/>
        </p:blipFill>
        <p:spPr>
          <a:xfrm>
            <a:off x="914400" y="215036"/>
            <a:ext cx="707270" cy="627833"/>
          </a:xfrm>
          <a:prstGeom prst="rect">
            <a:avLst/>
          </a:prstGeom>
        </p:spPr>
      </p:pic>
      <p:grpSp>
        <p:nvGrpSpPr>
          <p:cNvPr id="16" name="Grup 15">
            <a:extLst>
              <a:ext uri="{FF2B5EF4-FFF2-40B4-BE49-F238E27FC236}">
                <a16:creationId xmlns:a16="http://schemas.microsoft.com/office/drawing/2014/main" id="{7CC35C25-1A54-4316-9DF3-8B77C90E54E5}"/>
              </a:ext>
            </a:extLst>
          </p:cNvPr>
          <p:cNvGrpSpPr/>
          <p:nvPr/>
        </p:nvGrpSpPr>
        <p:grpSpPr>
          <a:xfrm>
            <a:off x="7272932" y="1619943"/>
            <a:ext cx="4460969" cy="2206076"/>
            <a:chOff x="7272932" y="1619943"/>
            <a:chExt cx="4460969" cy="2206076"/>
          </a:xfrm>
        </p:grpSpPr>
        <p:pic>
          <p:nvPicPr>
            <p:cNvPr id="15" name="Picture 1">
              <a:extLst>
                <a:ext uri="{FF2B5EF4-FFF2-40B4-BE49-F238E27FC236}">
                  <a16:creationId xmlns:a16="http://schemas.microsoft.com/office/drawing/2014/main" id="{76B65ADE-CA8F-4C9B-AB17-536999C86F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2932" y="1619943"/>
              <a:ext cx="4460969" cy="2206076"/>
            </a:xfrm>
            <a:prstGeom prst="rect">
              <a:avLst/>
            </a:prstGeom>
          </p:spPr>
        </p:pic>
        <p:sp>
          <p:nvSpPr>
            <p:cNvPr id="4" name="Dikdörtgen 3">
              <a:extLst>
                <a:ext uri="{FF2B5EF4-FFF2-40B4-BE49-F238E27FC236}">
                  <a16:creationId xmlns:a16="http://schemas.microsoft.com/office/drawing/2014/main" id="{9161C777-3F2F-44E6-9E49-03D77C03F876}"/>
                </a:ext>
              </a:extLst>
            </p:cNvPr>
            <p:cNvSpPr/>
            <p:nvPr/>
          </p:nvSpPr>
          <p:spPr>
            <a:xfrm>
              <a:off x="7272932" y="1619943"/>
              <a:ext cx="480060" cy="117417"/>
            </a:xfrm>
            <a:prstGeom prst="rect">
              <a:avLst/>
            </a:prstGeom>
            <a:solidFill>
              <a:srgbClr val="273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18" name="Metin kutusu 17">
            <a:extLst>
              <a:ext uri="{FF2B5EF4-FFF2-40B4-BE49-F238E27FC236}">
                <a16:creationId xmlns:a16="http://schemas.microsoft.com/office/drawing/2014/main" id="{BDCE2463-9F1B-4FAC-9907-908F15619FB5}"/>
              </a:ext>
            </a:extLst>
          </p:cNvPr>
          <p:cNvSpPr txBox="1"/>
          <p:nvPr/>
        </p:nvSpPr>
        <p:spPr>
          <a:xfrm>
            <a:off x="111661" y="4643433"/>
            <a:ext cx="8943664" cy="1169551"/>
          </a:xfrm>
          <a:prstGeom prst="rect">
            <a:avLst/>
          </a:prstGeom>
          <a:noFill/>
        </p:spPr>
        <p:txBody>
          <a:bodyPr wrap="square">
            <a:spAutoFit/>
          </a:bodyPr>
          <a:lstStyle/>
          <a:p>
            <a:r>
              <a:rPr lang="tr-TR" sz="2600" dirty="0" err="1"/>
              <a:t>İçmesuyu</a:t>
            </a:r>
            <a:r>
              <a:rPr lang="tr-TR" sz="2600" dirty="0"/>
              <a:t> , </a:t>
            </a:r>
            <a:r>
              <a:rPr lang="tr-TR" sz="2600" dirty="0" err="1"/>
              <a:t>Atıksu</a:t>
            </a:r>
            <a:r>
              <a:rPr lang="tr-TR" sz="2600" dirty="0"/>
              <a:t>, Yağmursuyu, </a:t>
            </a:r>
          </a:p>
          <a:p>
            <a:endParaRPr lang="tr-TR" sz="2800" dirty="0"/>
          </a:p>
          <a:p>
            <a:r>
              <a:rPr lang="tr-TR" sz="1600" dirty="0">
                <a:solidFill>
                  <a:srgbClr val="FF0000"/>
                </a:solidFill>
              </a:rPr>
              <a:t>Not: Altyapımız ayrıca Elektrik, Doğalgaz , </a:t>
            </a:r>
            <a:r>
              <a:rPr lang="tr-TR" sz="1600" dirty="0" err="1">
                <a:solidFill>
                  <a:srgbClr val="FF0000"/>
                </a:solidFill>
              </a:rPr>
              <a:t>Telekomikasyon</a:t>
            </a:r>
            <a:r>
              <a:rPr lang="tr-TR" sz="1600" dirty="0">
                <a:solidFill>
                  <a:srgbClr val="FF0000"/>
                </a:solidFill>
              </a:rPr>
              <a:t> ve Fiber Sektörlerinde de Kullanılmaktadır</a:t>
            </a:r>
          </a:p>
        </p:txBody>
      </p:sp>
    </p:spTree>
    <p:extLst>
      <p:ext uri="{BB962C8B-B14F-4D97-AF65-F5344CB8AC3E}">
        <p14:creationId xmlns:p14="http://schemas.microsoft.com/office/powerpoint/2010/main" val="466176128"/>
      </p:ext>
    </p:extLst>
  </p:cSld>
  <p:clrMapOvr>
    <a:masterClrMapping/>
  </p:clrMapOvr>
  <p:transition spd="med">
    <p:pull/>
  </p:transition>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14420</TotalTime>
  <Words>2102</Words>
  <Application>Microsoft Office PowerPoint</Application>
  <PresentationFormat>Geniş ekran</PresentationFormat>
  <Paragraphs>328</Paragraphs>
  <Slides>26</Slides>
  <Notes>26</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26</vt:i4>
      </vt:variant>
    </vt:vector>
  </HeadingPairs>
  <TitlesOfParts>
    <vt:vector size="36" baseType="lpstr">
      <vt:lpstr>Arial</vt:lpstr>
      <vt:lpstr>Calibri</vt:lpstr>
      <vt:lpstr>Calibri Light</vt:lpstr>
      <vt:lpstr>Montserrat</vt:lpstr>
      <vt:lpstr>Poppins</vt:lpstr>
      <vt:lpstr>Symbol</vt:lpstr>
      <vt:lpstr>Times New Roman</vt:lpstr>
      <vt:lpstr>Ubuntu</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Burak PEKDEMİR</dc:creator>
  <cp:lastModifiedBy>Reşit ŞİMŞEK</cp:lastModifiedBy>
  <cp:revision>350</cp:revision>
  <dcterms:created xsi:type="dcterms:W3CDTF">2023-04-19T07:34:02Z</dcterms:created>
  <dcterms:modified xsi:type="dcterms:W3CDTF">2024-10-24T06:08:42Z</dcterms:modified>
</cp:coreProperties>
</file>