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3"/>
  </p:notesMasterIdLst>
  <p:sldIdLst>
    <p:sldId id="257" r:id="rId2"/>
    <p:sldId id="290" r:id="rId3"/>
    <p:sldId id="372" r:id="rId4"/>
    <p:sldId id="370" r:id="rId5"/>
    <p:sldId id="368" r:id="rId6"/>
    <p:sldId id="373" r:id="rId7"/>
    <p:sldId id="369" r:id="rId8"/>
    <p:sldId id="256" r:id="rId9"/>
    <p:sldId id="265" r:id="rId10"/>
    <p:sldId id="258" r:id="rId11"/>
    <p:sldId id="371" r:id="rId12"/>
    <p:sldId id="263" r:id="rId13"/>
    <p:sldId id="264" r:id="rId14"/>
    <p:sldId id="259" r:id="rId15"/>
    <p:sldId id="260" r:id="rId16"/>
    <p:sldId id="261" r:id="rId17"/>
    <p:sldId id="262" r:id="rId18"/>
    <p:sldId id="267" r:id="rId19"/>
    <p:sldId id="310" r:id="rId20"/>
    <p:sldId id="350" r:id="rId21"/>
    <p:sldId id="37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94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465AA-3E8F-47C8-8F9F-11E905B42FF3}" type="datetimeFigureOut">
              <a:rPr lang="tr-TR" smtClean="0"/>
              <a:t>24.10.2024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68036-0EF9-40A9-8DE7-34B2086EDDE7}" type="slidenum">
              <a:rPr lang="tr-TR" smtClean="0"/>
              <a:t>‹#›</a:t>
            </a:fld>
            <a:endParaRPr lang="tr-TR"/>
          </a:p>
        </p:txBody>
      </p:sp>
    </p:spTree>
    <p:extLst>
      <p:ext uri="{BB962C8B-B14F-4D97-AF65-F5344CB8AC3E}">
        <p14:creationId xmlns:p14="http://schemas.microsoft.com/office/powerpoint/2010/main" val="4244406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F0CA1EB-0269-46DF-B188-96D8490E8F52}" type="slidenum">
              <a:rPr lang="tr-TR" smtClean="0"/>
              <a:pPr/>
              <a:t>5</a:t>
            </a:fld>
            <a:endParaRPr lang="tr-TR"/>
          </a:p>
        </p:txBody>
      </p:sp>
    </p:spTree>
    <p:extLst>
      <p:ext uri="{BB962C8B-B14F-4D97-AF65-F5344CB8AC3E}">
        <p14:creationId xmlns:p14="http://schemas.microsoft.com/office/powerpoint/2010/main" val="646112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5FC71EC-2D5D-4341-AB04-2745E4DDAEFC}" type="datetimeFigureOut">
              <a:rPr lang="tr-TR" smtClean="0"/>
              <a:t>24.10.2024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6455A19-5EFA-4AB7-8C6D-15CA8ED365FA}"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6303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45FC71EC-2D5D-4341-AB04-2745E4DDAEFC}" type="datetimeFigureOut">
              <a:rPr lang="tr-TR" smtClean="0"/>
              <a:t>24.10.2024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3082020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5FC71EC-2D5D-4341-AB04-2745E4DDAEFC}" type="datetimeFigureOut">
              <a:rPr lang="tr-TR" smtClean="0"/>
              <a:t>24.10.2024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3263195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5FC71EC-2D5D-4341-AB04-2745E4DDAEFC}" type="datetimeFigureOut">
              <a:rPr lang="tr-TR" smtClean="0"/>
              <a:t>24.10.2024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6455A19-5EFA-4AB7-8C6D-15CA8ED365FA}"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82714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5FC71EC-2D5D-4341-AB04-2745E4DDAEFC}" type="datetimeFigureOut">
              <a:rPr lang="tr-TR" smtClean="0"/>
              <a:t>24.10.2024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1336279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5FC71EC-2D5D-4341-AB04-2745E4DDAEFC}" type="datetimeFigureOut">
              <a:rPr lang="tr-TR" smtClean="0"/>
              <a:t>24.10.2024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6455A19-5EFA-4AB7-8C6D-15CA8ED365FA}"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39854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5FC71EC-2D5D-4341-AB04-2745E4DDAEFC}" type="datetimeFigureOut">
              <a:rPr lang="tr-TR" smtClean="0"/>
              <a:t>24.10.2024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2558133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5FC71EC-2D5D-4341-AB04-2745E4DDAEFC}" type="datetimeFigureOut">
              <a:rPr lang="tr-TR" smtClean="0"/>
              <a:t>24.10.2024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1751423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5FC71EC-2D5D-4341-AB04-2745E4DDAEFC}" type="datetimeFigureOut">
              <a:rPr lang="tr-TR" smtClean="0"/>
              <a:t>24.10.2024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3466093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5FC71EC-2D5D-4341-AB04-2745E4DDAEFC}" type="datetimeFigureOut">
              <a:rPr lang="tr-TR" smtClean="0"/>
              <a:t>24.10.2024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301767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5FC71EC-2D5D-4341-AB04-2745E4DDAEFC}" type="datetimeFigureOut">
              <a:rPr lang="tr-TR" smtClean="0"/>
              <a:t>24.10.2024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138707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5FC71EC-2D5D-4341-AB04-2745E4DDAEFC}" type="datetimeFigureOut">
              <a:rPr lang="tr-TR" smtClean="0"/>
              <a:t>24.10.2024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365375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5FC71EC-2D5D-4341-AB04-2745E4DDAEFC}" type="datetimeFigureOut">
              <a:rPr lang="tr-TR" smtClean="0"/>
              <a:t>24.10.2024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392445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5FC71EC-2D5D-4341-AB04-2745E4DDAEFC}" type="datetimeFigureOut">
              <a:rPr lang="tr-TR" smtClean="0"/>
              <a:t>24.10.2024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452518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C71EC-2D5D-4341-AB04-2745E4DDAEFC}" type="datetimeFigureOut">
              <a:rPr lang="tr-TR" smtClean="0"/>
              <a:t>24.10.2024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1243171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5FC71EC-2D5D-4341-AB04-2745E4DDAEFC}" type="datetimeFigureOut">
              <a:rPr lang="tr-TR" smtClean="0"/>
              <a:t>24.10.2024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380427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5FC71EC-2D5D-4341-AB04-2745E4DDAEFC}" type="datetimeFigureOut">
              <a:rPr lang="tr-TR" smtClean="0"/>
              <a:t>24.10.2024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6455A19-5EFA-4AB7-8C6D-15CA8ED365FA}" type="slidenum">
              <a:rPr lang="tr-TR" smtClean="0"/>
              <a:t>‹#›</a:t>
            </a:fld>
            <a:endParaRPr lang="tr-TR"/>
          </a:p>
        </p:txBody>
      </p:sp>
    </p:spTree>
    <p:extLst>
      <p:ext uri="{BB962C8B-B14F-4D97-AF65-F5344CB8AC3E}">
        <p14:creationId xmlns:p14="http://schemas.microsoft.com/office/powerpoint/2010/main" val="967512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5FC71EC-2D5D-4341-AB04-2745E4DDAEFC}" type="datetimeFigureOut">
              <a:rPr lang="tr-TR" smtClean="0"/>
              <a:t>24.10.2024</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6455A19-5EFA-4AB7-8C6D-15CA8ED365FA}" type="slidenum">
              <a:rPr lang="tr-TR" smtClean="0"/>
              <a:t>‹#›</a:t>
            </a:fld>
            <a:endParaRPr lang="tr-TR"/>
          </a:p>
        </p:txBody>
      </p:sp>
    </p:spTree>
    <p:extLst>
      <p:ext uri="{BB962C8B-B14F-4D97-AF65-F5344CB8AC3E}">
        <p14:creationId xmlns:p14="http://schemas.microsoft.com/office/powerpoint/2010/main" val="35096150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49.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2.jpe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hyperlink" Target="mailto:info@bortek.com.tr" TargetMode="External"/><Relationship Id="rId3" Type="http://schemas.openxmlformats.org/officeDocument/2006/relationships/image" Target="../media/image61.jpeg"/><Relationship Id="rId7" Type="http://schemas.openxmlformats.org/officeDocument/2006/relationships/hyperlink" Target="mailto:bortek@bortek.com.tr" TargetMode="Externa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hyperlink" Target="https://www.google.com/search?gs_ssp=eJzj4tFP1zc0zDAwzzXPKjFgtFI1qDA0STI1TbMwNjZIMU2yTE2xMqhINjI2Mks1SEs0TTEzSEm29OJOyi8qSc1WAFKlAFzrE0o&amp;q=bortek+boru&amp;oq=bortek&amp;gs_lcrp=EgZjaHJvbWUqEAgCEC4YrwEYxwEYgAQYjgUyBggAEEUYPDIGCAEQRRg5MhAIAhAuGK8BGMcBGIAEGI4FMg0IAxAuGK8BGMcBGIAEMgcIBBAAGIAEMg0IBRAuGMcBGNEDGIAEMgYIBhBFGDwyBggHEEUYPNIBCDI2MTVqMGo3qAIIsAIB&amp;sourceid=chrome&amp;ie=UTF-8" TargetMode="External"/><Relationship Id="rId5" Type="http://schemas.openxmlformats.org/officeDocument/2006/relationships/hyperlink" Target="tel:+90" TargetMode="External"/><Relationship Id="rId10" Type="http://schemas.openxmlformats.org/officeDocument/2006/relationships/hyperlink" Target="http://www.torgen.com/" TargetMode="External"/><Relationship Id="rId4" Type="http://schemas.openxmlformats.org/officeDocument/2006/relationships/hyperlink" Target="https://www.google.com/maps/place/data=!4m2!3m1!1s0x14b55f8330d5b9ed:0xc2326e0fa5d60dc9?sa=X&amp;ved=1t:8290&amp;ictx=111" TargetMode="External"/><Relationship Id="rId9" Type="http://schemas.openxmlformats.org/officeDocument/2006/relationships/hyperlink" Target="http://www.bortek.com/"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jpeg"/><Relationship Id="rId4" Type="http://schemas.openxmlformats.org/officeDocument/2006/relationships/image" Target="../media/image23.jpeg"/><Relationship Id="rId9"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72863" y="168677"/>
            <a:ext cx="10901778" cy="6270980"/>
          </a:xfrm>
          <a:blipFill>
            <a:blip r:embed="rId2"/>
            <a:tile tx="0" ty="0" sx="100000" sy="100000" flip="none" algn="tl"/>
          </a:blipFill>
        </p:spPr>
        <p:txBody>
          <a:bodyPr>
            <a:noAutofit/>
          </a:bodyPr>
          <a:lstStyle/>
          <a:p>
            <a:r>
              <a:rPr lang="tr-TR" sz="1800" b="1" dirty="0">
                <a:solidFill>
                  <a:schemeClr val="bg1"/>
                </a:solidFill>
                <a:latin typeface="Arial Narrow" pitchFamily="34" charset="0"/>
                <a:cs typeface="Times New Roman" pitchFamily="18" charset="0"/>
              </a:rPr>
              <a:t>BORU TEKNOLOJİLERİ LTD.ŞTİ.</a:t>
            </a:r>
          </a:p>
          <a:p>
            <a:pPr lvl="0"/>
            <a:r>
              <a:rPr lang="tr-TR" sz="1800" b="1" dirty="0">
                <a:solidFill>
                  <a:schemeClr val="bg1"/>
                </a:solidFill>
                <a:latin typeface="Arial Narrow" pitchFamily="34" charset="0"/>
                <a:cs typeface="Times New Roman" pitchFamily="18" charset="0"/>
              </a:rPr>
              <a:t>2000 YILINDA KURULDU.</a:t>
            </a:r>
          </a:p>
          <a:p>
            <a:pPr lvl="0"/>
            <a:r>
              <a:rPr lang="tr-TR" sz="1800" b="1" dirty="0">
                <a:solidFill>
                  <a:schemeClr val="bg1"/>
                </a:solidFill>
                <a:latin typeface="Arial Narrow" pitchFamily="34" charset="0"/>
                <a:cs typeface="Times New Roman" pitchFamily="18" charset="0"/>
              </a:rPr>
              <a:t>İSVİÇRE TORGEN </a:t>
            </a:r>
            <a:r>
              <a:rPr lang="tr-TR" sz="1800" b="1" dirty="0" err="1">
                <a:solidFill>
                  <a:schemeClr val="bg1"/>
                </a:solidFill>
                <a:latin typeface="Arial Narrow" pitchFamily="34" charset="0"/>
                <a:cs typeface="Times New Roman" pitchFamily="18" charset="0"/>
              </a:rPr>
              <a:t>GmbH</a:t>
            </a:r>
            <a:r>
              <a:rPr lang="tr-TR" sz="1800" b="1" dirty="0">
                <a:solidFill>
                  <a:schemeClr val="bg1"/>
                </a:solidFill>
                <a:latin typeface="Arial Narrow" pitchFamily="34" charset="0"/>
                <a:cs typeface="Times New Roman" pitchFamily="18" charset="0"/>
              </a:rPr>
              <a:t> İLE ORTAK.</a:t>
            </a:r>
          </a:p>
          <a:p>
            <a:pPr lvl="0"/>
            <a:r>
              <a:rPr lang="tr-TR" sz="1800" b="1" dirty="0">
                <a:solidFill>
                  <a:schemeClr val="bg1"/>
                </a:solidFill>
                <a:latin typeface="Arial Narrow" pitchFamily="34" charset="0"/>
                <a:cs typeface="Times New Roman" pitchFamily="18" charset="0"/>
              </a:rPr>
              <a:t>TÜBİTAK VE KOSGEB ARGE PROJELERİ KONUSUNDA ÇALIŞMALAR BİTİRİLDİ.</a:t>
            </a:r>
          </a:p>
          <a:p>
            <a:pPr lvl="0"/>
            <a:r>
              <a:rPr lang="tr-TR" sz="1800" b="1" dirty="0">
                <a:solidFill>
                  <a:schemeClr val="bg1"/>
                </a:solidFill>
                <a:latin typeface="Arial Narrow" pitchFamily="34" charset="0"/>
                <a:cs typeface="Times New Roman" pitchFamily="18" charset="0"/>
              </a:rPr>
              <a:t>PATENT VE FAYDALI MODELE SAHİP BİR ÇOK ÜRETİM</a:t>
            </a:r>
          </a:p>
          <a:p>
            <a:pPr lvl="0"/>
            <a:r>
              <a:rPr lang="tr-TR" sz="1800" b="1" dirty="0">
                <a:solidFill>
                  <a:schemeClr val="bg1"/>
                </a:solidFill>
                <a:latin typeface="Arial Narrow" pitchFamily="34" charset="0"/>
                <a:cs typeface="Times New Roman" pitchFamily="18" charset="0"/>
              </a:rPr>
              <a:t>16  TİPTE BORU TAMİR VE MONTAJ ÜRÜNLERİ ÜRETİMİ.</a:t>
            </a:r>
          </a:p>
          <a:p>
            <a:pPr lvl="0"/>
            <a:r>
              <a:rPr lang="tr-TR" sz="1800" b="1" dirty="0">
                <a:solidFill>
                  <a:schemeClr val="bg1"/>
                </a:solidFill>
                <a:latin typeface="Arial Narrow" pitchFamily="34" charset="0"/>
                <a:cs typeface="Times New Roman" pitchFamily="18" charset="0"/>
              </a:rPr>
              <a:t>TAMAMI PASLANMAZ ÇELİKTEN MAMUL ÜRETİMLER.</a:t>
            </a:r>
          </a:p>
          <a:p>
            <a:pPr lvl="0"/>
            <a:r>
              <a:rPr lang="tr-TR" sz="1800" b="1" dirty="0">
                <a:solidFill>
                  <a:schemeClr val="bg1"/>
                </a:solidFill>
                <a:latin typeface="Arial Narrow" pitchFamily="34" charset="0"/>
                <a:cs typeface="Times New Roman" pitchFamily="18" charset="0"/>
              </a:rPr>
              <a:t>ÜRETİMDE AR-GE AĞIRLIKLI ÇALIŞMA VE KAYNAK OTOMASYONU İLE SERİ ÜRETİM.</a:t>
            </a:r>
          </a:p>
          <a:p>
            <a:pPr lvl="0"/>
            <a:r>
              <a:rPr lang="tr-TR" sz="1800" b="1" dirty="0">
                <a:solidFill>
                  <a:schemeClr val="bg1"/>
                </a:solidFill>
                <a:latin typeface="Arial Narrow" pitchFamily="34" charset="0"/>
                <a:cs typeface="Times New Roman" pitchFamily="18" charset="0"/>
              </a:rPr>
              <a:t>17 ÜLKEYE ÜRÜNLERİMİZİN İHRACATI.</a:t>
            </a:r>
          </a:p>
          <a:p>
            <a:pPr lvl="0"/>
            <a:r>
              <a:rPr lang="tr-TR" sz="1800" b="1" dirty="0">
                <a:solidFill>
                  <a:schemeClr val="bg1"/>
                </a:solidFill>
                <a:latin typeface="Arial Narrow" pitchFamily="34" charset="0"/>
                <a:cs typeface="Times New Roman" pitchFamily="18" charset="0"/>
              </a:rPr>
              <a:t>ÜRÜNLERİMİZİN  ÇELİK,ASBEST,DUCTILE FONT,CTP,</a:t>
            </a:r>
          </a:p>
          <a:p>
            <a:r>
              <a:rPr lang="tr-TR" sz="1800" b="1" dirty="0">
                <a:solidFill>
                  <a:schemeClr val="bg1"/>
                </a:solidFill>
                <a:latin typeface="Arial Narrow" pitchFamily="34" charset="0"/>
                <a:cs typeface="Times New Roman" pitchFamily="18" charset="0"/>
              </a:rPr>
              <a:t>HDPE,PVC OLMAK ÜZERE HER ÇEŞİT BORUDA KULLANIM İMKANI.</a:t>
            </a:r>
          </a:p>
          <a:p>
            <a:pPr lvl="0"/>
            <a:r>
              <a:rPr lang="tr-TR" sz="1800" b="1" dirty="0">
                <a:solidFill>
                  <a:schemeClr val="bg1"/>
                </a:solidFill>
                <a:latin typeface="Arial Narrow" pitchFamily="34" charset="0"/>
                <a:cs typeface="Times New Roman" pitchFamily="18" charset="0"/>
              </a:rPr>
              <a:t>DN25 ÇAPTAN DN4000 mm ÇAPA KADAR ÖLÇÜDE VE  PN40 BASINCA KADAR İŞLETME BASINÇLARINDA ÜRÜN DİZAYNI.</a:t>
            </a:r>
          </a:p>
          <a:p>
            <a:pPr lvl="0"/>
            <a:r>
              <a:rPr lang="tr-TR" sz="1800" b="1" dirty="0">
                <a:solidFill>
                  <a:schemeClr val="bg1"/>
                </a:solidFill>
                <a:latin typeface="Arial Narrow" pitchFamily="34" charset="0"/>
                <a:cs typeface="Times New Roman" pitchFamily="18" charset="0"/>
              </a:rPr>
              <a:t>SISMIC PIPE FITTINGS(SPF)(ESNEK BAĞLANTI SİSTEMLERİ) DİZAYN TASARIM VE GELİŞTİRLMESİ</a:t>
            </a:r>
          </a:p>
        </p:txBody>
      </p:sp>
      <p:pic>
        <p:nvPicPr>
          <p:cNvPr id="4" name="3 Resim" descr="C:\Belgelerim\bortek logolar\Bortek logo.jpg"/>
          <p:cNvPicPr/>
          <p:nvPr/>
        </p:nvPicPr>
        <p:blipFill>
          <a:blip r:embed="rId3" cstate="print"/>
          <a:srcRect/>
          <a:stretch>
            <a:fillRect/>
          </a:stretch>
        </p:blipFill>
        <p:spPr bwMode="auto">
          <a:xfrm>
            <a:off x="3705118" y="168677"/>
            <a:ext cx="3201709" cy="621436"/>
          </a:xfrm>
          <a:prstGeom prst="rect">
            <a:avLst/>
          </a:prstGeom>
          <a:noFill/>
          <a:ln w="9525">
            <a:noFill/>
            <a:miter lim="800000"/>
            <a:headEnd/>
            <a:tailEnd/>
          </a:ln>
        </p:spPr>
      </p:pic>
      <p:pic>
        <p:nvPicPr>
          <p:cNvPr id="5" name="Picture 4" descr="C:\Belgelerim\bortek logolar\Torgen logo.jpg"/>
          <p:cNvPicPr>
            <a:picLocks noChangeAspect="1" noChangeArrowheads="1"/>
          </p:cNvPicPr>
          <p:nvPr/>
        </p:nvPicPr>
        <p:blipFill>
          <a:blip r:embed="rId4" cstate="print"/>
          <a:srcRect/>
          <a:stretch>
            <a:fillRect/>
          </a:stretch>
        </p:blipFill>
        <p:spPr bwMode="auto">
          <a:xfrm>
            <a:off x="9933965" y="168677"/>
            <a:ext cx="1340676" cy="516054"/>
          </a:xfrm>
          <a:prstGeom prst="rect">
            <a:avLst/>
          </a:prstGeom>
          <a:noFill/>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dow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E3ED73C-1211-498D-9086-9D62E7C0B6C7}"/>
              </a:ext>
            </a:extLst>
          </p:cNvPr>
          <p:cNvSpPr>
            <a:spLocks noGrp="1"/>
          </p:cNvSpPr>
          <p:nvPr>
            <p:ph type="title"/>
          </p:nvPr>
        </p:nvSpPr>
        <p:spPr>
          <a:xfrm>
            <a:off x="551096" y="41960"/>
            <a:ext cx="6036135" cy="943462"/>
          </a:xfrm>
        </p:spPr>
        <p:txBody>
          <a:bodyPr/>
          <a:lstStyle/>
          <a:p>
            <a:r>
              <a:rPr lang="tr-TR" dirty="0"/>
              <a:t>SPF KULLANIM ALANLARI:</a:t>
            </a:r>
          </a:p>
        </p:txBody>
      </p:sp>
      <p:pic>
        <p:nvPicPr>
          <p:cNvPr id="14" name="İçerik Yer Tutucusu 13">
            <a:extLst>
              <a:ext uri="{FF2B5EF4-FFF2-40B4-BE49-F238E27FC236}">
                <a16:creationId xmlns:a16="http://schemas.microsoft.com/office/drawing/2014/main" id="{DE7DE6AE-6CDD-2B86-C3BA-44AD80214A2E}"/>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161265" y="1928884"/>
            <a:ext cx="9900312" cy="4569570"/>
          </a:xfrm>
        </p:spPr>
      </p:pic>
      <p:sp>
        <p:nvSpPr>
          <p:cNvPr id="15" name="Metin kutusu 14">
            <a:extLst>
              <a:ext uri="{FF2B5EF4-FFF2-40B4-BE49-F238E27FC236}">
                <a16:creationId xmlns:a16="http://schemas.microsoft.com/office/drawing/2014/main" id="{7D59D53F-D976-BD0B-A91C-9408065E7C57}"/>
              </a:ext>
            </a:extLst>
          </p:cNvPr>
          <p:cNvSpPr txBox="1"/>
          <p:nvPr/>
        </p:nvSpPr>
        <p:spPr>
          <a:xfrm>
            <a:off x="1050406" y="985422"/>
            <a:ext cx="2926790" cy="523220"/>
          </a:xfrm>
          <a:prstGeom prst="rect">
            <a:avLst/>
          </a:prstGeom>
          <a:noFill/>
        </p:spPr>
        <p:txBody>
          <a:bodyPr wrap="square" rtlCol="0">
            <a:spAutoFit/>
          </a:bodyPr>
          <a:lstStyle/>
          <a:p>
            <a:r>
              <a:rPr lang="tr-TR" sz="2800" dirty="0"/>
              <a:t>Olası Depremlerde</a:t>
            </a:r>
            <a:endParaRPr lang="tr-TR" dirty="0"/>
          </a:p>
        </p:txBody>
      </p:sp>
    </p:spTree>
    <p:extLst>
      <p:ext uri="{BB962C8B-B14F-4D97-AF65-F5344CB8AC3E}">
        <p14:creationId xmlns:p14="http://schemas.microsoft.com/office/powerpoint/2010/main" val="3121453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7D148-DFD8-D285-2A38-99025ED0328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D3342FC-09FD-DA79-AD22-7D8233263237}"/>
              </a:ext>
            </a:extLst>
          </p:cNvPr>
          <p:cNvSpPr>
            <a:spLocks noGrp="1"/>
          </p:cNvSpPr>
          <p:nvPr>
            <p:ph type="title"/>
          </p:nvPr>
        </p:nvSpPr>
        <p:spPr>
          <a:xfrm>
            <a:off x="838200" y="365126"/>
            <a:ext cx="6592410" cy="638052"/>
          </a:xfrm>
        </p:spPr>
        <p:txBody>
          <a:bodyPr>
            <a:normAutofit fontScale="90000"/>
          </a:bodyPr>
          <a:lstStyle/>
          <a:p>
            <a:r>
              <a:rPr lang="tr-TR" dirty="0"/>
              <a:t>SPF KULLANIM ALANLARI:</a:t>
            </a:r>
          </a:p>
        </p:txBody>
      </p:sp>
      <p:pic>
        <p:nvPicPr>
          <p:cNvPr id="9" name="Resim 8">
            <a:extLst>
              <a:ext uri="{FF2B5EF4-FFF2-40B4-BE49-F238E27FC236}">
                <a16:creationId xmlns:a16="http://schemas.microsoft.com/office/drawing/2014/main" id="{CCBF2D36-CFB4-C7A6-E043-4E1EB63C8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880" y="4892675"/>
            <a:ext cx="4468397" cy="1792210"/>
          </a:xfrm>
          <a:prstGeom prst="rect">
            <a:avLst/>
          </a:prstGeom>
        </p:spPr>
      </p:pic>
      <p:pic>
        <p:nvPicPr>
          <p:cNvPr id="11" name="Resim 10">
            <a:extLst>
              <a:ext uri="{FF2B5EF4-FFF2-40B4-BE49-F238E27FC236}">
                <a16:creationId xmlns:a16="http://schemas.microsoft.com/office/drawing/2014/main" id="{BC41930E-D2B6-9808-E8BD-CC3FFCCB8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150" y="4892675"/>
            <a:ext cx="5116547" cy="1792210"/>
          </a:xfrm>
          <a:prstGeom prst="rect">
            <a:avLst/>
          </a:prstGeom>
        </p:spPr>
      </p:pic>
      <p:pic>
        <p:nvPicPr>
          <p:cNvPr id="4" name="Resim 3">
            <a:extLst>
              <a:ext uri="{FF2B5EF4-FFF2-40B4-BE49-F238E27FC236}">
                <a16:creationId xmlns:a16="http://schemas.microsoft.com/office/drawing/2014/main" id="{9AD5F89B-EF1E-83DD-AB52-8095328908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1450" y="1348761"/>
            <a:ext cx="8522562" cy="3418547"/>
          </a:xfrm>
          <a:prstGeom prst="rect">
            <a:avLst/>
          </a:prstGeom>
          <a:noFill/>
          <a:ln>
            <a:noFill/>
          </a:ln>
        </p:spPr>
      </p:pic>
      <p:sp>
        <p:nvSpPr>
          <p:cNvPr id="6" name="Metin kutusu 5">
            <a:extLst>
              <a:ext uri="{FF2B5EF4-FFF2-40B4-BE49-F238E27FC236}">
                <a16:creationId xmlns:a16="http://schemas.microsoft.com/office/drawing/2014/main" id="{F0EEAAAC-86F8-55D6-0EE7-8E36AC6CF443}"/>
              </a:ext>
            </a:extLst>
          </p:cNvPr>
          <p:cNvSpPr txBox="1"/>
          <p:nvPr/>
        </p:nvSpPr>
        <p:spPr>
          <a:xfrm>
            <a:off x="1491450" y="1348761"/>
            <a:ext cx="2159538" cy="369332"/>
          </a:xfrm>
          <a:prstGeom prst="rect">
            <a:avLst/>
          </a:prstGeom>
          <a:noFill/>
        </p:spPr>
        <p:txBody>
          <a:bodyPr wrap="square" rtlCol="0">
            <a:spAutoFit/>
          </a:bodyPr>
          <a:lstStyle/>
          <a:p>
            <a:pPr marL="0" indent="0">
              <a:buNone/>
            </a:pPr>
            <a:r>
              <a:rPr lang="tr-TR" dirty="0"/>
              <a:t>Toprak Kaymalarında</a:t>
            </a:r>
          </a:p>
        </p:txBody>
      </p:sp>
    </p:spTree>
    <p:extLst>
      <p:ext uri="{BB962C8B-B14F-4D97-AF65-F5344CB8AC3E}">
        <p14:creationId xmlns:p14="http://schemas.microsoft.com/office/powerpoint/2010/main" val="3111540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06ADEDF5-2863-752A-0141-7A3F38224551}"/>
              </a:ext>
            </a:extLst>
          </p:cNvPr>
          <p:cNvSpPr txBox="1"/>
          <p:nvPr/>
        </p:nvSpPr>
        <p:spPr>
          <a:xfrm>
            <a:off x="854357" y="829458"/>
            <a:ext cx="3131717" cy="369332"/>
          </a:xfrm>
          <a:prstGeom prst="rect">
            <a:avLst/>
          </a:prstGeom>
          <a:noFill/>
        </p:spPr>
        <p:txBody>
          <a:bodyPr wrap="square">
            <a:spAutoFit/>
          </a:bodyPr>
          <a:lstStyle/>
          <a:p>
            <a:r>
              <a:rPr lang="tr-TR" dirty="0"/>
              <a:t>Su Depoları Giriş ve Çıkışlarında</a:t>
            </a:r>
          </a:p>
        </p:txBody>
      </p:sp>
      <p:sp>
        <p:nvSpPr>
          <p:cNvPr id="7" name="Metin kutusu 6">
            <a:extLst>
              <a:ext uri="{FF2B5EF4-FFF2-40B4-BE49-F238E27FC236}">
                <a16:creationId xmlns:a16="http://schemas.microsoft.com/office/drawing/2014/main" id="{997125C1-2466-98B3-CCB3-3540090646F5}"/>
              </a:ext>
            </a:extLst>
          </p:cNvPr>
          <p:cNvSpPr txBox="1"/>
          <p:nvPr/>
        </p:nvSpPr>
        <p:spPr>
          <a:xfrm>
            <a:off x="1037065" y="3451536"/>
            <a:ext cx="2842477" cy="369332"/>
          </a:xfrm>
          <a:prstGeom prst="rect">
            <a:avLst/>
          </a:prstGeom>
          <a:noFill/>
        </p:spPr>
        <p:txBody>
          <a:bodyPr wrap="square">
            <a:spAutoFit/>
          </a:bodyPr>
          <a:lstStyle/>
          <a:p>
            <a:r>
              <a:rPr lang="tr-TR" dirty="0"/>
              <a:t>Köprü ve Dere Geçişlerinde</a:t>
            </a:r>
          </a:p>
        </p:txBody>
      </p:sp>
      <p:pic>
        <p:nvPicPr>
          <p:cNvPr id="2" name="Resim 1">
            <a:extLst>
              <a:ext uri="{FF2B5EF4-FFF2-40B4-BE49-F238E27FC236}">
                <a16:creationId xmlns:a16="http://schemas.microsoft.com/office/drawing/2014/main" id="{2FEB55C6-19D9-A8CC-2550-16836D02FF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357" y="1479974"/>
            <a:ext cx="4813320" cy="1949026"/>
          </a:xfrm>
          <a:prstGeom prst="rect">
            <a:avLst/>
          </a:prstGeom>
          <a:noFill/>
          <a:ln>
            <a:noFill/>
          </a:ln>
        </p:spPr>
      </p:pic>
      <p:sp>
        <p:nvSpPr>
          <p:cNvPr id="4" name="Başlık 1">
            <a:extLst>
              <a:ext uri="{FF2B5EF4-FFF2-40B4-BE49-F238E27FC236}">
                <a16:creationId xmlns:a16="http://schemas.microsoft.com/office/drawing/2014/main" id="{4C405893-C08F-C181-AD71-87EC277E785D}"/>
              </a:ext>
            </a:extLst>
          </p:cNvPr>
          <p:cNvSpPr txBox="1">
            <a:spLocks/>
          </p:cNvSpPr>
          <p:nvPr/>
        </p:nvSpPr>
        <p:spPr>
          <a:xfrm>
            <a:off x="838200" y="365126"/>
            <a:ext cx="6592410" cy="63805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SPF KULLANIM ALANLARI:</a:t>
            </a:r>
          </a:p>
        </p:txBody>
      </p:sp>
      <p:pic>
        <p:nvPicPr>
          <p:cNvPr id="6" name="Resim 5">
            <a:extLst>
              <a:ext uri="{FF2B5EF4-FFF2-40B4-BE49-F238E27FC236}">
                <a16:creationId xmlns:a16="http://schemas.microsoft.com/office/drawing/2014/main" id="{B575F174-663A-7928-65B6-8A4DE9412D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0300" y="1479974"/>
            <a:ext cx="4813320" cy="1949026"/>
          </a:xfrm>
          <a:prstGeom prst="rect">
            <a:avLst/>
          </a:prstGeom>
          <a:noFill/>
          <a:ln>
            <a:noFill/>
          </a:ln>
        </p:spPr>
      </p:pic>
      <p:pic>
        <p:nvPicPr>
          <p:cNvPr id="8" name="Resim 7">
            <a:extLst>
              <a:ext uri="{FF2B5EF4-FFF2-40B4-BE49-F238E27FC236}">
                <a16:creationId xmlns:a16="http://schemas.microsoft.com/office/drawing/2014/main" id="{01C07918-D612-1CFC-C588-4A59A3C105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357" y="3820868"/>
            <a:ext cx="4813320" cy="2672006"/>
          </a:xfrm>
          <a:prstGeom prst="rect">
            <a:avLst/>
          </a:prstGeom>
          <a:noFill/>
          <a:ln>
            <a:noFill/>
          </a:ln>
        </p:spPr>
      </p:pic>
      <p:pic>
        <p:nvPicPr>
          <p:cNvPr id="9" name="Resim 8">
            <a:extLst>
              <a:ext uri="{FF2B5EF4-FFF2-40B4-BE49-F238E27FC236}">
                <a16:creationId xmlns:a16="http://schemas.microsoft.com/office/drawing/2014/main" id="{7B13C0DF-EC09-F3C5-851B-60078411AE3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0300" y="3820868"/>
            <a:ext cx="4813320" cy="2672006"/>
          </a:xfrm>
          <a:prstGeom prst="rect">
            <a:avLst/>
          </a:prstGeom>
          <a:noFill/>
          <a:ln>
            <a:noFill/>
          </a:ln>
        </p:spPr>
      </p:pic>
    </p:spTree>
    <p:extLst>
      <p:ext uri="{BB962C8B-B14F-4D97-AF65-F5344CB8AC3E}">
        <p14:creationId xmlns:p14="http://schemas.microsoft.com/office/powerpoint/2010/main" val="3168587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C9FB496-B0D9-82A9-64D3-E78B7ED52C06}"/>
              </a:ext>
            </a:extLst>
          </p:cNvPr>
          <p:cNvSpPr txBox="1"/>
          <p:nvPr/>
        </p:nvSpPr>
        <p:spPr>
          <a:xfrm>
            <a:off x="639097" y="926728"/>
            <a:ext cx="6096000" cy="369332"/>
          </a:xfrm>
          <a:prstGeom prst="rect">
            <a:avLst/>
          </a:prstGeom>
          <a:noFill/>
        </p:spPr>
        <p:txBody>
          <a:bodyPr wrap="square">
            <a:spAutoFit/>
          </a:bodyPr>
          <a:lstStyle/>
          <a:p>
            <a:r>
              <a:rPr lang="tr-TR" dirty="0"/>
              <a:t>Terfi Giriş ve Çıkışlarda</a:t>
            </a:r>
          </a:p>
        </p:txBody>
      </p:sp>
      <p:sp>
        <p:nvSpPr>
          <p:cNvPr id="5" name="Metin kutusu 4">
            <a:extLst>
              <a:ext uri="{FF2B5EF4-FFF2-40B4-BE49-F238E27FC236}">
                <a16:creationId xmlns:a16="http://schemas.microsoft.com/office/drawing/2014/main" id="{0C9B1A12-B0C4-8C30-A5BA-AB620880BF99}"/>
              </a:ext>
            </a:extLst>
          </p:cNvPr>
          <p:cNvSpPr txBox="1"/>
          <p:nvPr/>
        </p:nvSpPr>
        <p:spPr>
          <a:xfrm>
            <a:off x="649238" y="3445197"/>
            <a:ext cx="6096000" cy="369332"/>
          </a:xfrm>
          <a:prstGeom prst="rect">
            <a:avLst/>
          </a:prstGeom>
          <a:noFill/>
        </p:spPr>
        <p:txBody>
          <a:bodyPr wrap="square">
            <a:spAutoFit/>
          </a:bodyPr>
          <a:lstStyle/>
          <a:p>
            <a:r>
              <a:rPr lang="tr-TR" dirty="0"/>
              <a:t>Bina ve Yol Oturmalarında</a:t>
            </a:r>
          </a:p>
        </p:txBody>
      </p:sp>
      <p:pic>
        <p:nvPicPr>
          <p:cNvPr id="9" name="Resim 8">
            <a:extLst>
              <a:ext uri="{FF2B5EF4-FFF2-40B4-BE49-F238E27FC236}">
                <a16:creationId xmlns:a16="http://schemas.microsoft.com/office/drawing/2014/main" id="{EEEE4A99-4849-AA6F-ADE3-05136C233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952" y="1211827"/>
            <a:ext cx="5008548" cy="2217173"/>
          </a:xfrm>
          <a:prstGeom prst="rect">
            <a:avLst/>
          </a:prstGeom>
        </p:spPr>
      </p:pic>
      <p:pic>
        <p:nvPicPr>
          <p:cNvPr id="13" name="Resim 12">
            <a:extLst>
              <a:ext uri="{FF2B5EF4-FFF2-40B4-BE49-F238E27FC236}">
                <a16:creationId xmlns:a16="http://schemas.microsoft.com/office/drawing/2014/main" id="{13135BCB-8F08-6A69-4AC1-117103D16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952" y="3798473"/>
            <a:ext cx="5008548" cy="2802075"/>
          </a:xfrm>
          <a:prstGeom prst="rect">
            <a:avLst/>
          </a:prstGeom>
        </p:spPr>
      </p:pic>
      <p:pic>
        <p:nvPicPr>
          <p:cNvPr id="2" name="Resim 1">
            <a:extLst>
              <a:ext uri="{FF2B5EF4-FFF2-40B4-BE49-F238E27FC236}">
                <a16:creationId xmlns:a16="http://schemas.microsoft.com/office/drawing/2014/main" id="{713CE0A4-4C42-8F1E-A2EE-D8EC28E3D4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439" y="1211826"/>
            <a:ext cx="4789780" cy="2217173"/>
          </a:xfrm>
          <a:prstGeom prst="rect">
            <a:avLst/>
          </a:prstGeom>
          <a:noFill/>
          <a:ln>
            <a:noFill/>
          </a:ln>
        </p:spPr>
      </p:pic>
      <p:sp>
        <p:nvSpPr>
          <p:cNvPr id="4" name="Başlık 1">
            <a:extLst>
              <a:ext uri="{FF2B5EF4-FFF2-40B4-BE49-F238E27FC236}">
                <a16:creationId xmlns:a16="http://schemas.microsoft.com/office/drawing/2014/main" id="{75AC73E6-A3BA-B02E-A1CF-298C34778E52}"/>
              </a:ext>
            </a:extLst>
          </p:cNvPr>
          <p:cNvSpPr txBox="1">
            <a:spLocks/>
          </p:cNvSpPr>
          <p:nvPr/>
        </p:nvSpPr>
        <p:spPr>
          <a:xfrm>
            <a:off x="639096" y="372910"/>
            <a:ext cx="6592410" cy="63805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SPF KULLANIM ALANLARI:</a:t>
            </a:r>
          </a:p>
        </p:txBody>
      </p:sp>
      <p:pic>
        <p:nvPicPr>
          <p:cNvPr id="6" name="Resim 5">
            <a:extLst>
              <a:ext uri="{FF2B5EF4-FFF2-40B4-BE49-F238E27FC236}">
                <a16:creationId xmlns:a16="http://schemas.microsoft.com/office/drawing/2014/main" id="{5C8FB6C5-4844-59D1-CB26-804017A3948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439" y="3798473"/>
            <a:ext cx="4789780" cy="2802075"/>
          </a:xfrm>
          <a:prstGeom prst="rect">
            <a:avLst/>
          </a:prstGeom>
          <a:noFill/>
          <a:ln>
            <a:noFill/>
          </a:ln>
        </p:spPr>
      </p:pic>
    </p:spTree>
    <p:extLst>
      <p:ext uri="{BB962C8B-B14F-4D97-AF65-F5344CB8AC3E}">
        <p14:creationId xmlns:p14="http://schemas.microsoft.com/office/powerpoint/2010/main" val="897507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29BE54-1DD2-4DE6-8114-74B6889C6572}"/>
              </a:ext>
            </a:extLst>
          </p:cNvPr>
          <p:cNvSpPr>
            <a:spLocks noGrp="1"/>
          </p:cNvSpPr>
          <p:nvPr>
            <p:ph type="title"/>
          </p:nvPr>
        </p:nvSpPr>
        <p:spPr/>
        <p:txBody>
          <a:bodyPr/>
          <a:lstStyle/>
          <a:p>
            <a:r>
              <a:rPr lang="tr-TR" dirty="0"/>
              <a:t>LİMİT DEĞERLERİ:</a:t>
            </a:r>
          </a:p>
        </p:txBody>
      </p:sp>
      <p:graphicFrame>
        <p:nvGraphicFramePr>
          <p:cNvPr id="9" name="İçerik Yer Tutucusu 8">
            <a:extLst>
              <a:ext uri="{FF2B5EF4-FFF2-40B4-BE49-F238E27FC236}">
                <a16:creationId xmlns:a16="http://schemas.microsoft.com/office/drawing/2014/main" id="{7FB80195-DC20-AE8D-5417-80D41FDDB2F5}"/>
              </a:ext>
            </a:extLst>
          </p:cNvPr>
          <p:cNvGraphicFramePr>
            <a:graphicFrameLocks noGrp="1"/>
          </p:cNvGraphicFramePr>
          <p:nvPr>
            <p:ph idx="1"/>
            <p:extLst>
              <p:ext uri="{D42A27DB-BD31-4B8C-83A1-F6EECF244321}">
                <p14:modId xmlns:p14="http://schemas.microsoft.com/office/powerpoint/2010/main" val="608379435"/>
              </p:ext>
            </p:extLst>
          </p:nvPr>
        </p:nvGraphicFramePr>
        <p:xfrm>
          <a:off x="838199" y="1825624"/>
          <a:ext cx="9089571" cy="4351340"/>
        </p:xfrm>
        <a:graphic>
          <a:graphicData uri="http://schemas.openxmlformats.org/drawingml/2006/table">
            <a:tbl>
              <a:tblPr>
                <a:tableStyleId>{5C22544A-7EE6-4342-B048-85BDC9FD1C3A}</a:tableStyleId>
              </a:tblPr>
              <a:tblGrid>
                <a:gridCol w="1907689">
                  <a:extLst>
                    <a:ext uri="{9D8B030D-6E8A-4147-A177-3AD203B41FA5}">
                      <a16:colId xmlns:a16="http://schemas.microsoft.com/office/drawing/2014/main" val="1342338736"/>
                    </a:ext>
                  </a:extLst>
                </a:gridCol>
                <a:gridCol w="2782978">
                  <a:extLst>
                    <a:ext uri="{9D8B030D-6E8A-4147-A177-3AD203B41FA5}">
                      <a16:colId xmlns:a16="http://schemas.microsoft.com/office/drawing/2014/main" val="2141918194"/>
                    </a:ext>
                  </a:extLst>
                </a:gridCol>
                <a:gridCol w="2311669">
                  <a:extLst>
                    <a:ext uri="{9D8B030D-6E8A-4147-A177-3AD203B41FA5}">
                      <a16:colId xmlns:a16="http://schemas.microsoft.com/office/drawing/2014/main" val="3873921104"/>
                    </a:ext>
                  </a:extLst>
                </a:gridCol>
                <a:gridCol w="2087235">
                  <a:extLst>
                    <a:ext uri="{9D8B030D-6E8A-4147-A177-3AD203B41FA5}">
                      <a16:colId xmlns:a16="http://schemas.microsoft.com/office/drawing/2014/main" val="1126373585"/>
                    </a:ext>
                  </a:extLst>
                </a:gridCol>
              </a:tblGrid>
              <a:tr h="310810">
                <a:tc>
                  <a:txBody>
                    <a:bodyPr/>
                    <a:lstStyle/>
                    <a:p>
                      <a:pPr algn="ctr" fontAlgn="b"/>
                      <a:r>
                        <a:rPr lang="tr-TR" sz="1900" u="none" strike="noStrike">
                          <a:effectLst/>
                        </a:rPr>
                        <a:t>TİP</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Açısal sapma</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dirty="0">
                          <a:effectLst/>
                        </a:rPr>
                        <a:t>Genişleme</a:t>
                      </a:r>
                      <a:endParaRPr lang="tr-TR" sz="1900" b="0" i="0" u="none" strike="noStrike" dirty="0">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Daralma</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563129407"/>
                  </a:ext>
                </a:extLst>
              </a:tr>
              <a:tr h="310810">
                <a:tc>
                  <a:txBody>
                    <a:bodyPr/>
                    <a:lstStyle/>
                    <a:p>
                      <a:pPr algn="ctr" fontAlgn="b"/>
                      <a:r>
                        <a:rPr lang="tr-TR" sz="1900" u="none" strike="noStrike">
                          <a:effectLst/>
                        </a:rPr>
                        <a:t>DN 100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24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+ 200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- 200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3817520791"/>
                  </a:ext>
                </a:extLst>
              </a:tr>
              <a:tr h="310810">
                <a:tc>
                  <a:txBody>
                    <a:bodyPr/>
                    <a:lstStyle/>
                    <a:p>
                      <a:pPr algn="ctr" fontAlgn="b"/>
                      <a:r>
                        <a:rPr lang="tr-TR" sz="1900" u="none" strike="noStrike">
                          <a:effectLst/>
                        </a:rPr>
                        <a:t>DN 200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23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+ 200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- 200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335537503"/>
                  </a:ext>
                </a:extLst>
              </a:tr>
              <a:tr h="310810">
                <a:tc>
                  <a:txBody>
                    <a:bodyPr/>
                    <a:lstStyle/>
                    <a:p>
                      <a:pPr algn="ctr" fontAlgn="b"/>
                      <a:r>
                        <a:rPr lang="tr-TR" sz="1900" u="none" strike="noStrike">
                          <a:effectLst/>
                        </a:rPr>
                        <a:t>DN 300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23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14113070"/>
                  </a:ext>
                </a:extLst>
              </a:tr>
              <a:tr h="310810">
                <a:tc>
                  <a:txBody>
                    <a:bodyPr/>
                    <a:lstStyle/>
                    <a:p>
                      <a:pPr algn="ctr" fontAlgn="b"/>
                      <a:r>
                        <a:rPr lang="tr-TR" sz="1900" u="none" strike="noStrike">
                          <a:effectLst/>
                        </a:rPr>
                        <a:t>DN 400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23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1050755850"/>
                  </a:ext>
                </a:extLst>
              </a:tr>
              <a:tr h="310810">
                <a:tc>
                  <a:txBody>
                    <a:bodyPr/>
                    <a:lstStyle/>
                    <a:p>
                      <a:pPr algn="ctr" fontAlgn="b"/>
                      <a:r>
                        <a:rPr lang="tr-TR" sz="1900" u="none" strike="noStrike">
                          <a:effectLst/>
                        </a:rPr>
                        <a:t>DN 500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19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2518030383"/>
                  </a:ext>
                </a:extLst>
              </a:tr>
              <a:tr h="310810">
                <a:tc>
                  <a:txBody>
                    <a:bodyPr/>
                    <a:lstStyle/>
                    <a:p>
                      <a:pPr algn="ctr" fontAlgn="b"/>
                      <a:r>
                        <a:rPr lang="tr-TR" sz="1900" u="none" strike="noStrike">
                          <a:effectLst/>
                        </a:rPr>
                        <a:t>DN 600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17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597772015"/>
                  </a:ext>
                </a:extLst>
              </a:tr>
              <a:tr h="310810">
                <a:tc>
                  <a:txBody>
                    <a:bodyPr/>
                    <a:lstStyle/>
                    <a:p>
                      <a:pPr algn="ctr" fontAlgn="b"/>
                      <a:r>
                        <a:rPr lang="tr-TR" sz="1900" u="none" strike="noStrike">
                          <a:effectLst/>
                        </a:rPr>
                        <a:t>DN 700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16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3042536274"/>
                  </a:ext>
                </a:extLst>
              </a:tr>
              <a:tr h="310810">
                <a:tc>
                  <a:txBody>
                    <a:bodyPr/>
                    <a:lstStyle/>
                    <a:p>
                      <a:pPr algn="ctr" fontAlgn="b"/>
                      <a:r>
                        <a:rPr lang="tr-TR" sz="1900" u="none" strike="noStrike">
                          <a:effectLst/>
                        </a:rPr>
                        <a:t>DN 800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14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2367803560"/>
                  </a:ext>
                </a:extLst>
              </a:tr>
              <a:tr h="310810">
                <a:tc>
                  <a:txBody>
                    <a:bodyPr/>
                    <a:lstStyle/>
                    <a:p>
                      <a:pPr algn="ctr" fontAlgn="b"/>
                      <a:r>
                        <a:rPr lang="tr-TR" sz="1900" u="none" strike="noStrike">
                          <a:effectLst/>
                        </a:rPr>
                        <a:t>DN 900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dirty="0">
                          <a:effectLst/>
                        </a:rPr>
                        <a:t>13 °</a:t>
                      </a:r>
                      <a:endParaRPr lang="tr-TR" sz="1900" b="0" i="0" u="none" strike="noStrike" dirty="0">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- 173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2808884870"/>
                  </a:ext>
                </a:extLst>
              </a:tr>
              <a:tr h="310810">
                <a:tc>
                  <a:txBody>
                    <a:bodyPr/>
                    <a:lstStyle/>
                    <a:p>
                      <a:pPr algn="ctr" fontAlgn="b"/>
                      <a:r>
                        <a:rPr lang="tr-TR" sz="1900" u="none" strike="noStrike">
                          <a:effectLst/>
                        </a:rPr>
                        <a:t>DN 1000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13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- 223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191218508"/>
                  </a:ext>
                </a:extLst>
              </a:tr>
              <a:tr h="310810">
                <a:tc>
                  <a:txBody>
                    <a:bodyPr/>
                    <a:lstStyle/>
                    <a:p>
                      <a:pPr algn="ctr" fontAlgn="b"/>
                      <a:r>
                        <a:rPr lang="tr-TR" sz="1900" u="none" strike="noStrike">
                          <a:effectLst/>
                        </a:rPr>
                        <a:t>DN 1100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12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+ 160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- 223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2957202283"/>
                  </a:ext>
                </a:extLst>
              </a:tr>
              <a:tr h="310810">
                <a:tc>
                  <a:txBody>
                    <a:bodyPr/>
                    <a:lstStyle/>
                    <a:p>
                      <a:pPr algn="ctr" fontAlgn="b"/>
                      <a:r>
                        <a:rPr lang="tr-TR" sz="1900" u="none" strike="noStrike">
                          <a:effectLst/>
                        </a:rPr>
                        <a:t>DN 1200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12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+ 210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- 210 mm</a:t>
                      </a:r>
                      <a:endParaRPr lang="tr-TR" sz="1900" b="0" i="0" u="none" strike="noStrike">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2439339636"/>
                  </a:ext>
                </a:extLst>
              </a:tr>
              <a:tr h="310810">
                <a:tc>
                  <a:txBody>
                    <a:bodyPr/>
                    <a:lstStyle/>
                    <a:p>
                      <a:pPr algn="ctr" fontAlgn="b"/>
                      <a:r>
                        <a:rPr lang="tr-TR" sz="1900" u="none" strike="noStrike">
                          <a:effectLst/>
                        </a:rPr>
                        <a:t>DN 1400</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12 °</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a:effectLst/>
                        </a:rPr>
                        <a:t>+ 273 mm</a:t>
                      </a:r>
                      <a:endParaRPr lang="tr-TR" sz="1900" b="0" i="0" u="none" strike="noStrike">
                        <a:solidFill>
                          <a:srgbClr val="000000"/>
                        </a:solidFill>
                        <a:effectLst/>
                        <a:latin typeface="Calibri" panose="020F0502020204030204" pitchFamily="34" charset="0"/>
                      </a:endParaRPr>
                    </a:p>
                  </a:txBody>
                  <a:tcPr marL="4090" marR="4090" marT="4090" marB="0" anchor="b"/>
                </a:tc>
                <a:tc>
                  <a:txBody>
                    <a:bodyPr/>
                    <a:lstStyle/>
                    <a:p>
                      <a:pPr algn="ctr" fontAlgn="b"/>
                      <a:r>
                        <a:rPr lang="tr-TR" sz="1900" u="none" strike="noStrike" dirty="0">
                          <a:effectLst/>
                        </a:rPr>
                        <a:t>- 273 mm</a:t>
                      </a:r>
                      <a:endParaRPr lang="tr-TR" sz="1900" b="0" i="0" u="none" strike="noStrike" dirty="0">
                        <a:solidFill>
                          <a:srgbClr val="000000"/>
                        </a:solidFill>
                        <a:effectLst/>
                        <a:latin typeface="Calibri" panose="020F0502020204030204" pitchFamily="34" charset="0"/>
                      </a:endParaRPr>
                    </a:p>
                  </a:txBody>
                  <a:tcPr marL="4090" marR="4090" marT="4090" marB="0" anchor="b"/>
                </a:tc>
                <a:extLst>
                  <a:ext uri="{0D108BD9-81ED-4DB2-BD59-A6C34878D82A}">
                    <a16:rowId xmlns:a16="http://schemas.microsoft.com/office/drawing/2014/main" val="2768033563"/>
                  </a:ext>
                </a:extLst>
              </a:tr>
            </a:tbl>
          </a:graphicData>
        </a:graphic>
      </p:graphicFrame>
      <p:sp>
        <p:nvSpPr>
          <p:cNvPr id="3" name="Başlık 1">
            <a:extLst>
              <a:ext uri="{FF2B5EF4-FFF2-40B4-BE49-F238E27FC236}">
                <a16:creationId xmlns:a16="http://schemas.microsoft.com/office/drawing/2014/main" id="{5DD0643C-8E3A-9BB0-5289-7DFAAE2913FF}"/>
              </a:ext>
            </a:extLst>
          </p:cNvPr>
          <p:cNvSpPr txBox="1">
            <a:spLocks/>
          </p:cNvSpPr>
          <p:nvPr/>
        </p:nvSpPr>
        <p:spPr>
          <a:xfrm>
            <a:off x="838200" y="261561"/>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dirty="0"/>
              <a:t>ÜRÜN ÖZELLİKLERİ: ÖLÇÜLERİ ve PARAMETRELERİ</a:t>
            </a:r>
          </a:p>
        </p:txBody>
      </p:sp>
    </p:spTree>
    <p:extLst>
      <p:ext uri="{BB962C8B-B14F-4D97-AF65-F5344CB8AC3E}">
        <p14:creationId xmlns:p14="http://schemas.microsoft.com/office/powerpoint/2010/main" val="1012322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2BFA94-1BC9-467C-B9AE-2BC41FAFFDFB}"/>
              </a:ext>
            </a:extLst>
          </p:cNvPr>
          <p:cNvSpPr>
            <a:spLocks noGrp="1"/>
          </p:cNvSpPr>
          <p:nvPr>
            <p:ph type="title"/>
          </p:nvPr>
        </p:nvSpPr>
        <p:spPr>
          <a:xfrm>
            <a:off x="838200" y="261561"/>
            <a:ext cx="8534400" cy="1507067"/>
          </a:xfrm>
        </p:spPr>
        <p:txBody>
          <a:bodyPr/>
          <a:lstStyle/>
          <a:p>
            <a:r>
              <a:rPr lang="tr-TR" dirty="0"/>
              <a:t>ÜRÜN ÖZELLİKLERİ:</a:t>
            </a:r>
          </a:p>
        </p:txBody>
      </p:sp>
      <p:graphicFrame>
        <p:nvGraphicFramePr>
          <p:cNvPr id="6" name="İçerik Yer Tutucusu 5">
            <a:extLst>
              <a:ext uri="{FF2B5EF4-FFF2-40B4-BE49-F238E27FC236}">
                <a16:creationId xmlns:a16="http://schemas.microsoft.com/office/drawing/2014/main" id="{3CCE2205-7167-C5F8-46AD-C749BBB47082}"/>
              </a:ext>
            </a:extLst>
          </p:cNvPr>
          <p:cNvGraphicFramePr>
            <a:graphicFrameLocks noGrp="1"/>
          </p:cNvGraphicFramePr>
          <p:nvPr>
            <p:ph idx="1"/>
            <p:extLst>
              <p:ext uri="{D42A27DB-BD31-4B8C-83A1-F6EECF244321}">
                <p14:modId xmlns:p14="http://schemas.microsoft.com/office/powerpoint/2010/main" val="4106014628"/>
              </p:ext>
            </p:extLst>
          </p:nvPr>
        </p:nvGraphicFramePr>
        <p:xfrm>
          <a:off x="838200" y="1690688"/>
          <a:ext cx="10142220" cy="2614612"/>
        </p:xfrm>
        <a:graphic>
          <a:graphicData uri="http://schemas.openxmlformats.org/drawingml/2006/table">
            <a:tbl>
              <a:tblPr firstRow="1" bandRow="1">
                <a:tableStyleId>{5C22544A-7EE6-4342-B048-85BDC9FD1C3A}</a:tableStyleId>
              </a:tblPr>
              <a:tblGrid>
                <a:gridCol w="2335830">
                  <a:extLst>
                    <a:ext uri="{9D8B030D-6E8A-4147-A177-3AD203B41FA5}">
                      <a16:colId xmlns:a16="http://schemas.microsoft.com/office/drawing/2014/main" val="447760026"/>
                    </a:ext>
                  </a:extLst>
                </a:gridCol>
                <a:gridCol w="2936907">
                  <a:extLst>
                    <a:ext uri="{9D8B030D-6E8A-4147-A177-3AD203B41FA5}">
                      <a16:colId xmlns:a16="http://schemas.microsoft.com/office/drawing/2014/main" val="269451669"/>
                    </a:ext>
                  </a:extLst>
                </a:gridCol>
                <a:gridCol w="4869483">
                  <a:extLst>
                    <a:ext uri="{9D8B030D-6E8A-4147-A177-3AD203B41FA5}">
                      <a16:colId xmlns:a16="http://schemas.microsoft.com/office/drawing/2014/main" val="3016611426"/>
                    </a:ext>
                  </a:extLst>
                </a:gridCol>
              </a:tblGrid>
              <a:tr h="525069">
                <a:tc>
                  <a:txBody>
                    <a:bodyPr/>
                    <a:lstStyle/>
                    <a:p>
                      <a:r>
                        <a:rPr lang="tr-TR" dirty="0"/>
                        <a:t>Ürün Malz.</a:t>
                      </a:r>
                    </a:p>
                  </a:txBody>
                  <a:tcPr/>
                </a:tc>
                <a:tc>
                  <a:txBody>
                    <a:bodyPr/>
                    <a:lstStyle/>
                    <a:p>
                      <a:r>
                        <a:rPr lang="tr-TR" dirty="0"/>
                        <a:t>Standart</a:t>
                      </a:r>
                    </a:p>
                  </a:txBody>
                  <a:tcPr/>
                </a:tc>
                <a:tc>
                  <a:txBody>
                    <a:bodyPr/>
                    <a:lstStyle/>
                    <a:p>
                      <a:r>
                        <a:rPr lang="tr-TR" dirty="0"/>
                        <a:t>Opsiyonel</a:t>
                      </a:r>
                    </a:p>
                  </a:txBody>
                  <a:tcPr/>
                </a:tc>
                <a:extLst>
                  <a:ext uri="{0D108BD9-81ED-4DB2-BD59-A6C34878D82A}">
                    <a16:rowId xmlns:a16="http://schemas.microsoft.com/office/drawing/2014/main" val="2175741412"/>
                  </a:ext>
                </a:extLst>
              </a:tr>
              <a:tr h="462206">
                <a:tc>
                  <a:txBody>
                    <a:bodyPr/>
                    <a:lstStyle/>
                    <a:p>
                      <a:r>
                        <a:rPr lang="tr-TR" dirty="0"/>
                        <a:t>Gövde</a:t>
                      </a:r>
                    </a:p>
                  </a:txBody>
                  <a:tcPr/>
                </a:tc>
                <a:tc>
                  <a:txBody>
                    <a:bodyPr/>
                    <a:lstStyle/>
                    <a:p>
                      <a:r>
                        <a:rPr lang="tr-TR" dirty="0"/>
                        <a:t>GGG40 </a:t>
                      </a:r>
                      <a:r>
                        <a:rPr lang="tr-TR" dirty="0" err="1"/>
                        <a:t>sfero</a:t>
                      </a:r>
                      <a:endParaRPr lang="tr-TR" dirty="0"/>
                    </a:p>
                  </a:txBody>
                  <a:tcPr/>
                </a:tc>
                <a:tc>
                  <a:txBody>
                    <a:bodyPr/>
                    <a:lstStyle/>
                    <a:p>
                      <a:r>
                        <a:rPr lang="tr-TR" dirty="0"/>
                        <a:t>GGG50 sfero-çelik-AISI304-316</a:t>
                      </a:r>
                    </a:p>
                  </a:txBody>
                  <a:tcPr/>
                </a:tc>
                <a:extLst>
                  <a:ext uri="{0D108BD9-81ED-4DB2-BD59-A6C34878D82A}">
                    <a16:rowId xmlns:a16="http://schemas.microsoft.com/office/drawing/2014/main" val="1242027113"/>
                  </a:ext>
                </a:extLst>
              </a:tr>
              <a:tr h="525069">
                <a:tc>
                  <a:txBody>
                    <a:bodyPr/>
                    <a:lstStyle/>
                    <a:p>
                      <a:r>
                        <a:rPr lang="tr-TR" dirty="0"/>
                        <a:t>Conta</a:t>
                      </a:r>
                    </a:p>
                  </a:txBody>
                  <a:tcPr/>
                </a:tc>
                <a:tc>
                  <a:txBody>
                    <a:bodyPr/>
                    <a:lstStyle/>
                    <a:p>
                      <a:r>
                        <a:rPr lang="tr-TR" dirty="0"/>
                        <a:t>EPDM</a:t>
                      </a:r>
                    </a:p>
                  </a:txBody>
                  <a:tcPr/>
                </a:tc>
                <a:tc>
                  <a:txBody>
                    <a:bodyPr/>
                    <a:lstStyle/>
                    <a:p>
                      <a:r>
                        <a:rPr lang="tr-TR" dirty="0"/>
                        <a:t>NBR</a:t>
                      </a:r>
                    </a:p>
                  </a:txBody>
                  <a:tcPr/>
                </a:tc>
                <a:extLst>
                  <a:ext uri="{0D108BD9-81ED-4DB2-BD59-A6C34878D82A}">
                    <a16:rowId xmlns:a16="http://schemas.microsoft.com/office/drawing/2014/main" val="1996752760"/>
                  </a:ext>
                </a:extLst>
              </a:tr>
              <a:tr h="577199">
                <a:tc>
                  <a:txBody>
                    <a:bodyPr/>
                    <a:lstStyle/>
                    <a:p>
                      <a:r>
                        <a:rPr lang="tr-TR" dirty="0"/>
                        <a:t>Cıvata-Somun-Pul</a:t>
                      </a:r>
                    </a:p>
                  </a:txBody>
                  <a:tcPr/>
                </a:tc>
                <a:tc>
                  <a:txBody>
                    <a:bodyPr/>
                    <a:lstStyle/>
                    <a:p>
                      <a:r>
                        <a:rPr lang="tr-TR" dirty="0" err="1"/>
                        <a:t>Dacromat</a:t>
                      </a:r>
                      <a:r>
                        <a:rPr lang="tr-TR" dirty="0"/>
                        <a:t> 500 kaplı çelik</a:t>
                      </a:r>
                    </a:p>
                  </a:txBody>
                  <a:tcPr/>
                </a:tc>
                <a:tc>
                  <a:txBody>
                    <a:bodyPr/>
                    <a:lstStyle/>
                    <a:p>
                      <a:r>
                        <a:rPr lang="tr-TR" dirty="0"/>
                        <a:t>AISI 304-316 Paslanmaz </a:t>
                      </a:r>
                    </a:p>
                  </a:txBody>
                  <a:tcPr/>
                </a:tc>
                <a:extLst>
                  <a:ext uri="{0D108BD9-81ED-4DB2-BD59-A6C34878D82A}">
                    <a16:rowId xmlns:a16="http://schemas.microsoft.com/office/drawing/2014/main" val="2439011693"/>
                  </a:ext>
                </a:extLst>
              </a:tr>
              <a:tr h="525069">
                <a:tc>
                  <a:txBody>
                    <a:bodyPr/>
                    <a:lstStyle/>
                    <a:p>
                      <a:r>
                        <a:rPr lang="tr-TR" dirty="0"/>
                        <a:t>Kaplama</a:t>
                      </a:r>
                    </a:p>
                  </a:txBody>
                  <a:tcPr/>
                </a:tc>
                <a:tc>
                  <a:txBody>
                    <a:bodyPr/>
                    <a:lstStyle/>
                    <a:p>
                      <a:r>
                        <a:rPr lang="tr-TR" dirty="0"/>
                        <a:t>Epoksi </a:t>
                      </a:r>
                      <a:r>
                        <a:rPr lang="tr-TR" dirty="0" err="1"/>
                        <a:t>Min</a:t>
                      </a:r>
                      <a:r>
                        <a:rPr lang="tr-TR" dirty="0"/>
                        <a:t> 150-200 µm</a:t>
                      </a:r>
                    </a:p>
                  </a:txBody>
                  <a:tcPr/>
                </a:tc>
                <a:tc>
                  <a:txBody>
                    <a:bodyPr/>
                    <a:lstStyle/>
                    <a:p>
                      <a:r>
                        <a:rPr lang="tr-TR" dirty="0"/>
                        <a:t>PTFE</a:t>
                      </a:r>
                    </a:p>
                  </a:txBody>
                  <a:tcPr/>
                </a:tc>
                <a:extLst>
                  <a:ext uri="{0D108BD9-81ED-4DB2-BD59-A6C34878D82A}">
                    <a16:rowId xmlns:a16="http://schemas.microsoft.com/office/drawing/2014/main" val="4116863479"/>
                  </a:ext>
                </a:extLst>
              </a:tr>
            </a:tbl>
          </a:graphicData>
        </a:graphic>
      </p:graphicFrame>
    </p:spTree>
    <p:extLst>
      <p:ext uri="{BB962C8B-B14F-4D97-AF65-F5344CB8AC3E}">
        <p14:creationId xmlns:p14="http://schemas.microsoft.com/office/powerpoint/2010/main" val="2169817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4EBD01-7753-4CCF-A04E-675BA30E40F8}"/>
              </a:ext>
            </a:extLst>
          </p:cNvPr>
          <p:cNvSpPr>
            <a:spLocks noGrp="1"/>
          </p:cNvSpPr>
          <p:nvPr>
            <p:ph type="title"/>
          </p:nvPr>
        </p:nvSpPr>
        <p:spPr>
          <a:xfrm>
            <a:off x="2501777" y="44615"/>
            <a:ext cx="8534400" cy="1507067"/>
          </a:xfrm>
        </p:spPr>
        <p:txBody>
          <a:bodyPr/>
          <a:lstStyle/>
          <a:p>
            <a:r>
              <a:rPr lang="tr-TR" dirty="0"/>
              <a:t>İKİ FARKLI KULLANIMI VARDIR:</a:t>
            </a:r>
          </a:p>
        </p:txBody>
      </p:sp>
      <p:pic>
        <p:nvPicPr>
          <p:cNvPr id="9" name="10">
            <a:hlinkClick r:id="" action="ppaction://media"/>
            <a:extLst>
              <a:ext uri="{FF2B5EF4-FFF2-40B4-BE49-F238E27FC236}">
                <a16:creationId xmlns:a16="http://schemas.microsoft.com/office/drawing/2014/main" id="{EE364279-8BA1-772A-CCA1-EEF93E695441}"/>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350809" y="2305256"/>
            <a:ext cx="5393044" cy="4045940"/>
          </a:xfrm>
        </p:spPr>
      </p:pic>
      <p:pic>
        <p:nvPicPr>
          <p:cNvPr id="10" name="20">
            <a:hlinkClick r:id="" action="ppaction://media"/>
            <a:extLst>
              <a:ext uri="{FF2B5EF4-FFF2-40B4-BE49-F238E27FC236}">
                <a16:creationId xmlns:a16="http://schemas.microsoft.com/office/drawing/2014/main" id="{7F0B7C50-97F1-FC0A-C293-357838D3795C}"/>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5873548" y="2305255"/>
            <a:ext cx="5391308" cy="4045940"/>
          </a:xfrm>
        </p:spPr>
      </p:pic>
      <p:sp>
        <p:nvSpPr>
          <p:cNvPr id="3" name="Dikdörtgen 2">
            <a:extLst>
              <a:ext uri="{FF2B5EF4-FFF2-40B4-BE49-F238E27FC236}">
                <a16:creationId xmlns:a16="http://schemas.microsoft.com/office/drawing/2014/main" id="{6D8BB3FE-6B31-FDD9-DD12-8842D4EBCA1A}"/>
              </a:ext>
            </a:extLst>
          </p:cNvPr>
          <p:cNvSpPr/>
          <p:nvPr/>
        </p:nvSpPr>
        <p:spPr>
          <a:xfrm>
            <a:off x="896344" y="1551682"/>
            <a:ext cx="4301971" cy="646331"/>
          </a:xfrm>
          <a:prstGeom prst="rect">
            <a:avLst/>
          </a:prstGeom>
          <a:noFill/>
        </p:spPr>
        <p:txBody>
          <a:bodyPr wrap="square" lIns="91440" tIns="45720" rIns="91440" bIns="45720">
            <a:spAutoFit/>
          </a:bodyPr>
          <a:lstStyle/>
          <a:p>
            <a:pPr algn="ctr"/>
            <a:r>
              <a:rPr lang="tr-TR" sz="3600" b="0" cap="none" spc="0" dirty="0">
                <a:ln w="0"/>
                <a:solidFill>
                  <a:schemeClr val="tx1"/>
                </a:solidFill>
                <a:effectLst>
                  <a:outerShdw blurRad="38100" dist="19050" dir="2700000" algn="tl" rotWithShape="0">
                    <a:schemeClr val="dk1">
                      <a:alpha val="40000"/>
                    </a:schemeClr>
                  </a:outerShdw>
                </a:effectLst>
              </a:rPr>
              <a:t>Tüm eksenlerde</a:t>
            </a:r>
          </a:p>
        </p:txBody>
      </p:sp>
      <p:sp>
        <p:nvSpPr>
          <p:cNvPr id="4" name="Dikdörtgen 3">
            <a:extLst>
              <a:ext uri="{FF2B5EF4-FFF2-40B4-BE49-F238E27FC236}">
                <a16:creationId xmlns:a16="http://schemas.microsoft.com/office/drawing/2014/main" id="{916BB222-0D1A-0918-48CA-CFE5D32CF0FA}"/>
              </a:ext>
            </a:extLst>
          </p:cNvPr>
          <p:cNvSpPr/>
          <p:nvPr/>
        </p:nvSpPr>
        <p:spPr>
          <a:xfrm>
            <a:off x="6433964" y="1551682"/>
            <a:ext cx="4062331" cy="646331"/>
          </a:xfrm>
          <a:prstGeom prst="rect">
            <a:avLst/>
          </a:prstGeom>
          <a:noFill/>
        </p:spPr>
        <p:txBody>
          <a:bodyPr wrap="none" lIns="91440" tIns="45720" rIns="91440" bIns="45720">
            <a:spAutoFit/>
          </a:bodyPr>
          <a:lstStyle/>
          <a:p>
            <a:pPr algn="ctr"/>
            <a:r>
              <a:rPr lang="tr-TR" sz="3600" dirty="0">
                <a:ln w="0"/>
                <a:effectLst>
                  <a:outerShdw blurRad="38100" dist="19050" dir="2700000" algn="tl" rotWithShape="0">
                    <a:schemeClr val="dk1">
                      <a:alpha val="40000"/>
                    </a:schemeClr>
                  </a:outerShdw>
                </a:effectLst>
              </a:rPr>
              <a:t>Yatay eksenlerde</a:t>
            </a:r>
          </a:p>
        </p:txBody>
      </p:sp>
    </p:spTree>
    <p:extLst>
      <p:ext uri="{BB962C8B-B14F-4D97-AF65-F5344CB8AC3E}">
        <p14:creationId xmlns:p14="http://schemas.microsoft.com/office/powerpoint/2010/main" val="331385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avi, ekran görüntüsü, meneviş mavisi, sanat içeren bir resim">
            <a:extLst>
              <a:ext uri="{FF2B5EF4-FFF2-40B4-BE49-F238E27FC236}">
                <a16:creationId xmlns:a16="http://schemas.microsoft.com/office/drawing/2014/main" id="{28301BF8-2754-7AB3-2591-B6D8B2D51CC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4416" y="287204"/>
            <a:ext cx="7374111" cy="3387482"/>
          </a:xfrm>
          <a:prstGeom prst="rect">
            <a:avLst/>
          </a:prstGeom>
        </p:spPr>
      </p:pic>
      <p:pic>
        <p:nvPicPr>
          <p:cNvPr id="8" name="Resim 7">
            <a:extLst>
              <a:ext uri="{FF2B5EF4-FFF2-40B4-BE49-F238E27FC236}">
                <a16:creationId xmlns:a16="http://schemas.microsoft.com/office/drawing/2014/main" id="{804DB399-A600-05BA-4257-A6C4DF9E1F1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33637" y="532264"/>
            <a:ext cx="5783564" cy="2656825"/>
          </a:xfrm>
          <a:prstGeom prst="rect">
            <a:avLst/>
          </a:prstGeom>
        </p:spPr>
      </p:pic>
      <p:pic>
        <p:nvPicPr>
          <p:cNvPr id="11" name="Resim 10" descr="mavi, kolluk içeren bir resim&#10;&#10;Açıklama otomatik olarak oluşturuldu">
            <a:extLst>
              <a:ext uri="{FF2B5EF4-FFF2-40B4-BE49-F238E27FC236}">
                <a16:creationId xmlns:a16="http://schemas.microsoft.com/office/drawing/2014/main" id="{521489E9-2327-DA5F-8CF2-631DBC45AEC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4945" y="3125518"/>
            <a:ext cx="6341946" cy="2913332"/>
          </a:xfrm>
          <a:prstGeom prst="rect">
            <a:avLst/>
          </a:prstGeom>
        </p:spPr>
      </p:pic>
      <p:pic>
        <p:nvPicPr>
          <p:cNvPr id="13" name="Resim 12" descr="itfaiye vanası, meneviş mavisi, mavi içeren bir resim&#10;&#10;Açıklama otomatik olarak oluşturuldu">
            <a:extLst>
              <a:ext uri="{FF2B5EF4-FFF2-40B4-BE49-F238E27FC236}">
                <a16:creationId xmlns:a16="http://schemas.microsoft.com/office/drawing/2014/main" id="{3F15354A-E49A-60A1-DDC6-88E1628923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875020" y="2928414"/>
            <a:ext cx="6903720" cy="3171396"/>
          </a:xfrm>
          <a:prstGeom prst="rect">
            <a:avLst/>
          </a:prstGeom>
        </p:spPr>
      </p:pic>
    </p:spTree>
    <p:extLst>
      <p:ext uri="{BB962C8B-B14F-4D97-AF65-F5344CB8AC3E}">
        <p14:creationId xmlns:p14="http://schemas.microsoft.com/office/powerpoint/2010/main" val="129581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EAD3CD-77F6-61C7-B2FE-8B0959DA78EE}"/>
              </a:ext>
            </a:extLst>
          </p:cNvPr>
          <p:cNvSpPr>
            <a:spLocks noGrp="1"/>
          </p:cNvSpPr>
          <p:nvPr>
            <p:ph type="title"/>
          </p:nvPr>
        </p:nvSpPr>
        <p:spPr>
          <a:xfrm>
            <a:off x="755234" y="-217834"/>
            <a:ext cx="8534400" cy="1507067"/>
          </a:xfrm>
        </p:spPr>
        <p:txBody>
          <a:bodyPr/>
          <a:lstStyle/>
          <a:p>
            <a:r>
              <a:rPr lang="tr-TR" dirty="0"/>
              <a:t>DÖKÜM FABRİKASI</a:t>
            </a:r>
          </a:p>
        </p:txBody>
      </p:sp>
      <p:sp>
        <p:nvSpPr>
          <p:cNvPr id="3" name="İçerik Yer Tutucusu 2">
            <a:extLst>
              <a:ext uri="{FF2B5EF4-FFF2-40B4-BE49-F238E27FC236}">
                <a16:creationId xmlns:a16="http://schemas.microsoft.com/office/drawing/2014/main" id="{9F83DE51-D8A7-5280-DEA0-F459B49552D3}"/>
              </a:ext>
            </a:extLst>
          </p:cNvPr>
          <p:cNvSpPr>
            <a:spLocks noGrp="1"/>
          </p:cNvSpPr>
          <p:nvPr>
            <p:ph idx="1"/>
          </p:nvPr>
        </p:nvSpPr>
        <p:spPr>
          <a:xfrm>
            <a:off x="755234" y="1724488"/>
            <a:ext cx="8534400" cy="3615267"/>
          </a:xfrm>
        </p:spPr>
        <p:txBody>
          <a:bodyPr/>
          <a:lstStyle/>
          <a:p>
            <a:r>
              <a:rPr lang="tr-TR" dirty="0">
                <a:solidFill>
                  <a:schemeClr val="bg1"/>
                </a:solidFill>
              </a:rPr>
              <a:t>BORTEK VANA VE DÖKÜM SAN. TİC.A.Ş.  Firması olarak Denizli İlinin </a:t>
            </a:r>
            <a:r>
              <a:rPr lang="tr-TR" dirty="0" err="1">
                <a:solidFill>
                  <a:schemeClr val="bg1"/>
                </a:solidFill>
              </a:rPr>
              <a:t>Merkezefendi</a:t>
            </a:r>
            <a:r>
              <a:rPr lang="tr-TR" dirty="0">
                <a:solidFill>
                  <a:schemeClr val="bg1"/>
                </a:solidFill>
              </a:rPr>
              <a:t> ilçesinde Haziran 2024 tarihlerinde yapılan yatırımla hali hazırda çalışmakta olan döküm fabrikası satın alınmıştır.</a:t>
            </a:r>
          </a:p>
          <a:p>
            <a:r>
              <a:rPr lang="tr-TR" dirty="0">
                <a:solidFill>
                  <a:schemeClr val="bg1"/>
                </a:solidFill>
              </a:rPr>
              <a:t>İsim ve işletme hakkıyla satın alınan fabrikanın daha teknolojik ve daha yüksek döküm kapasitesine ulaşması için Temmuz 2024 tarihlerinde 4000 m2 arazi içerisinde toplamda 3000m</a:t>
            </a:r>
            <a:r>
              <a:rPr lang="tr-TR" baseline="30000" dirty="0">
                <a:solidFill>
                  <a:schemeClr val="bg1"/>
                </a:solidFill>
              </a:rPr>
              <a:t>2  </a:t>
            </a:r>
            <a:r>
              <a:rPr lang="tr-TR" dirty="0">
                <a:solidFill>
                  <a:schemeClr val="bg1"/>
                </a:solidFill>
              </a:rPr>
              <a:t>üretim alanına sahip yer satın alınarak tesisin yıl sonuna gelmeden tam kapasite ile çalışması hedeflenmektedir.</a:t>
            </a:r>
          </a:p>
          <a:p>
            <a:endParaRPr lang="tr-TR" dirty="0"/>
          </a:p>
        </p:txBody>
      </p:sp>
    </p:spTree>
    <p:extLst>
      <p:ext uri="{BB962C8B-B14F-4D97-AF65-F5344CB8AC3E}">
        <p14:creationId xmlns:p14="http://schemas.microsoft.com/office/powerpoint/2010/main" val="3641931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sitki\Desktop\GENEL KLASÖR\Sertifikalar-jpg\iso9001.jpg"/>
          <p:cNvPicPr>
            <a:picLocks noChangeAspect="1" noChangeArrowheads="1"/>
          </p:cNvPicPr>
          <p:nvPr/>
        </p:nvPicPr>
        <p:blipFill>
          <a:blip r:embed="rId2" cstate="print"/>
          <a:srcRect/>
          <a:stretch>
            <a:fillRect/>
          </a:stretch>
        </p:blipFill>
        <p:spPr bwMode="auto">
          <a:xfrm>
            <a:off x="1952596" y="1857363"/>
            <a:ext cx="1604307" cy="1980000"/>
          </a:xfrm>
          <a:prstGeom prst="rect">
            <a:avLst/>
          </a:prstGeom>
          <a:noFill/>
        </p:spPr>
      </p:pic>
      <p:pic>
        <p:nvPicPr>
          <p:cNvPr id="70659" name="Picture 3" descr="C:\Users\sitki\Desktop\GENEL KLASÖR\Sertifikalar-jpg\iso14001.jpg"/>
          <p:cNvPicPr>
            <a:picLocks noChangeAspect="1" noChangeArrowheads="1"/>
          </p:cNvPicPr>
          <p:nvPr/>
        </p:nvPicPr>
        <p:blipFill>
          <a:blip r:embed="rId3" cstate="print"/>
          <a:srcRect/>
          <a:stretch>
            <a:fillRect/>
          </a:stretch>
        </p:blipFill>
        <p:spPr bwMode="auto">
          <a:xfrm>
            <a:off x="4167175" y="1857365"/>
            <a:ext cx="1514475" cy="1990725"/>
          </a:xfrm>
          <a:prstGeom prst="rect">
            <a:avLst/>
          </a:prstGeom>
          <a:noFill/>
        </p:spPr>
      </p:pic>
      <p:pic>
        <p:nvPicPr>
          <p:cNvPr id="70660" name="Picture 4" descr="C:\Users\sitki\Desktop\GENEL KLASÖR\Sertifikalar-jpg\ohsas 18001.jpg"/>
          <p:cNvPicPr>
            <a:picLocks noChangeAspect="1" noChangeArrowheads="1"/>
          </p:cNvPicPr>
          <p:nvPr/>
        </p:nvPicPr>
        <p:blipFill>
          <a:blip r:embed="rId4" cstate="print"/>
          <a:srcRect/>
          <a:stretch>
            <a:fillRect/>
          </a:stretch>
        </p:blipFill>
        <p:spPr bwMode="auto">
          <a:xfrm>
            <a:off x="6096001" y="1857364"/>
            <a:ext cx="1494705" cy="1980000"/>
          </a:xfrm>
          <a:prstGeom prst="rect">
            <a:avLst/>
          </a:prstGeom>
          <a:noFill/>
        </p:spPr>
      </p:pic>
      <p:pic>
        <p:nvPicPr>
          <p:cNvPr id="6" name="5 Resim"/>
          <p:cNvPicPr/>
          <p:nvPr/>
        </p:nvPicPr>
        <p:blipFill>
          <a:blip r:embed="rId5" cstate="print"/>
          <a:srcRect/>
          <a:stretch>
            <a:fillRect/>
          </a:stretch>
        </p:blipFill>
        <p:spPr bwMode="auto">
          <a:xfrm>
            <a:off x="1738283" y="4286256"/>
            <a:ext cx="2085975" cy="1980000"/>
          </a:xfrm>
          <a:prstGeom prst="rect">
            <a:avLst/>
          </a:prstGeom>
          <a:noFill/>
          <a:ln w="9525">
            <a:noFill/>
            <a:miter lim="800000"/>
            <a:headEnd/>
            <a:tailEnd/>
          </a:ln>
        </p:spPr>
      </p:pic>
      <p:pic>
        <p:nvPicPr>
          <p:cNvPr id="70661" name="Picture 5" descr="C:\Users\sitki\Desktop\GENEL KLASÖR\Sertifikalar-jpg\TL.jpg"/>
          <p:cNvPicPr>
            <a:picLocks noChangeAspect="1" noChangeArrowheads="1"/>
          </p:cNvPicPr>
          <p:nvPr/>
        </p:nvPicPr>
        <p:blipFill>
          <a:blip r:embed="rId6" cstate="print"/>
          <a:srcRect/>
          <a:stretch>
            <a:fillRect/>
          </a:stretch>
        </p:blipFill>
        <p:spPr bwMode="auto">
          <a:xfrm>
            <a:off x="8096265" y="1857364"/>
            <a:ext cx="1972415" cy="1980000"/>
          </a:xfrm>
          <a:prstGeom prst="rect">
            <a:avLst/>
          </a:prstGeom>
          <a:solidFill>
            <a:srgbClr val="FFFF00"/>
          </a:solidFill>
        </p:spPr>
      </p:pic>
      <p:pic>
        <p:nvPicPr>
          <p:cNvPr id="70662" name="Picture 6" descr="\\bortekdc\Ortak\bortek logolar\CE logo.jpg"/>
          <p:cNvPicPr>
            <a:picLocks noChangeAspect="1" noChangeArrowheads="1"/>
          </p:cNvPicPr>
          <p:nvPr/>
        </p:nvPicPr>
        <p:blipFill>
          <a:blip r:embed="rId7" cstate="print"/>
          <a:srcRect/>
          <a:stretch>
            <a:fillRect/>
          </a:stretch>
        </p:blipFill>
        <p:spPr bwMode="auto">
          <a:xfrm>
            <a:off x="4310051" y="4286256"/>
            <a:ext cx="1401763" cy="1511300"/>
          </a:xfrm>
          <a:prstGeom prst="rect">
            <a:avLst/>
          </a:prstGeom>
          <a:solidFill>
            <a:srgbClr val="FFFF00"/>
          </a:solidFill>
        </p:spPr>
      </p:pic>
      <p:pic>
        <p:nvPicPr>
          <p:cNvPr id="70663" name="Picture 7" descr="C:\Belgelerim\BORTEK sertifikalar\Bortek 2012 sertifikalar\BORTEK-10002-Müşteri Memnuniyeti.jpg"/>
          <p:cNvPicPr>
            <a:picLocks noChangeAspect="1" noChangeArrowheads="1"/>
          </p:cNvPicPr>
          <p:nvPr/>
        </p:nvPicPr>
        <p:blipFill>
          <a:blip r:embed="rId8" cstate="print"/>
          <a:srcRect/>
          <a:stretch>
            <a:fillRect/>
          </a:stretch>
        </p:blipFill>
        <p:spPr bwMode="auto">
          <a:xfrm>
            <a:off x="6381752" y="4071942"/>
            <a:ext cx="1285884" cy="1769982"/>
          </a:xfrm>
          <a:prstGeom prst="rect">
            <a:avLst/>
          </a:prstGeom>
          <a:noFill/>
        </p:spPr>
      </p:pic>
      <p:pic>
        <p:nvPicPr>
          <p:cNvPr id="70664" name="Picture 8" descr="C:\Belgelerim\BORTEK sertifikalar\Bortek 2012 sertifikalar\BORTEK-ISO SA-8000 Sosyal Güvenlik.jpg"/>
          <p:cNvPicPr>
            <a:picLocks noChangeAspect="1" noChangeArrowheads="1"/>
          </p:cNvPicPr>
          <p:nvPr/>
        </p:nvPicPr>
        <p:blipFill>
          <a:blip r:embed="rId9" cstate="print"/>
          <a:srcRect/>
          <a:stretch>
            <a:fillRect/>
          </a:stretch>
        </p:blipFill>
        <p:spPr bwMode="auto">
          <a:xfrm>
            <a:off x="8453454" y="4000504"/>
            <a:ext cx="1321308" cy="1818742"/>
          </a:xfrm>
          <a:prstGeom prst="rect">
            <a:avLst/>
          </a:prstGeom>
          <a:noFill/>
        </p:spPr>
      </p:pic>
      <p:sp>
        <p:nvSpPr>
          <p:cNvPr id="11" name="10 Metin kutusu"/>
          <p:cNvSpPr txBox="1"/>
          <p:nvPr/>
        </p:nvSpPr>
        <p:spPr>
          <a:xfrm>
            <a:off x="6310314" y="5929330"/>
            <a:ext cx="1643074" cy="523220"/>
          </a:xfrm>
          <a:prstGeom prst="rect">
            <a:avLst/>
          </a:prstGeom>
          <a:blipFill>
            <a:blip r:embed="rId10"/>
            <a:tile tx="0" ty="0" sx="100000" sy="100000" flip="none" algn="tl"/>
          </a:blipFill>
        </p:spPr>
        <p:txBody>
          <a:bodyPr wrap="square" rtlCol="0">
            <a:spAutoFit/>
          </a:bodyPr>
          <a:lstStyle/>
          <a:p>
            <a:r>
              <a:rPr lang="tr-TR" sz="1400" b="1" dirty="0">
                <a:solidFill>
                  <a:schemeClr val="tx2"/>
                </a:solidFill>
                <a:latin typeface="Arial Narrow" pitchFamily="34" charset="0"/>
              </a:rPr>
              <a:t>ISO 10002 MÜŞTERİ MEMNUNİYETİ </a:t>
            </a:r>
          </a:p>
        </p:txBody>
      </p:sp>
      <p:sp>
        <p:nvSpPr>
          <p:cNvPr id="12" name="11 Metin kutusu"/>
          <p:cNvSpPr txBox="1"/>
          <p:nvPr/>
        </p:nvSpPr>
        <p:spPr>
          <a:xfrm>
            <a:off x="8453454" y="5929330"/>
            <a:ext cx="1643074" cy="523220"/>
          </a:xfrm>
          <a:prstGeom prst="rect">
            <a:avLst/>
          </a:prstGeom>
          <a:blipFill>
            <a:blip r:embed="rId10"/>
            <a:tile tx="0" ty="0" sx="100000" sy="100000" flip="none" algn="tl"/>
          </a:blipFill>
        </p:spPr>
        <p:txBody>
          <a:bodyPr wrap="square" rtlCol="0">
            <a:spAutoFit/>
          </a:bodyPr>
          <a:lstStyle/>
          <a:p>
            <a:r>
              <a:rPr lang="tr-TR" sz="1400" b="1" dirty="0">
                <a:solidFill>
                  <a:schemeClr val="tx2"/>
                </a:solidFill>
                <a:latin typeface="Arial Narrow" pitchFamily="34" charset="0"/>
              </a:rPr>
              <a:t>ISO SA-8000  SOSYAL GÜVENLİK </a:t>
            </a:r>
          </a:p>
        </p:txBody>
      </p:sp>
      <p:pic>
        <p:nvPicPr>
          <p:cNvPr id="14" name="13 Resim" descr="C:\Belgelerim\bortek logolar\Bortek logo.jpg"/>
          <p:cNvPicPr/>
          <p:nvPr/>
        </p:nvPicPr>
        <p:blipFill>
          <a:blip r:embed="rId11" cstate="print"/>
          <a:srcRect/>
          <a:stretch>
            <a:fillRect/>
          </a:stretch>
        </p:blipFill>
        <p:spPr bwMode="auto">
          <a:xfrm>
            <a:off x="4310050" y="285728"/>
            <a:ext cx="4010000" cy="720000"/>
          </a:xfrm>
          <a:prstGeom prst="rect">
            <a:avLst/>
          </a:prstGeom>
          <a:noFill/>
          <a:ln w="9525">
            <a:noFill/>
            <a:miter lim="800000"/>
            <a:headEnd/>
            <a:tailEnd/>
          </a:ln>
        </p:spPr>
      </p:pic>
      <p:sp>
        <p:nvSpPr>
          <p:cNvPr id="15" name="14 Metin kutusu"/>
          <p:cNvSpPr txBox="1"/>
          <p:nvPr/>
        </p:nvSpPr>
        <p:spPr>
          <a:xfrm>
            <a:off x="2452662" y="1142984"/>
            <a:ext cx="7429552" cy="523220"/>
          </a:xfrm>
          <a:prstGeom prst="rect">
            <a:avLst/>
          </a:prstGeom>
          <a:noFill/>
        </p:spPr>
        <p:txBody>
          <a:bodyPr wrap="square" rtlCol="0">
            <a:spAutoFit/>
          </a:bodyPr>
          <a:lstStyle/>
          <a:p>
            <a:r>
              <a:rPr lang="tr-TR" sz="2800" b="1" dirty="0">
                <a:solidFill>
                  <a:schemeClr val="tx2"/>
                </a:solidFill>
                <a:latin typeface="+mj-lt"/>
              </a:rPr>
              <a:t>            KALİTE VE SİSTEM SERTİFİKALARIMIZ</a:t>
            </a: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261F9F7-CFFD-E9CD-F735-2911496184F0}"/>
              </a:ext>
            </a:extLst>
          </p:cNvPr>
          <p:cNvSpPr txBox="1"/>
          <p:nvPr/>
        </p:nvSpPr>
        <p:spPr>
          <a:xfrm>
            <a:off x="974778" y="211630"/>
            <a:ext cx="1997475" cy="369332"/>
          </a:xfrm>
          <a:prstGeom prst="rect">
            <a:avLst/>
          </a:prstGeom>
          <a:noFill/>
        </p:spPr>
        <p:txBody>
          <a:bodyPr wrap="square" rtlCol="0">
            <a:spAutoFit/>
          </a:bodyPr>
          <a:lstStyle/>
          <a:p>
            <a:r>
              <a:rPr lang="tr-TR" dirty="0"/>
              <a:t>ÜRÜNLERİMİZ</a:t>
            </a:r>
          </a:p>
        </p:txBody>
      </p:sp>
      <p:pic>
        <p:nvPicPr>
          <p:cNvPr id="3" name="3 Resim" descr="C:\Belgelerim\bortek logolar\Bortek logo.jpg">
            <a:extLst>
              <a:ext uri="{FF2B5EF4-FFF2-40B4-BE49-F238E27FC236}">
                <a16:creationId xmlns:a16="http://schemas.microsoft.com/office/drawing/2014/main" id="{27C0BC6B-FDD8-9507-9B32-182014B49CBB}"/>
              </a:ext>
            </a:extLst>
          </p:cNvPr>
          <p:cNvPicPr/>
          <p:nvPr/>
        </p:nvPicPr>
        <p:blipFill>
          <a:blip r:embed="rId2" cstate="print"/>
          <a:srcRect/>
          <a:stretch>
            <a:fillRect/>
          </a:stretch>
        </p:blipFill>
        <p:spPr bwMode="auto">
          <a:xfrm>
            <a:off x="3705118" y="168677"/>
            <a:ext cx="3201709" cy="621436"/>
          </a:xfrm>
          <a:prstGeom prst="rect">
            <a:avLst/>
          </a:prstGeom>
          <a:noFill/>
          <a:ln w="9525">
            <a:noFill/>
            <a:miter lim="800000"/>
            <a:headEnd/>
            <a:tailEnd/>
          </a:ln>
        </p:spPr>
      </p:pic>
      <p:grpSp>
        <p:nvGrpSpPr>
          <p:cNvPr id="15390" name="Grup 15389">
            <a:extLst>
              <a:ext uri="{FF2B5EF4-FFF2-40B4-BE49-F238E27FC236}">
                <a16:creationId xmlns:a16="http://schemas.microsoft.com/office/drawing/2014/main" id="{AF7BDF18-BDE6-E096-6402-83818D799BE4}"/>
              </a:ext>
            </a:extLst>
          </p:cNvPr>
          <p:cNvGrpSpPr/>
          <p:nvPr/>
        </p:nvGrpSpPr>
        <p:grpSpPr>
          <a:xfrm>
            <a:off x="256364" y="893770"/>
            <a:ext cx="3286474" cy="2306006"/>
            <a:chOff x="998573" y="1274853"/>
            <a:chExt cx="1781019" cy="1456598"/>
          </a:xfrm>
        </p:grpSpPr>
        <p:pic>
          <p:nvPicPr>
            <p:cNvPr id="4" name="3 İçerik Yer Tutucusu" descr="2-PCS REP.jpg">
              <a:extLst>
                <a:ext uri="{FF2B5EF4-FFF2-40B4-BE49-F238E27FC236}">
                  <a16:creationId xmlns:a16="http://schemas.microsoft.com/office/drawing/2014/main" id="{2FD08320-47CB-54CB-64F6-ABA4B8C165AF}"/>
                </a:ext>
              </a:extLst>
            </p:cNvPr>
            <p:cNvPicPr>
              <a:picLocks noChangeAspect="1"/>
            </p:cNvPicPr>
            <p:nvPr/>
          </p:nvPicPr>
          <p:blipFill>
            <a:blip r:embed="rId3" cstate="print"/>
            <a:stretch>
              <a:fillRect/>
            </a:stretch>
          </p:blipFill>
          <p:spPr>
            <a:xfrm>
              <a:off x="998573" y="1274853"/>
              <a:ext cx="1310160" cy="1291529"/>
            </a:xfrm>
            <a:prstGeom prst="rect">
              <a:avLst/>
            </a:prstGeom>
          </p:spPr>
        </p:pic>
        <p:sp>
          <p:nvSpPr>
            <p:cNvPr id="5" name="Metin kutusu 4">
              <a:extLst>
                <a:ext uri="{FF2B5EF4-FFF2-40B4-BE49-F238E27FC236}">
                  <a16:creationId xmlns:a16="http://schemas.microsoft.com/office/drawing/2014/main" id="{6034CB5E-2CE1-947F-D267-C684AFA3D506}"/>
                </a:ext>
              </a:extLst>
            </p:cNvPr>
            <p:cNvSpPr txBox="1"/>
            <p:nvPr/>
          </p:nvSpPr>
          <p:spPr>
            <a:xfrm>
              <a:off x="1375787" y="2566204"/>
              <a:ext cx="1403805" cy="165247"/>
            </a:xfrm>
            <a:prstGeom prst="rect">
              <a:avLst/>
            </a:prstGeom>
            <a:noFill/>
          </p:spPr>
          <p:txBody>
            <a:bodyPr wrap="square" rtlCol="0">
              <a:spAutoFit/>
            </a:bodyPr>
            <a:lstStyle/>
            <a:p>
              <a:r>
                <a:rPr lang="tr-TR" sz="1100" b="1" dirty="0">
                  <a:solidFill>
                    <a:schemeClr val="bg1"/>
                  </a:solidFill>
                </a:rPr>
                <a:t>REP(AÇILIR TİP</a:t>
              </a:r>
            </a:p>
          </p:txBody>
        </p:sp>
      </p:grpSp>
      <p:grpSp>
        <p:nvGrpSpPr>
          <p:cNvPr id="15391" name="Grup 15390">
            <a:extLst>
              <a:ext uri="{FF2B5EF4-FFF2-40B4-BE49-F238E27FC236}">
                <a16:creationId xmlns:a16="http://schemas.microsoft.com/office/drawing/2014/main" id="{9738D69C-3C3A-D765-9D01-B73A0C861E18}"/>
              </a:ext>
            </a:extLst>
          </p:cNvPr>
          <p:cNvGrpSpPr/>
          <p:nvPr/>
        </p:nvGrpSpPr>
        <p:grpSpPr>
          <a:xfrm>
            <a:off x="2785518" y="901414"/>
            <a:ext cx="3123024" cy="2290717"/>
            <a:chOff x="815629" y="3081118"/>
            <a:chExt cx="1692442" cy="1446940"/>
          </a:xfrm>
        </p:grpSpPr>
        <p:pic>
          <p:nvPicPr>
            <p:cNvPr id="6" name="İçerik Yer Tutucusu 4">
              <a:extLst>
                <a:ext uri="{FF2B5EF4-FFF2-40B4-BE49-F238E27FC236}">
                  <a16:creationId xmlns:a16="http://schemas.microsoft.com/office/drawing/2014/main" id="{BA9A34A0-5F9E-DE3B-4C90-3A577ECB68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336" y="3081118"/>
              <a:ext cx="1322277" cy="1291529"/>
            </a:xfrm>
            <a:prstGeom prst="rect">
              <a:avLst/>
            </a:prstGeom>
          </p:spPr>
        </p:pic>
        <p:sp>
          <p:nvSpPr>
            <p:cNvPr id="8" name="Metin kutusu 7">
              <a:extLst>
                <a:ext uri="{FF2B5EF4-FFF2-40B4-BE49-F238E27FC236}">
                  <a16:creationId xmlns:a16="http://schemas.microsoft.com/office/drawing/2014/main" id="{0E7C910A-658E-A781-BC82-325AABC5F12A}"/>
                </a:ext>
              </a:extLst>
            </p:cNvPr>
            <p:cNvSpPr txBox="1"/>
            <p:nvPr/>
          </p:nvSpPr>
          <p:spPr>
            <a:xfrm>
              <a:off x="815629" y="4362811"/>
              <a:ext cx="1692442" cy="165247"/>
            </a:xfrm>
            <a:prstGeom prst="rect">
              <a:avLst/>
            </a:prstGeom>
            <a:noFill/>
          </p:spPr>
          <p:txBody>
            <a:bodyPr wrap="square">
              <a:spAutoFit/>
            </a:bodyPr>
            <a:lstStyle/>
            <a:p>
              <a:pPr algn="ctr"/>
              <a:r>
                <a:rPr lang="tr-TR" sz="1100" b="1" dirty="0">
                  <a:solidFill>
                    <a:schemeClr val="bg1"/>
                  </a:solidFill>
                </a:rPr>
                <a:t>REP(AÇILIR) TAMİR KAPLİNİ-MİNİ</a:t>
              </a:r>
            </a:p>
          </p:txBody>
        </p:sp>
      </p:grpSp>
      <p:grpSp>
        <p:nvGrpSpPr>
          <p:cNvPr id="15392" name="Grup 15391">
            <a:extLst>
              <a:ext uri="{FF2B5EF4-FFF2-40B4-BE49-F238E27FC236}">
                <a16:creationId xmlns:a16="http://schemas.microsoft.com/office/drawing/2014/main" id="{41448CC5-D239-B752-5F7D-8B70B6AF8EDC}"/>
              </a:ext>
            </a:extLst>
          </p:cNvPr>
          <p:cNvGrpSpPr/>
          <p:nvPr/>
        </p:nvGrpSpPr>
        <p:grpSpPr>
          <a:xfrm>
            <a:off x="256364" y="3548332"/>
            <a:ext cx="2417608" cy="2492213"/>
            <a:chOff x="1045395" y="4926844"/>
            <a:chExt cx="1310160" cy="1574215"/>
          </a:xfrm>
        </p:grpSpPr>
        <p:pic>
          <p:nvPicPr>
            <p:cNvPr id="9" name="Resim 8">
              <a:extLst>
                <a:ext uri="{FF2B5EF4-FFF2-40B4-BE49-F238E27FC236}">
                  <a16:creationId xmlns:a16="http://schemas.microsoft.com/office/drawing/2014/main" id="{D61F5558-244D-9577-DB98-FAC335D6AFE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5395" y="4926844"/>
              <a:ext cx="1310160" cy="1312605"/>
            </a:xfrm>
            <a:prstGeom prst="rect">
              <a:avLst/>
            </a:prstGeom>
          </p:spPr>
        </p:pic>
        <p:sp>
          <p:nvSpPr>
            <p:cNvPr id="12" name="Metin kutusu 11">
              <a:extLst>
                <a:ext uri="{FF2B5EF4-FFF2-40B4-BE49-F238E27FC236}">
                  <a16:creationId xmlns:a16="http://schemas.microsoft.com/office/drawing/2014/main" id="{59FF1BDB-A1BC-3F29-7EF8-B88CE37D1C21}"/>
                </a:ext>
              </a:extLst>
            </p:cNvPr>
            <p:cNvSpPr txBox="1"/>
            <p:nvPr/>
          </p:nvSpPr>
          <p:spPr>
            <a:xfrm>
              <a:off x="1293002" y="6239449"/>
              <a:ext cx="761725" cy="261610"/>
            </a:xfrm>
            <a:prstGeom prst="rect">
              <a:avLst/>
            </a:prstGeom>
            <a:noFill/>
          </p:spPr>
          <p:txBody>
            <a:bodyPr wrap="square">
              <a:spAutoFit/>
            </a:bodyPr>
            <a:lstStyle/>
            <a:p>
              <a:pPr algn="ctr"/>
              <a:r>
                <a:rPr lang="tr-TR" sz="1100" b="1" dirty="0">
                  <a:solidFill>
                    <a:schemeClr val="bg1"/>
                  </a:solidFill>
                </a:rPr>
                <a:t>GRİP TİP </a:t>
              </a:r>
              <a:endParaRPr lang="tr-TR" sz="1100" dirty="0">
                <a:solidFill>
                  <a:schemeClr val="bg1"/>
                </a:solidFill>
              </a:endParaRPr>
            </a:p>
          </p:txBody>
        </p:sp>
      </p:grpSp>
      <p:grpSp>
        <p:nvGrpSpPr>
          <p:cNvPr id="15389" name="Grup 15388">
            <a:extLst>
              <a:ext uri="{FF2B5EF4-FFF2-40B4-BE49-F238E27FC236}">
                <a16:creationId xmlns:a16="http://schemas.microsoft.com/office/drawing/2014/main" id="{B14EAB6A-2AE5-B461-3591-A9F020A95EEB}"/>
              </a:ext>
            </a:extLst>
          </p:cNvPr>
          <p:cNvGrpSpPr/>
          <p:nvPr/>
        </p:nvGrpSpPr>
        <p:grpSpPr>
          <a:xfrm>
            <a:off x="6184348" y="893770"/>
            <a:ext cx="2869666" cy="2299968"/>
            <a:chOff x="2867487" y="1317976"/>
            <a:chExt cx="1555141" cy="1452783"/>
          </a:xfrm>
        </p:grpSpPr>
        <p:pic>
          <p:nvPicPr>
            <p:cNvPr id="18" name="6 Resim" descr="2-PCS FLEX.jpg">
              <a:extLst>
                <a:ext uri="{FF2B5EF4-FFF2-40B4-BE49-F238E27FC236}">
                  <a16:creationId xmlns:a16="http://schemas.microsoft.com/office/drawing/2014/main" id="{612BA12B-5AD3-27B9-593B-7924430E21C7}"/>
                </a:ext>
              </a:extLst>
            </p:cNvPr>
            <p:cNvPicPr>
              <a:picLocks noChangeAspect="1"/>
            </p:cNvPicPr>
            <p:nvPr/>
          </p:nvPicPr>
          <p:blipFill>
            <a:blip r:embed="rId6" cstate="print"/>
            <a:stretch>
              <a:fillRect/>
            </a:stretch>
          </p:blipFill>
          <p:spPr>
            <a:xfrm>
              <a:off x="2867487" y="1317976"/>
              <a:ext cx="1308252" cy="1299873"/>
            </a:xfrm>
            <a:prstGeom prst="rect">
              <a:avLst/>
            </a:prstGeom>
          </p:spPr>
        </p:pic>
        <p:sp>
          <p:nvSpPr>
            <p:cNvPr id="20" name="Metin kutusu 19">
              <a:extLst>
                <a:ext uri="{FF2B5EF4-FFF2-40B4-BE49-F238E27FC236}">
                  <a16:creationId xmlns:a16="http://schemas.microsoft.com/office/drawing/2014/main" id="{B8572EFC-3E8C-6DF9-49AE-027B5A2B4518}"/>
                </a:ext>
              </a:extLst>
            </p:cNvPr>
            <p:cNvSpPr txBox="1"/>
            <p:nvPr/>
          </p:nvSpPr>
          <p:spPr>
            <a:xfrm>
              <a:off x="3114376" y="2605512"/>
              <a:ext cx="1308252" cy="165247"/>
            </a:xfrm>
            <a:prstGeom prst="rect">
              <a:avLst/>
            </a:prstGeom>
            <a:noFill/>
          </p:spPr>
          <p:txBody>
            <a:bodyPr wrap="square">
              <a:spAutoFit/>
            </a:bodyPr>
            <a:lstStyle/>
            <a:p>
              <a:r>
                <a:rPr lang="tr-TR" sz="1100" b="1" dirty="0">
                  <a:solidFill>
                    <a:schemeClr val="bg1"/>
                  </a:solidFill>
                </a:rPr>
                <a:t>FLEX (KAYAR) TİP</a:t>
              </a:r>
            </a:p>
          </p:txBody>
        </p:sp>
      </p:grpSp>
      <p:grpSp>
        <p:nvGrpSpPr>
          <p:cNvPr id="15395" name="Grup 15394">
            <a:extLst>
              <a:ext uri="{FF2B5EF4-FFF2-40B4-BE49-F238E27FC236}">
                <a16:creationId xmlns:a16="http://schemas.microsoft.com/office/drawing/2014/main" id="{7F07D7CE-7DE3-6BCD-D119-0B49BF4CEBD8}"/>
              </a:ext>
            </a:extLst>
          </p:cNvPr>
          <p:cNvGrpSpPr/>
          <p:nvPr/>
        </p:nvGrpSpPr>
        <p:grpSpPr>
          <a:xfrm>
            <a:off x="9127312" y="893770"/>
            <a:ext cx="2763136" cy="2283222"/>
            <a:chOff x="4700121" y="1317976"/>
            <a:chExt cx="1497410" cy="1442207"/>
          </a:xfrm>
        </p:grpSpPr>
        <p:pic>
          <p:nvPicPr>
            <p:cNvPr id="21" name="4 İçerik Yer Tutucusu" descr="LARGER COUPLING.JPG">
              <a:extLst>
                <a:ext uri="{FF2B5EF4-FFF2-40B4-BE49-F238E27FC236}">
                  <a16:creationId xmlns:a16="http://schemas.microsoft.com/office/drawing/2014/main" id="{FD78BC4C-1E9E-7E1D-3B1F-AC1E9A249BAC}"/>
                </a:ext>
              </a:extLst>
            </p:cNvPr>
            <p:cNvPicPr>
              <a:picLocks noChangeAspect="1"/>
            </p:cNvPicPr>
            <p:nvPr/>
          </p:nvPicPr>
          <p:blipFill>
            <a:blip r:embed="rId7" cstate="print"/>
            <a:stretch>
              <a:fillRect/>
            </a:stretch>
          </p:blipFill>
          <p:spPr>
            <a:xfrm>
              <a:off x="4734493" y="1317976"/>
              <a:ext cx="1308253" cy="1299873"/>
            </a:xfrm>
            <a:prstGeom prst="rect">
              <a:avLst/>
            </a:prstGeom>
          </p:spPr>
        </p:pic>
        <p:sp>
          <p:nvSpPr>
            <p:cNvPr id="22" name="Metin kutusu 21">
              <a:extLst>
                <a:ext uri="{FF2B5EF4-FFF2-40B4-BE49-F238E27FC236}">
                  <a16:creationId xmlns:a16="http://schemas.microsoft.com/office/drawing/2014/main" id="{E0C7A884-4BE9-39B0-0408-55578A0E1626}"/>
                </a:ext>
              </a:extLst>
            </p:cNvPr>
            <p:cNvSpPr txBox="1"/>
            <p:nvPr/>
          </p:nvSpPr>
          <p:spPr>
            <a:xfrm>
              <a:off x="4700121" y="2594936"/>
              <a:ext cx="1497410" cy="165247"/>
            </a:xfrm>
            <a:prstGeom prst="rect">
              <a:avLst/>
            </a:prstGeom>
            <a:noFill/>
          </p:spPr>
          <p:txBody>
            <a:bodyPr wrap="square">
              <a:spAutoFit/>
            </a:bodyPr>
            <a:lstStyle/>
            <a:p>
              <a:r>
                <a:rPr lang="tr-TR" sz="1100" b="1" dirty="0">
                  <a:solidFill>
                    <a:schemeClr val="bg1"/>
                  </a:solidFill>
                </a:rPr>
                <a:t>GENİŞ TİP KELEPÇE MANŞON</a:t>
              </a:r>
            </a:p>
          </p:txBody>
        </p:sp>
      </p:grpSp>
      <p:grpSp>
        <p:nvGrpSpPr>
          <p:cNvPr id="11" name="Grup 10">
            <a:extLst>
              <a:ext uri="{FF2B5EF4-FFF2-40B4-BE49-F238E27FC236}">
                <a16:creationId xmlns:a16="http://schemas.microsoft.com/office/drawing/2014/main" id="{555F6C59-F05B-792B-633A-686FCBC6212E}"/>
              </a:ext>
            </a:extLst>
          </p:cNvPr>
          <p:cNvGrpSpPr/>
          <p:nvPr/>
        </p:nvGrpSpPr>
        <p:grpSpPr>
          <a:xfrm>
            <a:off x="3203344" y="3530173"/>
            <a:ext cx="3862643" cy="2762218"/>
            <a:chOff x="3458521" y="3556947"/>
            <a:chExt cx="3862643" cy="2762218"/>
          </a:xfrm>
        </p:grpSpPr>
        <p:pic>
          <p:nvPicPr>
            <p:cNvPr id="26" name="İçerik Yer Tutucusu 5">
              <a:extLst>
                <a:ext uri="{FF2B5EF4-FFF2-40B4-BE49-F238E27FC236}">
                  <a16:creationId xmlns:a16="http://schemas.microsoft.com/office/drawing/2014/main" id="{3AADF189-3FBE-C456-8159-F39097351E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8521" y="3585428"/>
              <a:ext cx="2369397" cy="2078045"/>
            </a:xfrm>
            <a:prstGeom prst="rect">
              <a:avLst/>
            </a:prstGeom>
          </p:spPr>
        </p:pic>
        <p:sp>
          <p:nvSpPr>
            <p:cNvPr id="28" name="Metin kutusu 27">
              <a:extLst>
                <a:ext uri="{FF2B5EF4-FFF2-40B4-BE49-F238E27FC236}">
                  <a16:creationId xmlns:a16="http://schemas.microsoft.com/office/drawing/2014/main" id="{1CA33F7E-C694-F00F-BACF-AC9EB603A1BC}"/>
                </a:ext>
              </a:extLst>
            </p:cNvPr>
            <p:cNvSpPr txBox="1"/>
            <p:nvPr/>
          </p:nvSpPr>
          <p:spPr>
            <a:xfrm>
              <a:off x="3460244" y="5637008"/>
              <a:ext cx="3860920" cy="682157"/>
            </a:xfrm>
            <a:prstGeom prst="rect">
              <a:avLst/>
            </a:prstGeom>
            <a:noFill/>
          </p:spPr>
          <p:txBody>
            <a:bodyPr wrap="square">
              <a:spAutoFit/>
            </a:bodyPr>
            <a:lstStyle/>
            <a:p>
              <a:r>
                <a:rPr lang="tr-TR" sz="1100" b="1" dirty="0">
                  <a:solidFill>
                    <a:schemeClr val="bg1"/>
                  </a:solidFill>
                </a:rPr>
                <a:t>JACKING COUPLING –(NO DIG)</a:t>
              </a:r>
            </a:p>
          </p:txBody>
        </p:sp>
        <p:sp>
          <p:nvSpPr>
            <p:cNvPr id="7" name="Dikdörtgen 6">
              <a:extLst>
                <a:ext uri="{FF2B5EF4-FFF2-40B4-BE49-F238E27FC236}">
                  <a16:creationId xmlns:a16="http://schemas.microsoft.com/office/drawing/2014/main" id="{B0A19647-50F3-F3C4-6BCD-A7C526C681F9}"/>
                </a:ext>
              </a:extLst>
            </p:cNvPr>
            <p:cNvSpPr/>
            <p:nvPr/>
          </p:nvSpPr>
          <p:spPr>
            <a:xfrm>
              <a:off x="3458521" y="3556947"/>
              <a:ext cx="2367642" cy="2106525"/>
            </a:xfrm>
            <a:prstGeom prst="rect">
              <a:avLst/>
            </a:prstGeom>
            <a:noFill/>
            <a:ln w="28575">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tr-TR"/>
            </a:p>
          </p:txBody>
        </p:sp>
      </p:grpSp>
      <p:grpSp>
        <p:nvGrpSpPr>
          <p:cNvPr id="13" name="Grup 12">
            <a:extLst>
              <a:ext uri="{FF2B5EF4-FFF2-40B4-BE49-F238E27FC236}">
                <a16:creationId xmlns:a16="http://schemas.microsoft.com/office/drawing/2014/main" id="{43E4755E-5A30-2809-C1A4-A4C723A7B44D}"/>
              </a:ext>
            </a:extLst>
          </p:cNvPr>
          <p:cNvGrpSpPr/>
          <p:nvPr/>
        </p:nvGrpSpPr>
        <p:grpSpPr>
          <a:xfrm>
            <a:off x="6157380" y="3548332"/>
            <a:ext cx="2587125" cy="2852468"/>
            <a:chOff x="6289758" y="3548332"/>
            <a:chExt cx="3033881" cy="3064506"/>
          </a:xfrm>
        </p:grpSpPr>
        <p:pic>
          <p:nvPicPr>
            <p:cNvPr id="15" name="İçerik Yer Tutucusu 4">
              <a:extLst>
                <a:ext uri="{FF2B5EF4-FFF2-40B4-BE49-F238E27FC236}">
                  <a16:creationId xmlns:a16="http://schemas.microsoft.com/office/drawing/2014/main" id="{6ED38AEA-D735-46D5-A628-D65106F21D8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65838" y="3548332"/>
              <a:ext cx="2775032" cy="2281474"/>
            </a:xfrm>
            <a:prstGeom prst="rect">
              <a:avLst/>
            </a:prstGeom>
          </p:spPr>
        </p:pic>
        <p:sp>
          <p:nvSpPr>
            <p:cNvPr id="17" name="Metin kutusu 16">
              <a:extLst>
                <a:ext uri="{FF2B5EF4-FFF2-40B4-BE49-F238E27FC236}">
                  <a16:creationId xmlns:a16="http://schemas.microsoft.com/office/drawing/2014/main" id="{9CC6C119-9623-D381-635F-3A62C4BD4B4E}"/>
                </a:ext>
              </a:extLst>
            </p:cNvPr>
            <p:cNvSpPr txBox="1"/>
            <p:nvPr/>
          </p:nvSpPr>
          <p:spPr>
            <a:xfrm>
              <a:off x="6289758" y="5842332"/>
              <a:ext cx="3033881" cy="770506"/>
            </a:xfrm>
            <a:prstGeom prst="rect">
              <a:avLst/>
            </a:prstGeom>
            <a:noFill/>
          </p:spPr>
          <p:txBody>
            <a:bodyPr wrap="square">
              <a:spAutoFit/>
            </a:bodyPr>
            <a:lstStyle/>
            <a:p>
              <a:pPr algn="ctr"/>
              <a:r>
                <a:rPr lang="tr-TR" sz="1100" b="1" dirty="0">
                  <a:solidFill>
                    <a:schemeClr val="bg1"/>
                  </a:solidFill>
                </a:rPr>
                <a:t>YÜKSEK BASINÇ KAPLİNİ</a:t>
              </a:r>
              <a:endParaRPr lang="tr-TR" sz="1100" dirty="0">
                <a:solidFill>
                  <a:schemeClr val="bg1"/>
                </a:solidFill>
              </a:endParaRPr>
            </a:p>
          </p:txBody>
        </p:sp>
        <p:sp>
          <p:nvSpPr>
            <p:cNvPr id="10" name="Dikdörtgen 9">
              <a:extLst>
                <a:ext uri="{FF2B5EF4-FFF2-40B4-BE49-F238E27FC236}">
                  <a16:creationId xmlns:a16="http://schemas.microsoft.com/office/drawing/2014/main" id="{1CEDD564-15EA-774D-3B1E-B2F57E03F69B}"/>
                </a:ext>
              </a:extLst>
            </p:cNvPr>
            <p:cNvSpPr/>
            <p:nvPr/>
          </p:nvSpPr>
          <p:spPr>
            <a:xfrm>
              <a:off x="6364083" y="3556946"/>
              <a:ext cx="2775031" cy="2272859"/>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6" name="Grup 15">
            <a:extLst>
              <a:ext uri="{FF2B5EF4-FFF2-40B4-BE49-F238E27FC236}">
                <a16:creationId xmlns:a16="http://schemas.microsoft.com/office/drawing/2014/main" id="{A08A461D-167C-509B-F715-343FFD845294}"/>
              </a:ext>
            </a:extLst>
          </p:cNvPr>
          <p:cNvGrpSpPr/>
          <p:nvPr/>
        </p:nvGrpSpPr>
        <p:grpSpPr>
          <a:xfrm>
            <a:off x="9190738" y="3556350"/>
            <a:ext cx="2570621" cy="2870627"/>
            <a:chOff x="9190738" y="3530173"/>
            <a:chExt cx="2570621" cy="2870627"/>
          </a:xfrm>
        </p:grpSpPr>
        <p:pic>
          <p:nvPicPr>
            <p:cNvPr id="23" name="5 Resim" descr="borflex 330 üç parça-3.JPG">
              <a:extLst>
                <a:ext uri="{FF2B5EF4-FFF2-40B4-BE49-F238E27FC236}">
                  <a16:creationId xmlns:a16="http://schemas.microsoft.com/office/drawing/2014/main" id="{34B5F2D4-5589-5EE7-FD3A-7E994D0AAC26}"/>
                </a:ext>
              </a:extLst>
            </p:cNvPr>
            <p:cNvPicPr>
              <a:picLocks noChangeAspect="1"/>
            </p:cNvPicPr>
            <p:nvPr/>
          </p:nvPicPr>
          <p:blipFill>
            <a:blip r:embed="rId10" cstate="print"/>
            <a:stretch>
              <a:fillRect/>
            </a:stretch>
          </p:blipFill>
          <p:spPr>
            <a:xfrm>
              <a:off x="9190738" y="3548332"/>
              <a:ext cx="2376031" cy="2132789"/>
            </a:xfrm>
            <a:prstGeom prst="rect">
              <a:avLst/>
            </a:prstGeom>
          </p:spPr>
        </p:pic>
        <p:sp>
          <p:nvSpPr>
            <p:cNvPr id="25" name="Metin kutusu 24">
              <a:extLst>
                <a:ext uri="{FF2B5EF4-FFF2-40B4-BE49-F238E27FC236}">
                  <a16:creationId xmlns:a16="http://schemas.microsoft.com/office/drawing/2014/main" id="{9489A297-86FE-EE4C-17E9-9B55B6C81E2F}"/>
                </a:ext>
              </a:extLst>
            </p:cNvPr>
            <p:cNvSpPr txBox="1"/>
            <p:nvPr/>
          </p:nvSpPr>
          <p:spPr>
            <a:xfrm>
              <a:off x="9385328" y="5659715"/>
              <a:ext cx="2376031" cy="741085"/>
            </a:xfrm>
            <a:prstGeom prst="rect">
              <a:avLst/>
            </a:prstGeom>
            <a:noFill/>
          </p:spPr>
          <p:txBody>
            <a:bodyPr wrap="square">
              <a:spAutoFit/>
            </a:bodyPr>
            <a:lstStyle/>
            <a:p>
              <a:r>
                <a:rPr lang="tr-TR" sz="1100" b="1" dirty="0">
                  <a:solidFill>
                    <a:schemeClr val="bg1"/>
                  </a:solidFill>
                  <a:latin typeface="Arial Narrow" pitchFamily="34" charset="0"/>
                </a:rPr>
                <a:t>320 mm GENİŞLİK – 3 PARÇALI</a:t>
              </a:r>
            </a:p>
          </p:txBody>
        </p:sp>
        <p:sp>
          <p:nvSpPr>
            <p:cNvPr id="14" name="Dikdörtgen 13">
              <a:extLst>
                <a:ext uri="{FF2B5EF4-FFF2-40B4-BE49-F238E27FC236}">
                  <a16:creationId xmlns:a16="http://schemas.microsoft.com/office/drawing/2014/main" id="{64CA483B-D9D3-3739-62D8-181FF410B7DE}"/>
                </a:ext>
              </a:extLst>
            </p:cNvPr>
            <p:cNvSpPr/>
            <p:nvPr/>
          </p:nvSpPr>
          <p:spPr>
            <a:xfrm>
              <a:off x="9190738" y="3530173"/>
              <a:ext cx="2366392" cy="2132788"/>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çerik Yer Tutucusu" descr="SUYA YÖN VERİRİZ.jpg"/>
          <p:cNvPicPr>
            <a:picLocks noChangeAspect="1"/>
          </p:cNvPicPr>
          <p:nvPr/>
        </p:nvPicPr>
        <p:blipFill>
          <a:blip r:embed="rId3" cstate="print"/>
          <a:stretch>
            <a:fillRect/>
          </a:stretch>
        </p:blipFill>
        <p:spPr>
          <a:xfrm>
            <a:off x="1524000" y="0"/>
            <a:ext cx="9144000" cy="6896028"/>
          </a:xfrm>
          <a:prstGeom prst="rect">
            <a:avLst/>
          </a:prstGeom>
          <a:solidFill>
            <a:schemeClr val="accent2"/>
          </a:solidFill>
        </p:spPr>
      </p:pic>
      <p:sp>
        <p:nvSpPr>
          <p:cNvPr id="3" name="2 Metin kutusu"/>
          <p:cNvSpPr txBox="1"/>
          <p:nvPr/>
        </p:nvSpPr>
        <p:spPr>
          <a:xfrm>
            <a:off x="1952596" y="2857496"/>
            <a:ext cx="3929090" cy="3046988"/>
          </a:xfrm>
          <a:prstGeom prst="rect">
            <a:avLst/>
          </a:prstGeom>
          <a:noFill/>
        </p:spPr>
        <p:txBody>
          <a:bodyPr wrap="square" rtlCol="0">
            <a:spAutoFit/>
          </a:bodyPr>
          <a:lstStyle/>
          <a:p>
            <a:r>
              <a:rPr lang="tr-TR" sz="1600" b="1" dirty="0">
                <a:solidFill>
                  <a:schemeClr val="tx2"/>
                </a:solidFill>
                <a:latin typeface="Arial Narrow" pitchFamily="34" charset="0"/>
              </a:rPr>
              <a:t> </a:t>
            </a:r>
            <a:r>
              <a:rPr lang="tr-TR" sz="1600" b="1" dirty="0">
                <a:solidFill>
                  <a:schemeClr val="bg1"/>
                </a:solidFill>
                <a:latin typeface="Arial Narrow" pitchFamily="34" charset="0"/>
              </a:rPr>
              <a:t>MERKEZ  VE FABRİKA:</a:t>
            </a:r>
          </a:p>
          <a:p>
            <a:r>
              <a:rPr lang="tr-TR" sz="1600" b="1" dirty="0" err="1">
                <a:solidFill>
                  <a:schemeClr val="bg1"/>
                </a:solidFill>
                <a:latin typeface="Arial Narrow" pitchFamily="34" charset="0"/>
                <a:hlinkClick r:id="rId4">
                  <a:extLst>
                    <a:ext uri="{A12FA001-AC4F-418D-AE19-62706E023703}">
                      <ahyp:hlinkClr xmlns:ahyp="http://schemas.microsoft.com/office/drawing/2018/hyperlinkcolor" val="tx"/>
                    </a:ext>
                  </a:extLst>
                </a:hlinkClick>
              </a:rPr>
              <a:t>Beysan</a:t>
            </a:r>
            <a:r>
              <a:rPr lang="tr-TR" sz="1600" b="1" dirty="0">
                <a:solidFill>
                  <a:schemeClr val="bg1"/>
                </a:solidFill>
                <a:latin typeface="Arial Narrow" pitchFamily="34" charset="0"/>
                <a:hlinkClick r:id="rId4">
                  <a:extLst>
                    <a:ext uri="{A12FA001-AC4F-418D-AE19-62706E023703}">
                      <ahyp:hlinkClr xmlns:ahyp="http://schemas.microsoft.com/office/drawing/2018/hyperlinkcolor" val="tx"/>
                    </a:ext>
                  </a:extLst>
                </a:hlinkClick>
              </a:rPr>
              <a:t> Sanayi Sitesi Yakuplu Mahallesi Dereboyu Cad. Akıncı İş </a:t>
            </a:r>
            <a:r>
              <a:rPr lang="tr-TR" sz="1600" b="1" dirty="0" err="1">
                <a:solidFill>
                  <a:schemeClr val="bg1"/>
                </a:solidFill>
                <a:latin typeface="Arial Narrow" pitchFamily="34" charset="0"/>
                <a:hlinkClick r:id="rId4">
                  <a:extLst>
                    <a:ext uri="{A12FA001-AC4F-418D-AE19-62706E023703}">
                      <ahyp:hlinkClr xmlns:ahyp="http://schemas.microsoft.com/office/drawing/2018/hyperlinkcolor" val="tx"/>
                    </a:ext>
                  </a:extLst>
                </a:hlinkClick>
              </a:rPr>
              <a:t>Mrk</a:t>
            </a:r>
            <a:r>
              <a:rPr lang="tr-TR" sz="1600" b="1" dirty="0">
                <a:solidFill>
                  <a:schemeClr val="bg1"/>
                </a:solidFill>
                <a:latin typeface="Arial Narrow" pitchFamily="34" charset="0"/>
                <a:hlinkClick r:id="rId4">
                  <a:extLst>
                    <a:ext uri="{A12FA001-AC4F-418D-AE19-62706E023703}">
                      <ahyp:hlinkClr xmlns:ahyp="http://schemas.microsoft.com/office/drawing/2018/hyperlinkcolor" val="tx"/>
                    </a:ext>
                  </a:extLst>
                </a:hlinkClick>
              </a:rPr>
              <a:t>, No:34 C/2, 34524 Beylikdüzü/İstanbul</a:t>
            </a:r>
            <a:endParaRPr lang="tr-TR" sz="1600" b="1" dirty="0">
              <a:solidFill>
                <a:schemeClr val="bg1"/>
              </a:solidFill>
              <a:latin typeface="Arial Narrow" pitchFamily="34" charset="0"/>
            </a:endParaRPr>
          </a:p>
          <a:p>
            <a:r>
              <a:rPr lang="tr-TR" sz="1600" b="1" dirty="0">
                <a:solidFill>
                  <a:schemeClr val="bg1"/>
                </a:solidFill>
                <a:latin typeface="Arial Narrow" pitchFamily="34" charset="0"/>
                <a:hlinkClick r:id="rId5">
                  <a:extLst>
                    <a:ext uri="{A12FA001-AC4F-418D-AE19-62706E023703}">
                      <ahyp:hlinkClr xmlns:ahyp="http://schemas.microsoft.com/office/drawing/2018/hyperlinkcolor" val="tx"/>
                    </a:ext>
                  </a:extLst>
                </a:hlinkClick>
              </a:rPr>
              <a:t>Tel:+90</a:t>
            </a:r>
            <a:r>
              <a:rPr lang="tr-TR" sz="1600" b="1" dirty="0">
                <a:solidFill>
                  <a:schemeClr val="bg1"/>
                </a:solidFill>
                <a:latin typeface="Arial Narrow" pitchFamily="34" charset="0"/>
              </a:rPr>
              <a:t> </a:t>
            </a:r>
            <a:r>
              <a:rPr lang="tr-TR" sz="1600" u="sng" dirty="0">
                <a:solidFill>
                  <a:schemeClr val="bg1"/>
                </a:solidFill>
                <a:latin typeface="Arial" panose="020B0604020202020204" pitchFamily="34" charset="0"/>
                <a:hlinkClick r:id="rId6">
                  <a:extLst>
                    <a:ext uri="{A12FA001-AC4F-418D-AE19-62706E023703}">
                      <ahyp:hlinkClr xmlns:ahyp="http://schemas.microsoft.com/office/drawing/2018/hyperlinkcolor" val="tx"/>
                    </a:ext>
                  </a:extLst>
                </a:hlinkClick>
              </a:rPr>
              <a:t>0532 137 78 01</a:t>
            </a:r>
            <a:endParaRPr lang="tr-TR" sz="1600" b="1" dirty="0">
              <a:solidFill>
                <a:schemeClr val="bg1"/>
              </a:solidFill>
              <a:latin typeface="Arial Narrow" pitchFamily="34" charset="0"/>
            </a:endParaRPr>
          </a:p>
          <a:p>
            <a:endParaRPr lang="tr-TR" sz="1600" b="1" dirty="0">
              <a:solidFill>
                <a:schemeClr val="bg1"/>
              </a:solidFill>
              <a:latin typeface="Arial Narrow" pitchFamily="34" charset="0"/>
            </a:endParaRPr>
          </a:p>
          <a:p>
            <a:r>
              <a:rPr lang="tr-TR" sz="1600" b="1" dirty="0">
                <a:solidFill>
                  <a:schemeClr val="bg1"/>
                </a:solidFill>
                <a:latin typeface="Arial Narrow" pitchFamily="34" charset="0"/>
              </a:rPr>
              <a:t>AVRUPA OFİS: </a:t>
            </a:r>
          </a:p>
          <a:p>
            <a:r>
              <a:rPr lang="tr-TR" sz="1600" b="1" dirty="0">
                <a:solidFill>
                  <a:schemeClr val="bg1"/>
                </a:solidFill>
                <a:latin typeface="Arial Narrow" pitchFamily="34" charset="0"/>
              </a:rPr>
              <a:t>TORGEN (</a:t>
            </a:r>
            <a:r>
              <a:rPr lang="tr-TR" sz="1600" b="1" dirty="0" err="1">
                <a:solidFill>
                  <a:schemeClr val="bg1"/>
                </a:solidFill>
                <a:latin typeface="Arial Narrow" pitchFamily="34" charset="0"/>
              </a:rPr>
              <a:t>Switzerland</a:t>
            </a:r>
            <a:r>
              <a:rPr lang="tr-TR" sz="1600" b="1" dirty="0">
                <a:solidFill>
                  <a:schemeClr val="bg1"/>
                </a:solidFill>
                <a:latin typeface="Arial Narrow" pitchFamily="34" charset="0"/>
              </a:rPr>
              <a:t>) </a:t>
            </a:r>
            <a:r>
              <a:rPr lang="tr-TR" sz="1600" b="1" dirty="0" err="1">
                <a:solidFill>
                  <a:schemeClr val="bg1"/>
                </a:solidFill>
                <a:latin typeface="Arial Narrow" pitchFamily="34" charset="0"/>
              </a:rPr>
              <a:t>GmbH</a:t>
            </a:r>
            <a:endParaRPr lang="tr-TR" sz="1600" b="1" dirty="0">
              <a:solidFill>
                <a:schemeClr val="bg1"/>
              </a:solidFill>
              <a:latin typeface="Arial Narrow" pitchFamily="34" charset="0"/>
            </a:endParaRPr>
          </a:p>
          <a:p>
            <a:r>
              <a:rPr lang="tr-TR" sz="1600" b="1" dirty="0" err="1">
                <a:solidFill>
                  <a:schemeClr val="bg1"/>
                </a:solidFill>
                <a:latin typeface="Arial Narrow" pitchFamily="34" charset="0"/>
              </a:rPr>
              <a:t>Kesselstesse</a:t>
            </a:r>
            <a:r>
              <a:rPr lang="tr-TR" sz="1600" b="1" dirty="0">
                <a:solidFill>
                  <a:schemeClr val="bg1"/>
                </a:solidFill>
                <a:latin typeface="Arial Narrow" pitchFamily="34" charset="0"/>
              </a:rPr>
              <a:t> 2      CH-8957   </a:t>
            </a:r>
            <a:r>
              <a:rPr lang="tr-TR" sz="1600" b="1" dirty="0" err="1">
                <a:solidFill>
                  <a:schemeClr val="bg1"/>
                </a:solidFill>
                <a:latin typeface="Arial Narrow" pitchFamily="34" charset="0"/>
              </a:rPr>
              <a:t>Spreitenbach</a:t>
            </a:r>
            <a:endParaRPr lang="tr-TR" sz="1600" b="1" dirty="0">
              <a:solidFill>
                <a:schemeClr val="bg1"/>
              </a:solidFill>
              <a:latin typeface="Arial Narrow" pitchFamily="34" charset="0"/>
            </a:endParaRPr>
          </a:p>
          <a:p>
            <a:r>
              <a:rPr lang="tr-TR" sz="1600" b="1" dirty="0">
                <a:solidFill>
                  <a:schemeClr val="bg1"/>
                </a:solidFill>
                <a:latin typeface="Arial Narrow" pitchFamily="34" charset="0"/>
              </a:rPr>
              <a:t>Tel: +41 56 419 71 00</a:t>
            </a:r>
          </a:p>
          <a:p>
            <a:r>
              <a:rPr lang="tr-TR" sz="1600" b="1" dirty="0" err="1">
                <a:solidFill>
                  <a:schemeClr val="bg1"/>
                </a:solidFill>
                <a:latin typeface="Arial Narrow" pitchFamily="34" charset="0"/>
              </a:rPr>
              <a:t>Fax</a:t>
            </a:r>
            <a:r>
              <a:rPr lang="tr-TR" sz="1600" b="1" dirty="0">
                <a:solidFill>
                  <a:schemeClr val="bg1"/>
                </a:solidFill>
                <a:latin typeface="Arial Narrow" pitchFamily="34" charset="0"/>
              </a:rPr>
              <a:t>: +41 56 419 71 09</a:t>
            </a:r>
          </a:p>
          <a:p>
            <a:endParaRPr lang="tr-TR" sz="1600" b="1" dirty="0">
              <a:solidFill>
                <a:schemeClr val="bg1"/>
              </a:solidFill>
              <a:latin typeface="Arial Narrow" pitchFamily="34" charset="0"/>
            </a:endParaRPr>
          </a:p>
        </p:txBody>
      </p:sp>
      <p:sp>
        <p:nvSpPr>
          <p:cNvPr id="4" name="3 Dikdörtgen"/>
          <p:cNvSpPr/>
          <p:nvPr/>
        </p:nvSpPr>
        <p:spPr>
          <a:xfrm>
            <a:off x="1738282" y="1571612"/>
            <a:ext cx="8715436" cy="707886"/>
          </a:xfrm>
          <a:prstGeom prst="rect">
            <a:avLst/>
          </a:prstGeom>
          <a:solidFill>
            <a:schemeClr val="tx2">
              <a:lumMod val="75000"/>
            </a:schemeClr>
          </a:solidFill>
        </p:spPr>
        <p:txBody>
          <a:bodyPr wrap="square">
            <a:spAutoFit/>
          </a:bodyPr>
          <a:lstStyle/>
          <a:p>
            <a:r>
              <a:rPr lang="tr-TR" sz="2800" b="1" dirty="0">
                <a:solidFill>
                  <a:schemeClr val="tx2"/>
                </a:solidFill>
                <a:latin typeface="Arial Narrow" pitchFamily="34" charset="0"/>
              </a:rPr>
              <a:t>     </a:t>
            </a:r>
            <a:r>
              <a:rPr lang="tr-TR" sz="2800" b="1" dirty="0">
                <a:solidFill>
                  <a:schemeClr val="bg1"/>
                </a:solidFill>
                <a:latin typeface="Arial Narrow" pitchFamily="34" charset="0"/>
              </a:rPr>
              <a:t>……..</a:t>
            </a:r>
            <a:r>
              <a:rPr lang="tr-TR" sz="4000" b="1" dirty="0">
                <a:solidFill>
                  <a:schemeClr val="bg1"/>
                </a:solidFill>
                <a:latin typeface="Arial Narrow" pitchFamily="34" charset="0"/>
              </a:rPr>
              <a:t>VE SU KONTROLÜMÜZ  ALTINDA</a:t>
            </a:r>
            <a:endParaRPr lang="tr-TR" sz="4000" dirty="0">
              <a:solidFill>
                <a:schemeClr val="tx2"/>
              </a:solidFill>
              <a:latin typeface="Arial Narrow" pitchFamily="34" charset="0"/>
            </a:endParaRPr>
          </a:p>
        </p:txBody>
      </p:sp>
      <p:sp>
        <p:nvSpPr>
          <p:cNvPr id="6" name="5 Metin kutusu"/>
          <p:cNvSpPr txBox="1"/>
          <p:nvPr/>
        </p:nvSpPr>
        <p:spPr>
          <a:xfrm>
            <a:off x="6738910" y="2826128"/>
            <a:ext cx="3929090" cy="2800767"/>
          </a:xfrm>
          <a:prstGeom prst="rect">
            <a:avLst/>
          </a:prstGeom>
          <a:noFill/>
        </p:spPr>
        <p:txBody>
          <a:bodyPr wrap="square" rtlCol="0">
            <a:spAutoFit/>
          </a:bodyPr>
          <a:lstStyle/>
          <a:p>
            <a:endParaRPr lang="tr-TR" sz="1600" b="1" dirty="0">
              <a:solidFill>
                <a:schemeClr val="bg1"/>
              </a:solidFill>
              <a:latin typeface="Arial Narrow" pitchFamily="34" charset="0"/>
            </a:endParaRPr>
          </a:p>
          <a:p>
            <a:r>
              <a:rPr lang="tr-TR" sz="1600" b="1" dirty="0">
                <a:solidFill>
                  <a:schemeClr val="bg1"/>
                </a:solidFill>
                <a:latin typeface="Arial Narrow" pitchFamily="34" charset="0"/>
              </a:rPr>
              <a:t>e-mail: </a:t>
            </a:r>
            <a:r>
              <a:rPr lang="tr-TR" sz="1600" b="1" dirty="0">
                <a:solidFill>
                  <a:schemeClr val="bg1"/>
                </a:solidFill>
                <a:latin typeface="Arial Narrow" pitchFamily="34" charset="0"/>
                <a:hlinkClick r:id="rId7">
                  <a:extLst>
                    <a:ext uri="{A12FA001-AC4F-418D-AE19-62706E023703}">
                      <ahyp:hlinkClr xmlns:ahyp="http://schemas.microsoft.com/office/drawing/2018/hyperlinkcolor" val="tx"/>
                    </a:ext>
                  </a:extLst>
                </a:hlinkClick>
              </a:rPr>
              <a:t>bortek@bortek.com.tr</a:t>
            </a:r>
            <a:r>
              <a:rPr lang="tr-TR" sz="1600" b="1" dirty="0">
                <a:solidFill>
                  <a:schemeClr val="bg1"/>
                </a:solidFill>
                <a:latin typeface="Arial Narrow" pitchFamily="34" charset="0"/>
              </a:rPr>
              <a:t> </a:t>
            </a:r>
          </a:p>
          <a:p>
            <a:r>
              <a:rPr lang="tr-TR" sz="1600" b="1" dirty="0">
                <a:solidFill>
                  <a:schemeClr val="bg1"/>
                </a:solidFill>
                <a:latin typeface="Arial Narrow" pitchFamily="34" charset="0"/>
              </a:rPr>
              <a:t>             </a:t>
            </a:r>
            <a:r>
              <a:rPr lang="tr-TR" sz="1600" b="1" dirty="0">
                <a:solidFill>
                  <a:schemeClr val="bg1"/>
                </a:solidFill>
                <a:latin typeface="Arial Narrow" pitchFamily="34" charset="0"/>
                <a:hlinkClick r:id="rId8">
                  <a:extLst>
                    <a:ext uri="{A12FA001-AC4F-418D-AE19-62706E023703}">
                      <ahyp:hlinkClr xmlns:ahyp="http://schemas.microsoft.com/office/drawing/2018/hyperlinkcolor" val="tx"/>
                    </a:ext>
                  </a:extLst>
                </a:hlinkClick>
              </a:rPr>
              <a:t>info@bortek.com.tr</a:t>
            </a:r>
            <a:endParaRPr lang="tr-TR" sz="1600" b="1" dirty="0">
              <a:solidFill>
                <a:schemeClr val="bg1"/>
              </a:solidFill>
              <a:latin typeface="Arial Narrow" pitchFamily="34" charset="0"/>
            </a:endParaRPr>
          </a:p>
          <a:p>
            <a:r>
              <a:rPr lang="tr-TR" sz="1600" b="1" dirty="0">
                <a:solidFill>
                  <a:schemeClr val="bg1"/>
                </a:solidFill>
                <a:latin typeface="Arial Narrow" pitchFamily="34" charset="0"/>
                <a:hlinkClick r:id="rId9">
                  <a:extLst>
                    <a:ext uri="{A12FA001-AC4F-418D-AE19-62706E023703}">
                      <ahyp:hlinkClr xmlns:ahyp="http://schemas.microsoft.com/office/drawing/2018/hyperlinkcolor" val="tx"/>
                    </a:ext>
                  </a:extLst>
                </a:hlinkClick>
              </a:rPr>
              <a:t>             www.bortek.com</a:t>
            </a:r>
            <a:endParaRPr lang="tr-TR" sz="1600" b="1" dirty="0">
              <a:solidFill>
                <a:schemeClr val="bg1"/>
              </a:solidFill>
              <a:latin typeface="Arial Narrow" pitchFamily="34" charset="0"/>
            </a:endParaRPr>
          </a:p>
          <a:p>
            <a:endParaRPr lang="tr-TR" sz="1600" b="1" dirty="0">
              <a:solidFill>
                <a:srgbClr val="E2D700"/>
              </a:solidFill>
              <a:latin typeface="Arial Narrow" pitchFamily="34" charset="0"/>
              <a:hlinkClick r:id="rId10">
                <a:extLst>
                  <a:ext uri="{A12FA001-AC4F-418D-AE19-62706E023703}">
                    <ahyp:hlinkClr xmlns:ahyp="http://schemas.microsoft.com/office/drawing/2018/hyperlinkcolor" val="tx"/>
                  </a:ext>
                </a:extLst>
              </a:hlinkClick>
            </a:endParaRPr>
          </a:p>
          <a:p>
            <a:endParaRPr lang="tr-TR" sz="1600" b="1" dirty="0">
              <a:solidFill>
                <a:srgbClr val="E2D700"/>
              </a:solidFill>
              <a:latin typeface="Arial Narrow" pitchFamily="34" charset="0"/>
              <a:hlinkClick r:id="rId10">
                <a:extLst>
                  <a:ext uri="{A12FA001-AC4F-418D-AE19-62706E023703}">
                    <ahyp:hlinkClr xmlns:ahyp="http://schemas.microsoft.com/office/drawing/2018/hyperlinkcolor" val="tx"/>
                  </a:ext>
                </a:extLst>
              </a:hlinkClick>
            </a:endParaRPr>
          </a:p>
          <a:p>
            <a:endParaRPr lang="tr-TR" sz="1600" b="1" dirty="0">
              <a:solidFill>
                <a:srgbClr val="E2D700"/>
              </a:solidFill>
              <a:latin typeface="Arial Narrow" pitchFamily="34" charset="0"/>
              <a:hlinkClick r:id="rId10">
                <a:extLst>
                  <a:ext uri="{A12FA001-AC4F-418D-AE19-62706E023703}">
                    <ahyp:hlinkClr xmlns:ahyp="http://schemas.microsoft.com/office/drawing/2018/hyperlinkcolor" val="tx"/>
                  </a:ext>
                </a:extLst>
              </a:hlinkClick>
            </a:endParaRPr>
          </a:p>
          <a:p>
            <a:endParaRPr lang="tr-TR" sz="1600" b="1" dirty="0">
              <a:solidFill>
                <a:srgbClr val="E2D700"/>
              </a:solidFill>
              <a:latin typeface="Arial Narrow" pitchFamily="34" charset="0"/>
              <a:hlinkClick r:id="rId10">
                <a:extLst>
                  <a:ext uri="{A12FA001-AC4F-418D-AE19-62706E023703}">
                    <ahyp:hlinkClr xmlns:ahyp="http://schemas.microsoft.com/office/drawing/2018/hyperlinkcolor" val="tx"/>
                  </a:ext>
                </a:extLst>
              </a:hlinkClick>
            </a:endParaRPr>
          </a:p>
          <a:p>
            <a:endParaRPr lang="tr-TR" sz="1600" b="1" dirty="0">
              <a:solidFill>
                <a:srgbClr val="E2D700"/>
              </a:solidFill>
              <a:latin typeface="Arial Narrow" pitchFamily="34" charset="0"/>
              <a:hlinkClick r:id="rId10">
                <a:extLst>
                  <a:ext uri="{A12FA001-AC4F-418D-AE19-62706E023703}">
                    <ahyp:hlinkClr xmlns:ahyp="http://schemas.microsoft.com/office/drawing/2018/hyperlinkcolor" val="tx"/>
                  </a:ext>
                </a:extLst>
              </a:hlinkClick>
            </a:endParaRPr>
          </a:p>
          <a:p>
            <a:r>
              <a:rPr lang="tr-TR" sz="1600" b="1" dirty="0">
                <a:solidFill>
                  <a:schemeClr val="bg1"/>
                </a:solidFill>
                <a:latin typeface="Arial Narrow" pitchFamily="34" charset="0"/>
                <a:hlinkClick r:id="rId10">
                  <a:extLst>
                    <a:ext uri="{A12FA001-AC4F-418D-AE19-62706E023703}">
                      <ahyp:hlinkClr xmlns:ahyp="http://schemas.microsoft.com/office/drawing/2018/hyperlinkcolor" val="tx"/>
                    </a:ext>
                  </a:extLst>
                </a:hlinkClick>
              </a:rPr>
              <a:t>www.torgen.com</a:t>
            </a:r>
            <a:r>
              <a:rPr lang="tr-TR" sz="1600" b="1" dirty="0">
                <a:solidFill>
                  <a:schemeClr val="bg1"/>
                </a:solidFill>
                <a:latin typeface="Arial Narrow" pitchFamily="34" charset="0"/>
              </a:rPr>
              <a:t>   /  torgen@torgen.ch</a:t>
            </a:r>
          </a:p>
          <a:p>
            <a:endParaRPr lang="tr-TR" sz="1600" b="1" dirty="0">
              <a:solidFill>
                <a:schemeClr val="bg1"/>
              </a:solidFill>
              <a:latin typeface="Arial Narrow" pitchFamily="34" charset="0"/>
            </a:endParaRP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_SEYHAN DÖNER DEPREM PARÇASI VİDEO">
            <a:hlinkClick r:id="" action="ppaction://media"/>
            <a:extLst>
              <a:ext uri="{FF2B5EF4-FFF2-40B4-BE49-F238E27FC236}">
                <a16:creationId xmlns:a16="http://schemas.microsoft.com/office/drawing/2014/main" id="{AC6BC1E0-CAC8-F604-E1F8-AB8354D2D8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0192"/>
            <a:ext cx="12192000" cy="6908800"/>
          </a:xfrm>
          <a:prstGeom prst="rect">
            <a:avLst/>
          </a:prstGeom>
        </p:spPr>
      </p:pic>
    </p:spTree>
    <p:extLst>
      <p:ext uri="{BB962C8B-B14F-4D97-AF65-F5344CB8AC3E}">
        <p14:creationId xmlns:p14="http://schemas.microsoft.com/office/powerpoint/2010/main" val="385764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42581-31DE-D18B-F503-BAE9714992B2}"/>
            </a:ext>
          </a:extLst>
        </p:cNvPr>
        <p:cNvGrpSpPr/>
        <p:nvPr/>
      </p:nvGrpSpPr>
      <p:grpSpPr>
        <a:xfrm>
          <a:off x="0" y="0"/>
          <a:ext cx="0" cy="0"/>
          <a:chOff x="0" y="0"/>
          <a:chExt cx="0" cy="0"/>
        </a:xfrm>
      </p:grpSpPr>
      <p:sp>
        <p:nvSpPr>
          <p:cNvPr id="2" name="Metin kutusu 1">
            <a:extLst>
              <a:ext uri="{FF2B5EF4-FFF2-40B4-BE49-F238E27FC236}">
                <a16:creationId xmlns:a16="http://schemas.microsoft.com/office/drawing/2014/main" id="{A3AFA6F6-A847-5933-CD6C-DEADE07C197F}"/>
              </a:ext>
            </a:extLst>
          </p:cNvPr>
          <p:cNvSpPr txBox="1"/>
          <p:nvPr/>
        </p:nvSpPr>
        <p:spPr>
          <a:xfrm>
            <a:off x="477914" y="110063"/>
            <a:ext cx="1997475" cy="369332"/>
          </a:xfrm>
          <a:prstGeom prst="rect">
            <a:avLst/>
          </a:prstGeom>
          <a:noFill/>
        </p:spPr>
        <p:txBody>
          <a:bodyPr wrap="square" rtlCol="0">
            <a:spAutoFit/>
          </a:bodyPr>
          <a:lstStyle/>
          <a:p>
            <a:r>
              <a:rPr lang="tr-TR" dirty="0"/>
              <a:t>ÜRÜNLERİMİZ</a:t>
            </a:r>
          </a:p>
        </p:txBody>
      </p:sp>
      <p:pic>
        <p:nvPicPr>
          <p:cNvPr id="3" name="3 Resim" descr="C:\Belgelerim\bortek logolar\Bortek logo.jpg">
            <a:extLst>
              <a:ext uri="{FF2B5EF4-FFF2-40B4-BE49-F238E27FC236}">
                <a16:creationId xmlns:a16="http://schemas.microsoft.com/office/drawing/2014/main" id="{E5DE1C87-F6C0-2989-BACC-79825DD7C156}"/>
              </a:ext>
            </a:extLst>
          </p:cNvPr>
          <p:cNvPicPr/>
          <p:nvPr/>
        </p:nvPicPr>
        <p:blipFill>
          <a:blip r:embed="rId2" cstate="print"/>
          <a:srcRect/>
          <a:stretch>
            <a:fillRect/>
          </a:stretch>
        </p:blipFill>
        <p:spPr bwMode="auto">
          <a:xfrm>
            <a:off x="3705118" y="168677"/>
            <a:ext cx="3201709" cy="621436"/>
          </a:xfrm>
          <a:prstGeom prst="rect">
            <a:avLst/>
          </a:prstGeom>
          <a:noFill/>
          <a:ln w="9525">
            <a:noFill/>
            <a:miter lim="800000"/>
            <a:headEnd/>
            <a:tailEnd/>
          </a:ln>
        </p:spPr>
      </p:pic>
      <p:grpSp>
        <p:nvGrpSpPr>
          <p:cNvPr id="7" name="Grup 6">
            <a:extLst>
              <a:ext uri="{FF2B5EF4-FFF2-40B4-BE49-F238E27FC236}">
                <a16:creationId xmlns:a16="http://schemas.microsoft.com/office/drawing/2014/main" id="{2AE089E4-0272-BB12-3723-91337BC7B4D3}"/>
              </a:ext>
            </a:extLst>
          </p:cNvPr>
          <p:cNvGrpSpPr/>
          <p:nvPr/>
        </p:nvGrpSpPr>
        <p:grpSpPr>
          <a:xfrm>
            <a:off x="224549" y="1012054"/>
            <a:ext cx="2048134" cy="2396497"/>
            <a:chOff x="6518481" y="1296934"/>
            <a:chExt cx="1497411" cy="1610476"/>
          </a:xfrm>
        </p:grpSpPr>
        <p:pic>
          <p:nvPicPr>
            <p:cNvPr id="29" name="4 Resim" descr="easy-10.jpg">
              <a:extLst>
                <a:ext uri="{FF2B5EF4-FFF2-40B4-BE49-F238E27FC236}">
                  <a16:creationId xmlns:a16="http://schemas.microsoft.com/office/drawing/2014/main" id="{030A4094-A94B-107F-C497-1EBE48B13F2A}"/>
                </a:ext>
              </a:extLst>
            </p:cNvPr>
            <p:cNvPicPr>
              <a:picLocks noChangeAspect="1"/>
            </p:cNvPicPr>
            <p:nvPr/>
          </p:nvPicPr>
          <p:blipFill>
            <a:blip r:embed="rId3" cstate="print"/>
            <a:stretch>
              <a:fillRect/>
            </a:stretch>
          </p:blipFill>
          <p:spPr>
            <a:xfrm>
              <a:off x="6592790" y="1296934"/>
              <a:ext cx="1316620" cy="1299873"/>
            </a:xfrm>
            <a:prstGeom prst="rect">
              <a:avLst/>
            </a:prstGeom>
          </p:spPr>
        </p:pic>
        <p:sp>
          <p:nvSpPr>
            <p:cNvPr id="15360" name="Metin kutusu 15359">
              <a:extLst>
                <a:ext uri="{FF2B5EF4-FFF2-40B4-BE49-F238E27FC236}">
                  <a16:creationId xmlns:a16="http://schemas.microsoft.com/office/drawing/2014/main" id="{1F9BDF2F-7B96-3A7E-1F52-05DE62773D6B}"/>
                </a:ext>
              </a:extLst>
            </p:cNvPr>
            <p:cNvSpPr txBox="1"/>
            <p:nvPr/>
          </p:nvSpPr>
          <p:spPr>
            <a:xfrm>
              <a:off x="6518481" y="2617849"/>
              <a:ext cx="1497411" cy="289561"/>
            </a:xfrm>
            <a:prstGeom prst="rect">
              <a:avLst/>
            </a:prstGeom>
            <a:noFill/>
          </p:spPr>
          <p:txBody>
            <a:bodyPr wrap="square">
              <a:spAutoFit/>
            </a:bodyPr>
            <a:lstStyle/>
            <a:p>
              <a:pPr algn="ctr"/>
              <a:r>
                <a:rPr lang="tr-TR" sz="1100" b="1" dirty="0">
                  <a:solidFill>
                    <a:schemeClr val="bg1"/>
                  </a:solidFill>
                </a:rPr>
                <a:t>GOFRET TİP KOLAY TAMİR PARÇALARI</a:t>
              </a:r>
              <a:endParaRPr lang="tr-TR" sz="1100" dirty="0">
                <a:solidFill>
                  <a:schemeClr val="bg1"/>
                </a:solidFill>
              </a:endParaRPr>
            </a:p>
          </p:txBody>
        </p:sp>
      </p:grpSp>
      <p:grpSp>
        <p:nvGrpSpPr>
          <p:cNvPr id="10" name="Grup 9">
            <a:extLst>
              <a:ext uri="{FF2B5EF4-FFF2-40B4-BE49-F238E27FC236}">
                <a16:creationId xmlns:a16="http://schemas.microsoft.com/office/drawing/2014/main" id="{5EE1FC72-C100-2676-97D8-B2D2ECAFA0E0}"/>
              </a:ext>
            </a:extLst>
          </p:cNvPr>
          <p:cNvGrpSpPr/>
          <p:nvPr/>
        </p:nvGrpSpPr>
        <p:grpSpPr>
          <a:xfrm>
            <a:off x="718368" y="3996393"/>
            <a:ext cx="2048134" cy="2275107"/>
            <a:chOff x="6475045" y="3097191"/>
            <a:chExt cx="1497411" cy="1528900"/>
          </a:xfrm>
        </p:grpSpPr>
        <p:pic>
          <p:nvPicPr>
            <p:cNvPr id="30" name="5 Resim" descr="easy-20.jpg">
              <a:extLst>
                <a:ext uri="{FF2B5EF4-FFF2-40B4-BE49-F238E27FC236}">
                  <a16:creationId xmlns:a16="http://schemas.microsoft.com/office/drawing/2014/main" id="{10B2B5B1-4401-1ECD-AB0D-3E1F89A0ACC3}"/>
                </a:ext>
              </a:extLst>
            </p:cNvPr>
            <p:cNvPicPr>
              <a:picLocks noChangeAspect="1"/>
            </p:cNvPicPr>
            <p:nvPr/>
          </p:nvPicPr>
          <p:blipFill>
            <a:blip r:embed="rId4" cstate="print"/>
            <a:stretch>
              <a:fillRect/>
            </a:stretch>
          </p:blipFill>
          <p:spPr>
            <a:xfrm>
              <a:off x="6569052" y="3097191"/>
              <a:ext cx="1308253" cy="1275456"/>
            </a:xfrm>
            <a:prstGeom prst="rect">
              <a:avLst/>
            </a:prstGeom>
          </p:spPr>
        </p:pic>
        <p:sp>
          <p:nvSpPr>
            <p:cNvPr id="15361" name="Metin kutusu 15360">
              <a:extLst>
                <a:ext uri="{FF2B5EF4-FFF2-40B4-BE49-F238E27FC236}">
                  <a16:creationId xmlns:a16="http://schemas.microsoft.com/office/drawing/2014/main" id="{0A02CB18-C83E-0D97-3924-5CF4834E26C5}"/>
                </a:ext>
              </a:extLst>
            </p:cNvPr>
            <p:cNvSpPr txBox="1"/>
            <p:nvPr/>
          </p:nvSpPr>
          <p:spPr>
            <a:xfrm>
              <a:off x="6475045" y="4336530"/>
              <a:ext cx="1497411" cy="289561"/>
            </a:xfrm>
            <a:prstGeom prst="rect">
              <a:avLst/>
            </a:prstGeom>
            <a:noFill/>
          </p:spPr>
          <p:txBody>
            <a:bodyPr wrap="square">
              <a:spAutoFit/>
            </a:bodyPr>
            <a:lstStyle/>
            <a:p>
              <a:pPr algn="ctr"/>
              <a:r>
                <a:rPr lang="tr-TR" sz="1100" b="1" dirty="0">
                  <a:solidFill>
                    <a:schemeClr val="bg1"/>
                  </a:solidFill>
                </a:rPr>
                <a:t>GOFRET TİP KOLAY TAMİR PARÇALARI</a:t>
              </a:r>
              <a:endParaRPr lang="tr-TR" sz="1100" dirty="0">
                <a:solidFill>
                  <a:schemeClr val="bg1"/>
                </a:solidFill>
              </a:endParaRPr>
            </a:p>
          </p:txBody>
        </p:sp>
      </p:grpSp>
      <p:grpSp>
        <p:nvGrpSpPr>
          <p:cNvPr id="16" name="Grup 15">
            <a:extLst>
              <a:ext uri="{FF2B5EF4-FFF2-40B4-BE49-F238E27FC236}">
                <a16:creationId xmlns:a16="http://schemas.microsoft.com/office/drawing/2014/main" id="{96A6AAFB-E999-98C7-CBC4-402D6C4A6ECE}"/>
              </a:ext>
            </a:extLst>
          </p:cNvPr>
          <p:cNvGrpSpPr/>
          <p:nvPr/>
        </p:nvGrpSpPr>
        <p:grpSpPr>
          <a:xfrm>
            <a:off x="3472582" y="3982902"/>
            <a:ext cx="1782510" cy="2750798"/>
            <a:chOff x="8400780" y="1317976"/>
            <a:chExt cx="1303212" cy="1848570"/>
          </a:xfrm>
        </p:grpSpPr>
        <p:pic>
          <p:nvPicPr>
            <p:cNvPr id="15371" name="7 Resim" descr="LIGHT COUPLING.JPG">
              <a:extLst>
                <a:ext uri="{FF2B5EF4-FFF2-40B4-BE49-F238E27FC236}">
                  <a16:creationId xmlns:a16="http://schemas.microsoft.com/office/drawing/2014/main" id="{281CE283-071B-9EF7-8846-49F493651CD0}"/>
                </a:ext>
              </a:extLst>
            </p:cNvPr>
            <p:cNvPicPr>
              <a:picLocks noChangeAspect="1"/>
            </p:cNvPicPr>
            <p:nvPr/>
          </p:nvPicPr>
          <p:blipFill>
            <a:blip r:embed="rId5" cstate="print"/>
            <a:stretch>
              <a:fillRect/>
            </a:stretch>
          </p:blipFill>
          <p:spPr>
            <a:xfrm>
              <a:off x="8400780" y="1317976"/>
              <a:ext cx="1303212" cy="1262601"/>
            </a:xfrm>
            <a:prstGeom prst="rect">
              <a:avLst/>
            </a:prstGeom>
          </p:spPr>
        </p:pic>
        <p:sp>
          <p:nvSpPr>
            <p:cNvPr id="15373" name="Metin kutusu 15372">
              <a:extLst>
                <a:ext uri="{FF2B5EF4-FFF2-40B4-BE49-F238E27FC236}">
                  <a16:creationId xmlns:a16="http://schemas.microsoft.com/office/drawing/2014/main" id="{DB35F116-8316-DFAC-6EE6-55458E6E9438}"/>
                </a:ext>
              </a:extLst>
            </p:cNvPr>
            <p:cNvSpPr txBox="1"/>
            <p:nvPr/>
          </p:nvSpPr>
          <p:spPr>
            <a:xfrm>
              <a:off x="8436260" y="2566382"/>
              <a:ext cx="1267731" cy="600164"/>
            </a:xfrm>
            <a:prstGeom prst="rect">
              <a:avLst/>
            </a:prstGeom>
            <a:noFill/>
          </p:spPr>
          <p:txBody>
            <a:bodyPr wrap="square">
              <a:spAutoFit/>
            </a:bodyPr>
            <a:lstStyle/>
            <a:p>
              <a:r>
                <a:rPr lang="tr-TR" sz="1100" b="1" dirty="0">
                  <a:solidFill>
                    <a:schemeClr val="bg1"/>
                  </a:solidFill>
                  <a:latin typeface="Arial Narrow" pitchFamily="34" charset="0"/>
                </a:rPr>
                <a:t>DÜŞÜK BASINÇLI –ATIKSU KELEPÇELERİ</a:t>
              </a:r>
            </a:p>
          </p:txBody>
        </p:sp>
      </p:grpSp>
      <p:grpSp>
        <p:nvGrpSpPr>
          <p:cNvPr id="19" name="Grup 18">
            <a:extLst>
              <a:ext uri="{FF2B5EF4-FFF2-40B4-BE49-F238E27FC236}">
                <a16:creationId xmlns:a16="http://schemas.microsoft.com/office/drawing/2014/main" id="{42437333-9C29-D95F-F89B-9BE2AF95B48A}"/>
              </a:ext>
            </a:extLst>
          </p:cNvPr>
          <p:cNvGrpSpPr/>
          <p:nvPr/>
        </p:nvGrpSpPr>
        <p:grpSpPr>
          <a:xfrm>
            <a:off x="4861167" y="1012054"/>
            <a:ext cx="2722880" cy="2522200"/>
            <a:chOff x="8074762" y="3150890"/>
            <a:chExt cx="1990725" cy="1694949"/>
          </a:xfrm>
        </p:grpSpPr>
        <p:pic>
          <p:nvPicPr>
            <p:cNvPr id="15374" name="6 Resim" descr="EASY-BR.JPG">
              <a:extLst>
                <a:ext uri="{FF2B5EF4-FFF2-40B4-BE49-F238E27FC236}">
                  <a16:creationId xmlns:a16="http://schemas.microsoft.com/office/drawing/2014/main" id="{0F218721-6407-F50F-04C7-22EB052E31FC}"/>
                </a:ext>
              </a:extLst>
            </p:cNvPr>
            <p:cNvPicPr>
              <a:picLocks noChangeAspect="1"/>
            </p:cNvPicPr>
            <p:nvPr/>
          </p:nvPicPr>
          <p:blipFill>
            <a:blip r:embed="rId6" cstate="print"/>
            <a:stretch>
              <a:fillRect/>
            </a:stretch>
          </p:blipFill>
          <p:spPr>
            <a:xfrm>
              <a:off x="8424191" y="3150890"/>
              <a:ext cx="1291868" cy="1272517"/>
            </a:xfrm>
            <a:prstGeom prst="rect">
              <a:avLst/>
            </a:prstGeom>
          </p:spPr>
        </p:pic>
        <p:sp>
          <p:nvSpPr>
            <p:cNvPr id="15376" name="Metin kutusu 15375">
              <a:extLst>
                <a:ext uri="{FF2B5EF4-FFF2-40B4-BE49-F238E27FC236}">
                  <a16:creationId xmlns:a16="http://schemas.microsoft.com/office/drawing/2014/main" id="{8A53FE98-E23F-C323-A70D-7E467ABFA954}"/>
                </a:ext>
              </a:extLst>
            </p:cNvPr>
            <p:cNvSpPr txBox="1"/>
            <p:nvPr/>
          </p:nvSpPr>
          <p:spPr>
            <a:xfrm>
              <a:off x="8074762" y="4414952"/>
              <a:ext cx="1990725" cy="430887"/>
            </a:xfrm>
            <a:prstGeom prst="rect">
              <a:avLst/>
            </a:prstGeom>
            <a:noFill/>
          </p:spPr>
          <p:txBody>
            <a:bodyPr wrap="square">
              <a:spAutoFit/>
            </a:bodyPr>
            <a:lstStyle/>
            <a:p>
              <a:pPr algn="ctr"/>
              <a:r>
                <a:rPr lang="tr-TR" sz="1100" b="1" dirty="0">
                  <a:solidFill>
                    <a:schemeClr val="bg1"/>
                  </a:solidFill>
                  <a:latin typeface="Arial Narrow" pitchFamily="34" charset="0"/>
                </a:rPr>
                <a:t> FLANŞLI ÇIKIŞLI GOFRET KELEPÇE</a:t>
              </a:r>
              <a:endParaRPr lang="tr-TR" sz="1100" b="1" dirty="0">
                <a:solidFill>
                  <a:schemeClr val="bg1"/>
                </a:solidFill>
              </a:endParaRPr>
            </a:p>
          </p:txBody>
        </p:sp>
      </p:grpSp>
      <p:grpSp>
        <p:nvGrpSpPr>
          <p:cNvPr id="24" name="Grup 23">
            <a:extLst>
              <a:ext uri="{FF2B5EF4-FFF2-40B4-BE49-F238E27FC236}">
                <a16:creationId xmlns:a16="http://schemas.microsoft.com/office/drawing/2014/main" id="{AC073DA6-CCA7-645B-8D2A-72BE2B6E6E27}"/>
              </a:ext>
            </a:extLst>
          </p:cNvPr>
          <p:cNvGrpSpPr/>
          <p:nvPr/>
        </p:nvGrpSpPr>
        <p:grpSpPr>
          <a:xfrm>
            <a:off x="6330789" y="3982902"/>
            <a:ext cx="2249160" cy="2498902"/>
            <a:chOff x="8506885" y="4957122"/>
            <a:chExt cx="1644383" cy="1679293"/>
          </a:xfrm>
        </p:grpSpPr>
        <p:pic>
          <p:nvPicPr>
            <p:cNvPr id="15377" name="9 Resim" descr="REP WITH VALVE.JPG">
              <a:extLst>
                <a:ext uri="{FF2B5EF4-FFF2-40B4-BE49-F238E27FC236}">
                  <a16:creationId xmlns:a16="http://schemas.microsoft.com/office/drawing/2014/main" id="{546DE858-B250-1744-9B91-49F74C68F19A}"/>
                </a:ext>
              </a:extLst>
            </p:cNvPr>
            <p:cNvPicPr>
              <a:picLocks noChangeAspect="1"/>
            </p:cNvPicPr>
            <p:nvPr/>
          </p:nvPicPr>
          <p:blipFill>
            <a:blip r:embed="rId7" cstate="print"/>
            <a:stretch>
              <a:fillRect/>
            </a:stretch>
          </p:blipFill>
          <p:spPr>
            <a:xfrm>
              <a:off x="8506885" y="4957122"/>
              <a:ext cx="1315279" cy="1248406"/>
            </a:xfrm>
            <a:prstGeom prst="rect">
              <a:avLst/>
            </a:prstGeom>
          </p:spPr>
        </p:pic>
        <p:sp>
          <p:nvSpPr>
            <p:cNvPr id="15379" name="Metin kutusu 15378">
              <a:extLst>
                <a:ext uri="{FF2B5EF4-FFF2-40B4-BE49-F238E27FC236}">
                  <a16:creationId xmlns:a16="http://schemas.microsoft.com/office/drawing/2014/main" id="{CEB8222F-3DE6-F23F-681A-727675F0DD22}"/>
                </a:ext>
              </a:extLst>
            </p:cNvPr>
            <p:cNvSpPr txBox="1"/>
            <p:nvPr/>
          </p:nvSpPr>
          <p:spPr>
            <a:xfrm>
              <a:off x="8506885" y="6205528"/>
              <a:ext cx="1644383" cy="430887"/>
            </a:xfrm>
            <a:prstGeom prst="rect">
              <a:avLst/>
            </a:prstGeom>
            <a:noFill/>
          </p:spPr>
          <p:txBody>
            <a:bodyPr wrap="square">
              <a:spAutoFit/>
            </a:bodyPr>
            <a:lstStyle/>
            <a:p>
              <a:r>
                <a:rPr lang="tr-TR" sz="1100" b="1" dirty="0">
                  <a:solidFill>
                    <a:schemeClr val="bg1"/>
                  </a:solidFill>
                  <a:latin typeface="Arial Narrow" pitchFamily="34" charset="0"/>
                </a:rPr>
                <a:t>SERVİS ÇIKIŞLI MENTEŞELİ</a:t>
              </a:r>
              <a:endParaRPr lang="tr-TR" sz="1100" b="1" dirty="0">
                <a:solidFill>
                  <a:schemeClr val="bg1"/>
                </a:solidFill>
              </a:endParaRPr>
            </a:p>
          </p:txBody>
        </p:sp>
      </p:grpSp>
      <p:grpSp>
        <p:nvGrpSpPr>
          <p:cNvPr id="27" name="Grup 26">
            <a:extLst>
              <a:ext uri="{FF2B5EF4-FFF2-40B4-BE49-F238E27FC236}">
                <a16:creationId xmlns:a16="http://schemas.microsoft.com/office/drawing/2014/main" id="{54825D7B-AD4C-E85B-46BE-4E641AFDD930}"/>
              </a:ext>
            </a:extLst>
          </p:cNvPr>
          <p:cNvGrpSpPr/>
          <p:nvPr/>
        </p:nvGrpSpPr>
        <p:grpSpPr>
          <a:xfrm>
            <a:off x="7709204" y="1012054"/>
            <a:ext cx="1765100" cy="2771922"/>
            <a:chOff x="10208429" y="1328590"/>
            <a:chExt cx="1290483" cy="1862765"/>
          </a:xfrm>
        </p:grpSpPr>
        <p:pic>
          <p:nvPicPr>
            <p:cNvPr id="15380" name="8 Resim" descr="SADDLE.JPG">
              <a:extLst>
                <a:ext uri="{FF2B5EF4-FFF2-40B4-BE49-F238E27FC236}">
                  <a16:creationId xmlns:a16="http://schemas.microsoft.com/office/drawing/2014/main" id="{71A70E18-259B-6159-6263-0724BE397105}"/>
                </a:ext>
              </a:extLst>
            </p:cNvPr>
            <p:cNvPicPr>
              <a:picLocks noChangeAspect="1"/>
            </p:cNvPicPr>
            <p:nvPr/>
          </p:nvPicPr>
          <p:blipFill>
            <a:blip r:embed="rId8" cstate="print"/>
            <a:stretch>
              <a:fillRect/>
            </a:stretch>
          </p:blipFill>
          <p:spPr>
            <a:xfrm>
              <a:off x="10208429" y="1328590"/>
              <a:ext cx="1290483" cy="1262601"/>
            </a:xfrm>
            <a:prstGeom prst="rect">
              <a:avLst/>
            </a:prstGeom>
          </p:spPr>
        </p:pic>
        <p:sp>
          <p:nvSpPr>
            <p:cNvPr id="15382" name="Metin kutusu 15381">
              <a:extLst>
                <a:ext uri="{FF2B5EF4-FFF2-40B4-BE49-F238E27FC236}">
                  <a16:creationId xmlns:a16="http://schemas.microsoft.com/office/drawing/2014/main" id="{9B564216-2775-27CF-79F0-A57BE2CD2A93}"/>
                </a:ext>
              </a:extLst>
            </p:cNvPr>
            <p:cNvSpPr txBox="1"/>
            <p:nvPr/>
          </p:nvSpPr>
          <p:spPr>
            <a:xfrm>
              <a:off x="10219804" y="2591191"/>
              <a:ext cx="1267731" cy="600164"/>
            </a:xfrm>
            <a:prstGeom prst="rect">
              <a:avLst/>
            </a:prstGeom>
            <a:noFill/>
          </p:spPr>
          <p:txBody>
            <a:bodyPr wrap="square">
              <a:spAutoFit/>
            </a:bodyPr>
            <a:lstStyle/>
            <a:p>
              <a:pPr algn="ctr"/>
              <a:r>
                <a:rPr lang="tr-TR" sz="1100" b="1" dirty="0">
                  <a:solidFill>
                    <a:schemeClr val="bg1"/>
                  </a:solidFill>
                  <a:latin typeface="Arial Narrow" pitchFamily="34" charset="0"/>
                </a:rPr>
                <a:t> SADDLE KELEPÇE-O RİNGLİ</a:t>
              </a:r>
              <a:endParaRPr lang="tr-TR" sz="1100" b="1" dirty="0">
                <a:solidFill>
                  <a:schemeClr val="bg1"/>
                </a:solidFill>
              </a:endParaRPr>
            </a:p>
          </p:txBody>
        </p:sp>
      </p:grpSp>
      <p:grpSp>
        <p:nvGrpSpPr>
          <p:cNvPr id="31" name="Grup 30">
            <a:extLst>
              <a:ext uri="{FF2B5EF4-FFF2-40B4-BE49-F238E27FC236}">
                <a16:creationId xmlns:a16="http://schemas.microsoft.com/office/drawing/2014/main" id="{0E930C33-2767-4811-F50B-7CDEA18576BD}"/>
              </a:ext>
            </a:extLst>
          </p:cNvPr>
          <p:cNvGrpSpPr/>
          <p:nvPr/>
        </p:nvGrpSpPr>
        <p:grpSpPr>
          <a:xfrm>
            <a:off x="9205503" y="3950031"/>
            <a:ext cx="1791152" cy="2479280"/>
            <a:chOff x="10208427" y="3126030"/>
            <a:chExt cx="1309529" cy="1666106"/>
          </a:xfrm>
        </p:grpSpPr>
        <p:pic>
          <p:nvPicPr>
            <p:cNvPr id="15383" name="Resim 15382">
              <a:extLst>
                <a:ext uri="{FF2B5EF4-FFF2-40B4-BE49-F238E27FC236}">
                  <a16:creationId xmlns:a16="http://schemas.microsoft.com/office/drawing/2014/main" id="{11D9AA78-5718-CC29-00DB-7D4D80F610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8427" y="3126030"/>
              <a:ext cx="1290483" cy="1236140"/>
            </a:xfrm>
            <a:prstGeom prst="rect">
              <a:avLst/>
            </a:prstGeom>
          </p:spPr>
        </p:pic>
        <p:sp>
          <p:nvSpPr>
            <p:cNvPr id="15385" name="Metin kutusu 15384">
              <a:extLst>
                <a:ext uri="{FF2B5EF4-FFF2-40B4-BE49-F238E27FC236}">
                  <a16:creationId xmlns:a16="http://schemas.microsoft.com/office/drawing/2014/main" id="{85DD07CC-E939-78BA-D769-A820D140B8C6}"/>
                </a:ext>
              </a:extLst>
            </p:cNvPr>
            <p:cNvSpPr txBox="1"/>
            <p:nvPr/>
          </p:nvSpPr>
          <p:spPr>
            <a:xfrm>
              <a:off x="10208427" y="4361249"/>
              <a:ext cx="1309529" cy="430887"/>
            </a:xfrm>
            <a:prstGeom prst="rect">
              <a:avLst/>
            </a:prstGeom>
            <a:noFill/>
          </p:spPr>
          <p:txBody>
            <a:bodyPr wrap="square">
              <a:spAutoFit/>
            </a:bodyPr>
            <a:lstStyle/>
            <a:p>
              <a:pPr algn="ctr"/>
              <a:r>
                <a:rPr lang="tr-TR" sz="1100" b="1" dirty="0">
                  <a:solidFill>
                    <a:schemeClr val="bg1"/>
                  </a:solidFill>
                  <a:latin typeface="Arial Narrow" pitchFamily="34" charset="0"/>
                </a:rPr>
                <a:t> PVCLAMP-PVC BORU MANŞONU</a:t>
              </a:r>
              <a:endParaRPr lang="tr-TR" sz="1100" b="1" dirty="0">
                <a:solidFill>
                  <a:schemeClr val="bg1"/>
                </a:solidFill>
              </a:endParaRPr>
            </a:p>
          </p:txBody>
        </p:sp>
      </p:grpSp>
      <p:grpSp>
        <p:nvGrpSpPr>
          <p:cNvPr id="15362" name="Grup 15361">
            <a:extLst>
              <a:ext uri="{FF2B5EF4-FFF2-40B4-BE49-F238E27FC236}">
                <a16:creationId xmlns:a16="http://schemas.microsoft.com/office/drawing/2014/main" id="{09FD733B-205D-2DF3-3F30-7FF5D86D2592}"/>
              </a:ext>
            </a:extLst>
          </p:cNvPr>
          <p:cNvGrpSpPr/>
          <p:nvPr/>
        </p:nvGrpSpPr>
        <p:grpSpPr>
          <a:xfrm>
            <a:off x="9973757" y="989705"/>
            <a:ext cx="1993694" cy="2498900"/>
            <a:chOff x="10219804" y="4957122"/>
            <a:chExt cx="1457609" cy="1679292"/>
          </a:xfrm>
        </p:grpSpPr>
        <p:pic>
          <p:nvPicPr>
            <p:cNvPr id="15386" name="6 Resim" descr="BORCLAMP ONE-PCS.JPG">
              <a:extLst>
                <a:ext uri="{FF2B5EF4-FFF2-40B4-BE49-F238E27FC236}">
                  <a16:creationId xmlns:a16="http://schemas.microsoft.com/office/drawing/2014/main" id="{9014D94F-E178-862E-5DA2-67BC170212E9}"/>
                </a:ext>
              </a:extLst>
            </p:cNvPr>
            <p:cNvPicPr>
              <a:picLocks noChangeAspect="1"/>
            </p:cNvPicPr>
            <p:nvPr/>
          </p:nvPicPr>
          <p:blipFill>
            <a:blip r:embed="rId10" cstate="print"/>
            <a:stretch>
              <a:fillRect/>
            </a:stretch>
          </p:blipFill>
          <p:spPr>
            <a:xfrm>
              <a:off x="10219804" y="4957122"/>
              <a:ext cx="1315279" cy="1248406"/>
            </a:xfrm>
            <a:prstGeom prst="rect">
              <a:avLst/>
            </a:prstGeom>
          </p:spPr>
        </p:pic>
        <p:sp>
          <p:nvSpPr>
            <p:cNvPr id="15388" name="Metin kutusu 15387">
              <a:extLst>
                <a:ext uri="{FF2B5EF4-FFF2-40B4-BE49-F238E27FC236}">
                  <a16:creationId xmlns:a16="http://schemas.microsoft.com/office/drawing/2014/main" id="{4F96AAA8-D763-7A79-CCDD-63D83882432D}"/>
                </a:ext>
              </a:extLst>
            </p:cNvPr>
            <p:cNvSpPr txBox="1"/>
            <p:nvPr/>
          </p:nvSpPr>
          <p:spPr>
            <a:xfrm>
              <a:off x="10219804" y="6205527"/>
              <a:ext cx="1457609" cy="430887"/>
            </a:xfrm>
            <a:prstGeom prst="rect">
              <a:avLst/>
            </a:prstGeom>
            <a:noFill/>
          </p:spPr>
          <p:txBody>
            <a:bodyPr wrap="square">
              <a:spAutoFit/>
            </a:bodyPr>
            <a:lstStyle/>
            <a:p>
              <a:pPr algn="ctr"/>
              <a:r>
                <a:rPr lang="tr-TR" sz="1100" b="1" dirty="0">
                  <a:solidFill>
                    <a:schemeClr val="bg1"/>
                  </a:solidFill>
                  <a:latin typeface="Arial Narrow" pitchFamily="34" charset="0"/>
                </a:rPr>
                <a:t> TEK PARÇALI – TAŞIMA KULPLU</a:t>
              </a:r>
              <a:endParaRPr lang="tr-TR" sz="1100" b="1" dirty="0">
                <a:solidFill>
                  <a:schemeClr val="bg1"/>
                </a:solidFill>
              </a:endParaRPr>
            </a:p>
          </p:txBody>
        </p:sp>
      </p:grpSp>
      <p:grpSp>
        <p:nvGrpSpPr>
          <p:cNvPr id="5" name="Grup 4">
            <a:extLst>
              <a:ext uri="{FF2B5EF4-FFF2-40B4-BE49-F238E27FC236}">
                <a16:creationId xmlns:a16="http://schemas.microsoft.com/office/drawing/2014/main" id="{B7449707-F7E1-18C3-C673-2016837145B5}"/>
              </a:ext>
            </a:extLst>
          </p:cNvPr>
          <p:cNvGrpSpPr/>
          <p:nvPr/>
        </p:nvGrpSpPr>
        <p:grpSpPr>
          <a:xfrm>
            <a:off x="2766502" y="1012054"/>
            <a:ext cx="1898219" cy="2877484"/>
            <a:chOff x="2773973" y="998058"/>
            <a:chExt cx="1898219" cy="2877484"/>
          </a:xfrm>
        </p:grpSpPr>
        <p:pic>
          <p:nvPicPr>
            <p:cNvPr id="15368" name="6 Resim" descr="flex dar4.JPG">
              <a:extLst>
                <a:ext uri="{FF2B5EF4-FFF2-40B4-BE49-F238E27FC236}">
                  <a16:creationId xmlns:a16="http://schemas.microsoft.com/office/drawing/2014/main" id="{4CAEE4A6-07D9-F14A-B925-D04F30F505B6}"/>
                </a:ext>
              </a:extLst>
            </p:cNvPr>
            <p:cNvPicPr>
              <a:picLocks noChangeAspect="1"/>
            </p:cNvPicPr>
            <p:nvPr/>
          </p:nvPicPr>
          <p:blipFill>
            <a:blip r:embed="rId11" cstate="print"/>
            <a:stretch>
              <a:fillRect/>
            </a:stretch>
          </p:blipFill>
          <p:spPr>
            <a:xfrm>
              <a:off x="2773973" y="998058"/>
              <a:ext cx="1885914" cy="1944644"/>
            </a:xfrm>
            <a:prstGeom prst="rect">
              <a:avLst/>
            </a:prstGeom>
          </p:spPr>
        </p:pic>
        <p:sp>
          <p:nvSpPr>
            <p:cNvPr id="15370" name="Metin kutusu 15369">
              <a:extLst>
                <a:ext uri="{FF2B5EF4-FFF2-40B4-BE49-F238E27FC236}">
                  <a16:creationId xmlns:a16="http://schemas.microsoft.com/office/drawing/2014/main" id="{01C9E91B-7D65-4B94-2887-0B1909CF17A2}"/>
                </a:ext>
              </a:extLst>
            </p:cNvPr>
            <p:cNvSpPr txBox="1"/>
            <p:nvPr/>
          </p:nvSpPr>
          <p:spPr>
            <a:xfrm>
              <a:off x="2790252" y="2982457"/>
              <a:ext cx="1782512" cy="893085"/>
            </a:xfrm>
            <a:prstGeom prst="rect">
              <a:avLst/>
            </a:prstGeom>
            <a:noFill/>
          </p:spPr>
          <p:txBody>
            <a:bodyPr wrap="square">
              <a:spAutoFit/>
            </a:bodyPr>
            <a:lstStyle/>
            <a:p>
              <a:pPr algn="ctr"/>
              <a:r>
                <a:rPr lang="tr-TR" sz="1100" b="1" dirty="0">
                  <a:solidFill>
                    <a:schemeClr val="bg1"/>
                  </a:solidFill>
                  <a:latin typeface="Arial Narrow" pitchFamily="34" charset="0"/>
                </a:rPr>
                <a:t>150 mm BAND GENİŞLİK-TEK PARÇA</a:t>
              </a:r>
            </a:p>
          </p:txBody>
        </p:sp>
        <p:sp>
          <p:nvSpPr>
            <p:cNvPr id="4" name="Dikdörtgen 3">
              <a:extLst>
                <a:ext uri="{FF2B5EF4-FFF2-40B4-BE49-F238E27FC236}">
                  <a16:creationId xmlns:a16="http://schemas.microsoft.com/office/drawing/2014/main" id="{31198302-062E-1C60-AE48-22E5510D09B2}"/>
                </a:ext>
              </a:extLst>
            </p:cNvPr>
            <p:cNvSpPr/>
            <p:nvPr/>
          </p:nvSpPr>
          <p:spPr>
            <a:xfrm>
              <a:off x="2773974" y="998058"/>
              <a:ext cx="1898218" cy="1944644"/>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85554932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70" name="Grup 15369">
            <a:extLst>
              <a:ext uri="{FF2B5EF4-FFF2-40B4-BE49-F238E27FC236}">
                <a16:creationId xmlns:a16="http://schemas.microsoft.com/office/drawing/2014/main" id="{04085100-6E31-03B1-F9A1-AE599D1F25C7}"/>
              </a:ext>
            </a:extLst>
          </p:cNvPr>
          <p:cNvGrpSpPr/>
          <p:nvPr/>
        </p:nvGrpSpPr>
        <p:grpSpPr>
          <a:xfrm>
            <a:off x="670247" y="1117213"/>
            <a:ext cx="2804214" cy="1960580"/>
            <a:chOff x="642914" y="714369"/>
            <a:chExt cx="1577045" cy="1431019"/>
          </a:xfrm>
        </p:grpSpPr>
        <p:pic>
          <p:nvPicPr>
            <p:cNvPr id="4" name="5 Resim" descr="PIPE ADAPTORS.JPG">
              <a:extLst>
                <a:ext uri="{FF2B5EF4-FFF2-40B4-BE49-F238E27FC236}">
                  <a16:creationId xmlns:a16="http://schemas.microsoft.com/office/drawing/2014/main" id="{6C6B2E69-C36B-3E68-8A28-E695F100DEA7}"/>
                </a:ext>
              </a:extLst>
            </p:cNvPr>
            <p:cNvPicPr>
              <a:picLocks noChangeAspect="1"/>
            </p:cNvPicPr>
            <p:nvPr/>
          </p:nvPicPr>
          <p:blipFill>
            <a:blip r:embed="rId2" cstate="print"/>
            <a:stretch>
              <a:fillRect/>
            </a:stretch>
          </p:blipFill>
          <p:spPr>
            <a:xfrm>
              <a:off x="642914" y="714369"/>
              <a:ext cx="1577045" cy="1000132"/>
            </a:xfrm>
            <a:prstGeom prst="rect">
              <a:avLst/>
            </a:prstGeom>
          </p:spPr>
        </p:pic>
        <p:sp>
          <p:nvSpPr>
            <p:cNvPr id="6" name="Metin kutusu 5">
              <a:extLst>
                <a:ext uri="{FF2B5EF4-FFF2-40B4-BE49-F238E27FC236}">
                  <a16:creationId xmlns:a16="http://schemas.microsoft.com/office/drawing/2014/main" id="{5ACFAA39-6346-A953-BB66-9482C995E757}"/>
                </a:ext>
              </a:extLst>
            </p:cNvPr>
            <p:cNvSpPr txBox="1"/>
            <p:nvPr/>
          </p:nvSpPr>
          <p:spPr>
            <a:xfrm>
              <a:off x="642914" y="1714501"/>
              <a:ext cx="1577045" cy="430887"/>
            </a:xfrm>
            <a:prstGeom prst="rect">
              <a:avLst/>
            </a:prstGeom>
            <a:noFill/>
          </p:spPr>
          <p:txBody>
            <a:bodyPr wrap="square">
              <a:spAutoFit/>
            </a:bodyPr>
            <a:lstStyle/>
            <a:p>
              <a:pPr algn="ctr"/>
              <a:r>
                <a:rPr lang="tr-TR" sz="1100" b="1" dirty="0">
                  <a:solidFill>
                    <a:schemeClr val="bg1"/>
                  </a:solidFill>
                  <a:latin typeface="Arial Narrow" pitchFamily="34" charset="0"/>
                </a:rPr>
                <a:t>KLASİK TİP BORU ADAPTÖRLERİ</a:t>
              </a:r>
            </a:p>
          </p:txBody>
        </p:sp>
      </p:grpSp>
      <p:grpSp>
        <p:nvGrpSpPr>
          <p:cNvPr id="25" name="Grup 24">
            <a:extLst>
              <a:ext uri="{FF2B5EF4-FFF2-40B4-BE49-F238E27FC236}">
                <a16:creationId xmlns:a16="http://schemas.microsoft.com/office/drawing/2014/main" id="{56B7E86B-9C57-525E-72A4-3E87B3FD3509}"/>
              </a:ext>
            </a:extLst>
          </p:cNvPr>
          <p:cNvGrpSpPr/>
          <p:nvPr/>
        </p:nvGrpSpPr>
        <p:grpSpPr>
          <a:xfrm>
            <a:off x="4455193" y="2836152"/>
            <a:ext cx="2805342" cy="1928776"/>
            <a:chOff x="4455193" y="2836152"/>
            <a:chExt cx="2805342" cy="1928776"/>
          </a:xfrm>
        </p:grpSpPr>
        <p:pic>
          <p:nvPicPr>
            <p:cNvPr id="7" name="İçerik Yer Tutucusu 5">
              <a:extLst>
                <a:ext uri="{FF2B5EF4-FFF2-40B4-BE49-F238E27FC236}">
                  <a16:creationId xmlns:a16="http://schemas.microsoft.com/office/drawing/2014/main" id="{6684DC80-1493-E04B-FACD-49ECBD387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6322" y="2836152"/>
              <a:ext cx="2804213" cy="1370240"/>
            </a:xfrm>
            <a:prstGeom prst="rect">
              <a:avLst/>
            </a:prstGeom>
          </p:spPr>
        </p:pic>
        <p:sp>
          <p:nvSpPr>
            <p:cNvPr id="9" name="Metin kutusu 8">
              <a:extLst>
                <a:ext uri="{FF2B5EF4-FFF2-40B4-BE49-F238E27FC236}">
                  <a16:creationId xmlns:a16="http://schemas.microsoft.com/office/drawing/2014/main" id="{9A50E40F-F246-8EDE-7DA2-BC84E4241AD9}"/>
                </a:ext>
              </a:extLst>
            </p:cNvPr>
            <p:cNvSpPr txBox="1"/>
            <p:nvPr/>
          </p:nvSpPr>
          <p:spPr>
            <a:xfrm>
              <a:off x="4455193" y="4174587"/>
              <a:ext cx="2804213" cy="590341"/>
            </a:xfrm>
            <a:prstGeom prst="rect">
              <a:avLst/>
            </a:prstGeom>
            <a:noFill/>
          </p:spPr>
          <p:txBody>
            <a:bodyPr wrap="square">
              <a:spAutoFit/>
            </a:bodyPr>
            <a:lstStyle/>
            <a:p>
              <a:pPr algn="ctr"/>
              <a:r>
                <a:rPr lang="tr-TR" sz="1100" b="1" dirty="0">
                  <a:solidFill>
                    <a:schemeClr val="bg1"/>
                  </a:solidFill>
                </a:rPr>
                <a:t>REDÜKSİYON TİP ADAPTÖR</a:t>
              </a:r>
            </a:p>
          </p:txBody>
        </p:sp>
      </p:grpSp>
      <p:grpSp>
        <p:nvGrpSpPr>
          <p:cNvPr id="18" name="Grup 17">
            <a:extLst>
              <a:ext uri="{FF2B5EF4-FFF2-40B4-BE49-F238E27FC236}">
                <a16:creationId xmlns:a16="http://schemas.microsoft.com/office/drawing/2014/main" id="{86C1EDFB-DADA-F026-7E48-29090E046BF7}"/>
              </a:ext>
            </a:extLst>
          </p:cNvPr>
          <p:cNvGrpSpPr/>
          <p:nvPr/>
        </p:nvGrpSpPr>
        <p:grpSpPr>
          <a:xfrm>
            <a:off x="717612" y="3736564"/>
            <a:ext cx="2804214" cy="1728662"/>
            <a:chOff x="717612" y="3736564"/>
            <a:chExt cx="2804214" cy="1728662"/>
          </a:xfrm>
        </p:grpSpPr>
        <p:pic>
          <p:nvPicPr>
            <p:cNvPr id="11" name="Picture 2" descr="C:\Users\sitki\Desktop\GENEL KLASÖR\Bortek Yeni ürün fotolar\genleşme 3.JPG">
              <a:extLst>
                <a:ext uri="{FF2B5EF4-FFF2-40B4-BE49-F238E27FC236}">
                  <a16:creationId xmlns:a16="http://schemas.microsoft.com/office/drawing/2014/main" id="{58FB39B2-0A4E-77AA-1A3C-9453B16EE665}"/>
                </a:ext>
              </a:extLst>
            </p:cNvPr>
            <p:cNvPicPr>
              <a:picLocks noChangeAspect="1" noChangeArrowheads="1"/>
            </p:cNvPicPr>
            <p:nvPr/>
          </p:nvPicPr>
          <p:blipFill>
            <a:blip r:embed="rId4" cstate="print"/>
            <a:srcRect/>
            <a:stretch>
              <a:fillRect/>
            </a:stretch>
          </p:blipFill>
          <p:spPr bwMode="auto">
            <a:xfrm>
              <a:off x="718738" y="3736564"/>
              <a:ext cx="2803088" cy="1370241"/>
            </a:xfrm>
            <a:prstGeom prst="rect">
              <a:avLst/>
            </a:prstGeom>
            <a:noFill/>
          </p:spPr>
        </p:pic>
        <p:sp>
          <p:nvSpPr>
            <p:cNvPr id="13" name="Metin kutusu 12">
              <a:extLst>
                <a:ext uri="{FF2B5EF4-FFF2-40B4-BE49-F238E27FC236}">
                  <a16:creationId xmlns:a16="http://schemas.microsoft.com/office/drawing/2014/main" id="{A2E62803-7502-C407-3A6C-1E6ABD5BD0C8}"/>
                </a:ext>
              </a:extLst>
            </p:cNvPr>
            <p:cNvSpPr txBox="1"/>
            <p:nvPr/>
          </p:nvSpPr>
          <p:spPr>
            <a:xfrm>
              <a:off x="717612" y="5106805"/>
              <a:ext cx="2804214" cy="358421"/>
            </a:xfrm>
            <a:prstGeom prst="rect">
              <a:avLst/>
            </a:prstGeom>
            <a:noFill/>
          </p:spPr>
          <p:txBody>
            <a:bodyPr wrap="square">
              <a:spAutoFit/>
            </a:bodyPr>
            <a:lstStyle/>
            <a:p>
              <a:pPr algn="ctr"/>
              <a:r>
                <a:rPr lang="tr-TR" sz="1100" dirty="0">
                  <a:solidFill>
                    <a:schemeClr val="bg1"/>
                  </a:solidFill>
                </a:rPr>
                <a:t> </a:t>
              </a:r>
              <a:r>
                <a:rPr lang="tr-TR" sz="1100" b="1" dirty="0">
                  <a:solidFill>
                    <a:schemeClr val="bg1"/>
                  </a:solidFill>
                </a:rPr>
                <a:t>GENLEŞME PARÇASI</a:t>
              </a:r>
              <a:endParaRPr lang="tr-TR" sz="1100" dirty="0">
                <a:solidFill>
                  <a:schemeClr val="bg1"/>
                </a:solidFill>
              </a:endParaRPr>
            </a:p>
          </p:txBody>
        </p:sp>
      </p:grpSp>
      <p:sp>
        <p:nvSpPr>
          <p:cNvPr id="15376" name="Metin kutusu 15375">
            <a:extLst>
              <a:ext uri="{FF2B5EF4-FFF2-40B4-BE49-F238E27FC236}">
                <a16:creationId xmlns:a16="http://schemas.microsoft.com/office/drawing/2014/main" id="{90FD42D7-A90C-48D4-2EA8-08BC93B8F902}"/>
              </a:ext>
            </a:extLst>
          </p:cNvPr>
          <p:cNvSpPr txBox="1"/>
          <p:nvPr/>
        </p:nvSpPr>
        <p:spPr>
          <a:xfrm>
            <a:off x="717612" y="350477"/>
            <a:ext cx="1997475" cy="369332"/>
          </a:xfrm>
          <a:prstGeom prst="rect">
            <a:avLst/>
          </a:prstGeom>
          <a:noFill/>
        </p:spPr>
        <p:txBody>
          <a:bodyPr wrap="square" rtlCol="0">
            <a:spAutoFit/>
          </a:bodyPr>
          <a:lstStyle/>
          <a:p>
            <a:r>
              <a:rPr lang="tr-TR" dirty="0"/>
              <a:t>ÜRÜNLERİMİZ</a:t>
            </a:r>
          </a:p>
        </p:txBody>
      </p:sp>
      <p:pic>
        <p:nvPicPr>
          <p:cNvPr id="15377" name="3 Resim" descr="C:\Belgelerim\bortek logolar\Bortek logo.jpg">
            <a:extLst>
              <a:ext uri="{FF2B5EF4-FFF2-40B4-BE49-F238E27FC236}">
                <a16:creationId xmlns:a16="http://schemas.microsoft.com/office/drawing/2014/main" id="{DB76F73D-FE32-EC65-474E-E181FA2322E4}"/>
              </a:ext>
            </a:extLst>
          </p:cNvPr>
          <p:cNvPicPr/>
          <p:nvPr/>
        </p:nvPicPr>
        <p:blipFill>
          <a:blip r:embed="rId5" cstate="print"/>
          <a:srcRect/>
          <a:stretch>
            <a:fillRect/>
          </a:stretch>
        </p:blipFill>
        <p:spPr bwMode="auto">
          <a:xfrm>
            <a:off x="4280410" y="77164"/>
            <a:ext cx="3201709" cy="621436"/>
          </a:xfrm>
          <a:prstGeom prst="rect">
            <a:avLst/>
          </a:prstGeom>
          <a:noFill/>
          <a:ln w="9525">
            <a:noFill/>
            <a:miter lim="800000"/>
            <a:headEnd/>
            <a:tailEnd/>
          </a:ln>
        </p:spPr>
      </p:pic>
      <p:sp>
        <p:nvSpPr>
          <p:cNvPr id="2" name="Dikdörtgen 1">
            <a:extLst>
              <a:ext uri="{FF2B5EF4-FFF2-40B4-BE49-F238E27FC236}">
                <a16:creationId xmlns:a16="http://schemas.microsoft.com/office/drawing/2014/main" id="{0E1BC6D6-A8A1-8D27-5D91-452E11538E3A}"/>
              </a:ext>
            </a:extLst>
          </p:cNvPr>
          <p:cNvSpPr/>
          <p:nvPr/>
        </p:nvSpPr>
        <p:spPr>
          <a:xfrm>
            <a:off x="717608" y="3736563"/>
            <a:ext cx="2803087" cy="1370239"/>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0" name="Grup 19">
            <a:extLst>
              <a:ext uri="{FF2B5EF4-FFF2-40B4-BE49-F238E27FC236}">
                <a16:creationId xmlns:a16="http://schemas.microsoft.com/office/drawing/2014/main" id="{211ECF27-7780-D402-9070-16A5B91566BE}"/>
              </a:ext>
            </a:extLst>
          </p:cNvPr>
          <p:cNvGrpSpPr/>
          <p:nvPr/>
        </p:nvGrpSpPr>
        <p:grpSpPr>
          <a:xfrm>
            <a:off x="4454630" y="1049359"/>
            <a:ext cx="2828179" cy="1922084"/>
            <a:chOff x="4454630" y="1049359"/>
            <a:chExt cx="2828179" cy="1922084"/>
          </a:xfrm>
        </p:grpSpPr>
        <p:pic>
          <p:nvPicPr>
            <p:cNvPr id="16" name="6 Resim" descr="large municipal test plug with large bypass for testing and flo-through">
              <a:extLst>
                <a:ext uri="{FF2B5EF4-FFF2-40B4-BE49-F238E27FC236}">
                  <a16:creationId xmlns:a16="http://schemas.microsoft.com/office/drawing/2014/main" id="{FDD8E18F-17B6-63AC-69B9-34D6D615304B}"/>
                </a:ext>
              </a:extLst>
            </p:cNvPr>
            <p:cNvPicPr/>
            <p:nvPr/>
          </p:nvPicPr>
          <p:blipFill>
            <a:blip r:embed="rId6" cstate="print"/>
            <a:srcRect/>
            <a:stretch>
              <a:fillRect/>
            </a:stretch>
          </p:blipFill>
          <p:spPr bwMode="auto">
            <a:xfrm>
              <a:off x="4479719" y="1049359"/>
              <a:ext cx="2803088" cy="1350421"/>
            </a:xfrm>
            <a:prstGeom prst="rect">
              <a:avLst/>
            </a:prstGeom>
            <a:noFill/>
            <a:ln w="9525">
              <a:noFill/>
              <a:miter lim="800000"/>
              <a:headEnd/>
              <a:tailEnd/>
            </a:ln>
          </p:spPr>
        </p:pic>
        <p:sp>
          <p:nvSpPr>
            <p:cNvPr id="15368" name="Metin kutusu 15367">
              <a:extLst>
                <a:ext uri="{FF2B5EF4-FFF2-40B4-BE49-F238E27FC236}">
                  <a16:creationId xmlns:a16="http://schemas.microsoft.com/office/drawing/2014/main" id="{08ECE4C3-BA06-63A1-5185-9BA86CD5C12E}"/>
                </a:ext>
              </a:extLst>
            </p:cNvPr>
            <p:cNvSpPr txBox="1"/>
            <p:nvPr/>
          </p:nvSpPr>
          <p:spPr>
            <a:xfrm>
              <a:off x="4479721" y="2381102"/>
              <a:ext cx="2803088" cy="590341"/>
            </a:xfrm>
            <a:prstGeom prst="rect">
              <a:avLst/>
            </a:prstGeom>
            <a:noFill/>
          </p:spPr>
          <p:txBody>
            <a:bodyPr wrap="square">
              <a:spAutoFit/>
            </a:bodyPr>
            <a:lstStyle/>
            <a:p>
              <a:pPr algn="ctr"/>
              <a:r>
                <a:rPr kumimoji="0" lang="tr-TR" sz="1100" b="1" i="0" u="none" strike="noStrike" cap="none" normalizeH="0" baseline="0" dirty="0">
                  <a:ln>
                    <a:noFill/>
                  </a:ln>
                  <a:solidFill>
                    <a:schemeClr val="bg1"/>
                  </a:solidFill>
                  <a:effectLst/>
                  <a:latin typeface="Corbel" pitchFamily="34" charset="0"/>
                  <a:cs typeface="Arial" pitchFamily="34" charset="0"/>
                </a:rPr>
                <a:t>BY-PASSLI </a:t>
              </a:r>
              <a:r>
                <a:rPr kumimoji="0" lang="tr-TR" sz="1100" b="1" i="0" u="none" strike="noStrike" cap="none" normalizeH="0" dirty="0">
                  <a:ln>
                    <a:noFill/>
                  </a:ln>
                  <a:solidFill>
                    <a:schemeClr val="bg1"/>
                  </a:solidFill>
                  <a:effectLst/>
                  <a:latin typeface="Corbel" pitchFamily="34" charset="0"/>
                  <a:cs typeface="Arial" pitchFamily="34" charset="0"/>
                </a:rPr>
                <a:t>T</a:t>
              </a:r>
              <a:r>
                <a:rPr kumimoji="0" lang="tr-TR" sz="1100" b="1" i="0" u="none" strike="noStrike" cap="none" normalizeH="0" baseline="0" dirty="0">
                  <a:ln>
                    <a:noFill/>
                  </a:ln>
                  <a:solidFill>
                    <a:schemeClr val="bg1"/>
                  </a:solidFill>
                  <a:effectLst/>
                  <a:latin typeface="Corbel" pitchFamily="34" charset="0"/>
                  <a:cs typeface="Arial" pitchFamily="34" charset="0"/>
                </a:rPr>
                <a:t>IKAMA BALONLARI</a:t>
              </a:r>
              <a:endParaRPr lang="tr-TR" sz="1100" b="1" dirty="0">
                <a:solidFill>
                  <a:schemeClr val="bg1"/>
                </a:solidFill>
              </a:endParaRPr>
            </a:p>
          </p:txBody>
        </p:sp>
        <p:sp>
          <p:nvSpPr>
            <p:cNvPr id="5" name="Dikdörtgen 4">
              <a:extLst>
                <a:ext uri="{FF2B5EF4-FFF2-40B4-BE49-F238E27FC236}">
                  <a16:creationId xmlns:a16="http://schemas.microsoft.com/office/drawing/2014/main" id="{89A1F1FA-2A33-C09C-5976-C0B0BB32806F}"/>
                </a:ext>
              </a:extLst>
            </p:cNvPr>
            <p:cNvSpPr/>
            <p:nvPr/>
          </p:nvSpPr>
          <p:spPr>
            <a:xfrm>
              <a:off x="4454630" y="1049359"/>
              <a:ext cx="2803087" cy="1370239"/>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8" name="Dikdörtgen 7">
            <a:extLst>
              <a:ext uri="{FF2B5EF4-FFF2-40B4-BE49-F238E27FC236}">
                <a16:creationId xmlns:a16="http://schemas.microsoft.com/office/drawing/2014/main" id="{50C4A848-DE9C-7AFC-B2DB-ABBD879D0185}"/>
              </a:ext>
            </a:extLst>
          </p:cNvPr>
          <p:cNvSpPr/>
          <p:nvPr/>
        </p:nvSpPr>
        <p:spPr>
          <a:xfrm>
            <a:off x="4454062" y="2818145"/>
            <a:ext cx="2803087" cy="1370239"/>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6" name="Grup 25">
            <a:extLst>
              <a:ext uri="{FF2B5EF4-FFF2-40B4-BE49-F238E27FC236}">
                <a16:creationId xmlns:a16="http://schemas.microsoft.com/office/drawing/2014/main" id="{54AA6A84-53EF-1D66-8DD2-1742A754DF3E}"/>
              </a:ext>
            </a:extLst>
          </p:cNvPr>
          <p:cNvGrpSpPr/>
          <p:nvPr/>
        </p:nvGrpSpPr>
        <p:grpSpPr>
          <a:xfrm>
            <a:off x="4479720" y="4857211"/>
            <a:ext cx="2803089" cy="1750119"/>
            <a:chOff x="4479720" y="4857211"/>
            <a:chExt cx="2803089" cy="1750119"/>
          </a:xfrm>
        </p:grpSpPr>
        <p:pic>
          <p:nvPicPr>
            <p:cNvPr id="14" name="7 Resim" descr="large multi-size municipal sealing plug">
              <a:extLst>
                <a:ext uri="{FF2B5EF4-FFF2-40B4-BE49-F238E27FC236}">
                  <a16:creationId xmlns:a16="http://schemas.microsoft.com/office/drawing/2014/main" id="{D57D0DFD-9D2F-7830-1E00-E2839F97492A}"/>
                </a:ext>
              </a:extLst>
            </p:cNvPr>
            <p:cNvPicPr/>
            <p:nvPr/>
          </p:nvPicPr>
          <p:blipFill>
            <a:blip r:embed="rId7" cstate="print"/>
            <a:srcRect/>
            <a:stretch>
              <a:fillRect/>
            </a:stretch>
          </p:blipFill>
          <p:spPr bwMode="auto">
            <a:xfrm>
              <a:off x="4479721" y="4865480"/>
              <a:ext cx="2803088" cy="1370239"/>
            </a:xfrm>
            <a:prstGeom prst="rect">
              <a:avLst/>
            </a:prstGeom>
            <a:noFill/>
            <a:ln w="9525">
              <a:noFill/>
              <a:miter lim="800000"/>
              <a:headEnd/>
              <a:tailEnd/>
            </a:ln>
          </p:spPr>
        </p:pic>
        <p:sp>
          <p:nvSpPr>
            <p:cNvPr id="15" name="Metin kutusu 14">
              <a:extLst>
                <a:ext uri="{FF2B5EF4-FFF2-40B4-BE49-F238E27FC236}">
                  <a16:creationId xmlns:a16="http://schemas.microsoft.com/office/drawing/2014/main" id="{CDCA38C2-D3B8-221E-4E6E-497AC69EBA4A}"/>
                </a:ext>
              </a:extLst>
            </p:cNvPr>
            <p:cNvSpPr txBox="1"/>
            <p:nvPr/>
          </p:nvSpPr>
          <p:spPr>
            <a:xfrm>
              <a:off x="4479721" y="6248909"/>
              <a:ext cx="2803088" cy="358421"/>
            </a:xfrm>
            <a:prstGeom prst="rect">
              <a:avLst/>
            </a:prstGeom>
            <a:noFill/>
          </p:spPr>
          <p:txBody>
            <a:bodyPr wrap="square" rtlCol="0">
              <a:spAutoFit/>
            </a:bodyPr>
            <a:lstStyle/>
            <a:p>
              <a:pPr algn="ctr"/>
              <a:r>
                <a:rPr lang="tr-TR" sz="1100" b="1" dirty="0">
                  <a:solidFill>
                    <a:schemeClr val="bg1"/>
                  </a:solidFill>
                </a:rPr>
                <a:t>TIKAMA BALONLARI</a:t>
              </a:r>
            </a:p>
          </p:txBody>
        </p:sp>
        <p:sp>
          <p:nvSpPr>
            <p:cNvPr id="10" name="Dikdörtgen 9">
              <a:extLst>
                <a:ext uri="{FF2B5EF4-FFF2-40B4-BE49-F238E27FC236}">
                  <a16:creationId xmlns:a16="http://schemas.microsoft.com/office/drawing/2014/main" id="{6271C1B8-EDFA-7A53-1889-83DB192E5510}"/>
                </a:ext>
              </a:extLst>
            </p:cNvPr>
            <p:cNvSpPr/>
            <p:nvPr/>
          </p:nvSpPr>
          <p:spPr>
            <a:xfrm>
              <a:off x="4479720" y="4857211"/>
              <a:ext cx="2803087" cy="1370239"/>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7" name="Grup 26">
            <a:extLst>
              <a:ext uri="{FF2B5EF4-FFF2-40B4-BE49-F238E27FC236}">
                <a16:creationId xmlns:a16="http://schemas.microsoft.com/office/drawing/2014/main" id="{4C262222-04FD-F980-FE39-373B30BF16C8}"/>
              </a:ext>
            </a:extLst>
          </p:cNvPr>
          <p:cNvGrpSpPr/>
          <p:nvPr/>
        </p:nvGrpSpPr>
        <p:grpSpPr>
          <a:xfrm>
            <a:off x="8237886" y="1028144"/>
            <a:ext cx="2807032" cy="2215074"/>
            <a:chOff x="8237886" y="1028144"/>
            <a:chExt cx="2807032" cy="2215074"/>
          </a:xfrm>
        </p:grpSpPr>
        <p:pic>
          <p:nvPicPr>
            <p:cNvPr id="22" name="Picture 4" descr="C:\Users\sitki\Desktop\GENEL KLASÖR\BORTEK ÜRÜNLER\Borflex ürünler\jpg\cek valf.tif">
              <a:extLst>
                <a:ext uri="{FF2B5EF4-FFF2-40B4-BE49-F238E27FC236}">
                  <a16:creationId xmlns:a16="http://schemas.microsoft.com/office/drawing/2014/main" id="{A9334C2C-14A1-C097-4A58-AAB2805F5253}"/>
                </a:ext>
              </a:extLst>
            </p:cNvPr>
            <p:cNvPicPr>
              <a:picLocks noChangeAspect="1" noChangeArrowheads="1"/>
            </p:cNvPicPr>
            <p:nvPr/>
          </p:nvPicPr>
          <p:blipFill>
            <a:blip r:embed="rId8" cstate="print"/>
            <a:srcRect/>
            <a:stretch>
              <a:fillRect/>
            </a:stretch>
          </p:blipFill>
          <p:spPr bwMode="auto">
            <a:xfrm>
              <a:off x="8240704" y="1028144"/>
              <a:ext cx="2803088" cy="1380449"/>
            </a:xfrm>
            <a:prstGeom prst="rect">
              <a:avLst/>
            </a:prstGeom>
            <a:noFill/>
          </p:spPr>
        </p:pic>
        <p:sp>
          <p:nvSpPr>
            <p:cNvPr id="24" name="Metin kutusu 23">
              <a:extLst>
                <a:ext uri="{FF2B5EF4-FFF2-40B4-BE49-F238E27FC236}">
                  <a16:creationId xmlns:a16="http://schemas.microsoft.com/office/drawing/2014/main" id="{CF62D4A6-EFA6-DF04-8D4E-B2A717245653}"/>
                </a:ext>
              </a:extLst>
            </p:cNvPr>
            <p:cNvSpPr txBox="1"/>
            <p:nvPr/>
          </p:nvSpPr>
          <p:spPr>
            <a:xfrm>
              <a:off x="8240704" y="2420958"/>
              <a:ext cx="2804214" cy="822260"/>
            </a:xfrm>
            <a:prstGeom prst="rect">
              <a:avLst/>
            </a:prstGeom>
            <a:noFill/>
          </p:spPr>
          <p:txBody>
            <a:bodyPr wrap="square">
              <a:spAutoFit/>
            </a:bodyPr>
            <a:lstStyle/>
            <a:p>
              <a:pPr algn="ctr"/>
              <a:r>
                <a:rPr kumimoji="0" lang="tr-TR" sz="1100" b="1" i="0" u="none" strike="noStrike" cap="none" normalizeH="0" baseline="0" dirty="0">
                  <a:ln>
                    <a:noFill/>
                  </a:ln>
                  <a:solidFill>
                    <a:schemeClr val="bg1"/>
                  </a:solidFill>
                  <a:effectLst/>
                  <a:latin typeface="Corbel" pitchFamily="34" charset="0"/>
                  <a:cs typeface="Arial" pitchFamily="34" charset="0"/>
                </a:rPr>
                <a:t>BORU</a:t>
              </a:r>
              <a:r>
                <a:rPr kumimoji="0" lang="tr-TR" sz="1100" b="1" i="0" u="none" strike="noStrike" cap="none" normalizeH="0" dirty="0">
                  <a:ln>
                    <a:noFill/>
                  </a:ln>
                  <a:solidFill>
                    <a:schemeClr val="bg1"/>
                  </a:solidFill>
                  <a:effectLst/>
                  <a:latin typeface="Corbel" pitchFamily="34" charset="0"/>
                  <a:cs typeface="Arial" pitchFamily="34" charset="0"/>
                </a:rPr>
                <a:t> TİPİ PASLANMAZ </a:t>
              </a:r>
              <a:r>
                <a:rPr kumimoji="0" lang="tr-TR" sz="1100" b="1" i="0" u="none" strike="noStrike" cap="none" normalizeH="0" baseline="0" dirty="0">
                  <a:ln>
                    <a:noFill/>
                  </a:ln>
                  <a:solidFill>
                    <a:schemeClr val="bg1"/>
                  </a:solidFill>
                  <a:effectLst/>
                  <a:latin typeface="Corbel" pitchFamily="34" charset="0"/>
                  <a:cs typeface="Arial" pitchFamily="34" charset="0"/>
                </a:rPr>
                <a:t> ÇEKVALFLER </a:t>
              </a:r>
              <a:endParaRPr lang="tr-TR" sz="1100" b="1" dirty="0">
                <a:solidFill>
                  <a:schemeClr val="bg1"/>
                </a:solidFill>
              </a:endParaRPr>
            </a:p>
          </p:txBody>
        </p:sp>
        <p:sp>
          <p:nvSpPr>
            <p:cNvPr id="12" name="Dikdörtgen 11">
              <a:extLst>
                <a:ext uri="{FF2B5EF4-FFF2-40B4-BE49-F238E27FC236}">
                  <a16:creationId xmlns:a16="http://schemas.microsoft.com/office/drawing/2014/main" id="{567E2BFA-0A56-1F10-5B8F-58EAA9600F6B}"/>
                </a:ext>
              </a:extLst>
            </p:cNvPr>
            <p:cNvSpPr/>
            <p:nvPr/>
          </p:nvSpPr>
          <p:spPr>
            <a:xfrm>
              <a:off x="8237886" y="1039949"/>
              <a:ext cx="2803087" cy="1370239"/>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8" name="Grup 27">
            <a:extLst>
              <a:ext uri="{FF2B5EF4-FFF2-40B4-BE49-F238E27FC236}">
                <a16:creationId xmlns:a16="http://schemas.microsoft.com/office/drawing/2014/main" id="{0D4AF23A-84EC-27A4-F452-49B267A28DA4}"/>
              </a:ext>
            </a:extLst>
          </p:cNvPr>
          <p:cNvGrpSpPr/>
          <p:nvPr/>
        </p:nvGrpSpPr>
        <p:grpSpPr>
          <a:xfrm>
            <a:off x="8240704" y="3620605"/>
            <a:ext cx="2923066" cy="1960580"/>
            <a:chOff x="8240704" y="3620605"/>
            <a:chExt cx="2923066" cy="1960580"/>
          </a:xfrm>
        </p:grpSpPr>
        <p:pic>
          <p:nvPicPr>
            <p:cNvPr id="19" name="6 Resim" descr="lifthose">
              <a:extLst>
                <a:ext uri="{FF2B5EF4-FFF2-40B4-BE49-F238E27FC236}">
                  <a16:creationId xmlns:a16="http://schemas.microsoft.com/office/drawing/2014/main" id="{4E082EEA-C341-5464-FFFA-AC53394D1D36}"/>
                </a:ext>
              </a:extLst>
            </p:cNvPr>
            <p:cNvPicPr/>
            <p:nvPr/>
          </p:nvPicPr>
          <p:blipFill>
            <a:blip r:embed="rId9" cstate="print"/>
            <a:srcRect/>
            <a:stretch>
              <a:fillRect/>
            </a:stretch>
          </p:blipFill>
          <p:spPr bwMode="auto">
            <a:xfrm>
              <a:off x="8360681" y="3620605"/>
              <a:ext cx="2803089" cy="1370240"/>
            </a:xfrm>
            <a:prstGeom prst="rect">
              <a:avLst/>
            </a:prstGeom>
            <a:noFill/>
            <a:ln w="9525">
              <a:noFill/>
              <a:miter lim="800000"/>
              <a:headEnd/>
              <a:tailEnd/>
            </a:ln>
          </p:spPr>
        </p:pic>
        <p:sp>
          <p:nvSpPr>
            <p:cNvPr id="21" name="Metin kutusu 20">
              <a:extLst>
                <a:ext uri="{FF2B5EF4-FFF2-40B4-BE49-F238E27FC236}">
                  <a16:creationId xmlns:a16="http://schemas.microsoft.com/office/drawing/2014/main" id="{469AEEAB-5A70-4F93-DFA5-3A8DCF679229}"/>
                </a:ext>
              </a:extLst>
            </p:cNvPr>
            <p:cNvSpPr txBox="1"/>
            <p:nvPr/>
          </p:nvSpPr>
          <p:spPr>
            <a:xfrm>
              <a:off x="8240704" y="4990845"/>
              <a:ext cx="2804213" cy="590340"/>
            </a:xfrm>
            <a:prstGeom prst="rect">
              <a:avLst/>
            </a:prstGeom>
            <a:noFill/>
          </p:spPr>
          <p:txBody>
            <a:bodyPr wrap="square">
              <a:spAutoFit/>
            </a:bodyPr>
            <a:lstStyle/>
            <a:p>
              <a:pPr algn="ctr"/>
              <a:r>
                <a:rPr kumimoji="0" lang="tr-TR" sz="1100" b="1" i="0" u="none" strike="noStrike" cap="none" normalizeH="0" baseline="0" dirty="0">
                  <a:ln>
                    <a:noFill/>
                  </a:ln>
                  <a:solidFill>
                    <a:schemeClr val="bg1"/>
                  </a:solidFill>
                  <a:effectLst/>
                  <a:latin typeface="Corbel" pitchFamily="34" charset="0"/>
                  <a:cs typeface="Arial" pitchFamily="34" charset="0"/>
                </a:rPr>
                <a:t>TIKAMA</a:t>
              </a:r>
              <a:r>
                <a:rPr kumimoji="0" lang="tr-TR" sz="1100" b="1" i="0" u="none" strike="noStrike" cap="none" normalizeH="0" dirty="0">
                  <a:ln>
                    <a:noFill/>
                  </a:ln>
                  <a:solidFill>
                    <a:schemeClr val="bg1"/>
                  </a:solidFill>
                  <a:effectLst/>
                  <a:latin typeface="Corbel" pitchFamily="34" charset="0"/>
                  <a:cs typeface="Arial" pitchFamily="34" charset="0"/>
                </a:rPr>
                <a:t> BALONU AKSESUARLARI</a:t>
              </a:r>
              <a:endParaRPr lang="tr-TR" sz="1100" b="1" dirty="0">
                <a:solidFill>
                  <a:schemeClr val="bg1"/>
                </a:solidFill>
              </a:endParaRPr>
            </a:p>
          </p:txBody>
        </p:sp>
        <p:sp>
          <p:nvSpPr>
            <p:cNvPr id="17" name="Dikdörtgen 16">
              <a:extLst>
                <a:ext uri="{FF2B5EF4-FFF2-40B4-BE49-F238E27FC236}">
                  <a16:creationId xmlns:a16="http://schemas.microsoft.com/office/drawing/2014/main" id="{6DCDF869-5C7E-2E44-01C3-459BE04B5E90}"/>
                </a:ext>
              </a:extLst>
            </p:cNvPr>
            <p:cNvSpPr/>
            <p:nvPr/>
          </p:nvSpPr>
          <p:spPr>
            <a:xfrm>
              <a:off x="8360683" y="3620606"/>
              <a:ext cx="2803087" cy="1370239"/>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293451860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524000" y="-24"/>
            <a:ext cx="9144000" cy="6858000"/>
          </a:xfrm>
          <a:prstGeom prst="rect">
            <a:avLst/>
          </a:prstGeom>
          <a:noFill/>
          <a:ln w="9525">
            <a:noFill/>
            <a:miter lim="800000"/>
            <a:headEnd/>
            <a:tailEnd/>
          </a:ln>
          <a:effectLst/>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47050-64E2-A81A-A0E9-4B1873A95DBB}"/>
            </a:ext>
          </a:extLst>
        </p:cNvPr>
        <p:cNvGrpSpPr/>
        <p:nvPr/>
      </p:nvGrpSpPr>
      <p:grpSpPr>
        <a:xfrm>
          <a:off x="0" y="0"/>
          <a:ext cx="0" cy="0"/>
          <a:chOff x="0" y="0"/>
          <a:chExt cx="0" cy="0"/>
        </a:xfrm>
      </p:grpSpPr>
      <p:sp>
        <p:nvSpPr>
          <p:cNvPr id="2" name="Metin kutusu 1">
            <a:extLst>
              <a:ext uri="{FF2B5EF4-FFF2-40B4-BE49-F238E27FC236}">
                <a16:creationId xmlns:a16="http://schemas.microsoft.com/office/drawing/2014/main" id="{E6494B9D-F08D-BE1B-BA6F-A28FE9332B9A}"/>
              </a:ext>
            </a:extLst>
          </p:cNvPr>
          <p:cNvSpPr txBox="1"/>
          <p:nvPr/>
        </p:nvSpPr>
        <p:spPr>
          <a:xfrm>
            <a:off x="5097261" y="1507770"/>
            <a:ext cx="1997475" cy="369332"/>
          </a:xfrm>
          <a:prstGeom prst="rect">
            <a:avLst/>
          </a:prstGeom>
          <a:noFill/>
        </p:spPr>
        <p:txBody>
          <a:bodyPr wrap="square" rtlCol="0">
            <a:spAutoFit/>
          </a:bodyPr>
          <a:lstStyle/>
          <a:p>
            <a:r>
              <a:rPr lang="tr-TR" dirty="0"/>
              <a:t>ÜRÜNLERİMİZ</a:t>
            </a:r>
          </a:p>
        </p:txBody>
      </p:sp>
      <p:pic>
        <p:nvPicPr>
          <p:cNvPr id="3" name="3 Resim" descr="C:\Belgelerim\bortek logolar\Bortek logo.jpg">
            <a:extLst>
              <a:ext uri="{FF2B5EF4-FFF2-40B4-BE49-F238E27FC236}">
                <a16:creationId xmlns:a16="http://schemas.microsoft.com/office/drawing/2014/main" id="{23285049-662E-A55D-B36B-22BFEC77FE91}"/>
              </a:ext>
            </a:extLst>
          </p:cNvPr>
          <p:cNvPicPr/>
          <p:nvPr/>
        </p:nvPicPr>
        <p:blipFill>
          <a:blip r:embed="rId2" cstate="print"/>
          <a:srcRect/>
          <a:stretch>
            <a:fillRect/>
          </a:stretch>
        </p:blipFill>
        <p:spPr bwMode="auto">
          <a:xfrm>
            <a:off x="4392550" y="306993"/>
            <a:ext cx="3201709" cy="621436"/>
          </a:xfrm>
          <a:prstGeom prst="rect">
            <a:avLst/>
          </a:prstGeom>
          <a:noFill/>
          <a:ln w="9525">
            <a:noFill/>
            <a:miter lim="800000"/>
            <a:headEnd/>
            <a:tailEnd/>
          </a:ln>
        </p:spPr>
      </p:pic>
      <p:grpSp>
        <p:nvGrpSpPr>
          <p:cNvPr id="15360" name="Grup 15359">
            <a:extLst>
              <a:ext uri="{FF2B5EF4-FFF2-40B4-BE49-F238E27FC236}">
                <a16:creationId xmlns:a16="http://schemas.microsoft.com/office/drawing/2014/main" id="{A9A7B199-CF7D-D7FF-9E4F-B97686F9D368}"/>
              </a:ext>
            </a:extLst>
          </p:cNvPr>
          <p:cNvGrpSpPr/>
          <p:nvPr/>
        </p:nvGrpSpPr>
        <p:grpSpPr>
          <a:xfrm>
            <a:off x="8061202" y="701579"/>
            <a:ext cx="3020893" cy="3106754"/>
            <a:chOff x="5161580" y="2424930"/>
            <a:chExt cx="1576412" cy="1111915"/>
          </a:xfrm>
        </p:grpSpPr>
        <p:pic>
          <p:nvPicPr>
            <p:cNvPr id="7" name="4 Resim" descr="PIPE JOINT REPAIR.JPG">
              <a:extLst>
                <a:ext uri="{FF2B5EF4-FFF2-40B4-BE49-F238E27FC236}">
                  <a16:creationId xmlns:a16="http://schemas.microsoft.com/office/drawing/2014/main" id="{F731FA01-14C1-A97C-4200-0EBB5AE20CD1}"/>
                </a:ext>
              </a:extLst>
            </p:cNvPr>
            <p:cNvPicPr>
              <a:picLocks noChangeAspect="1"/>
            </p:cNvPicPr>
            <p:nvPr/>
          </p:nvPicPr>
          <p:blipFill>
            <a:blip r:embed="rId3" cstate="print"/>
            <a:stretch>
              <a:fillRect/>
            </a:stretch>
          </p:blipFill>
          <p:spPr>
            <a:xfrm>
              <a:off x="5161580" y="2424930"/>
              <a:ext cx="1576412" cy="1004070"/>
            </a:xfrm>
            <a:prstGeom prst="rect">
              <a:avLst/>
            </a:prstGeom>
          </p:spPr>
        </p:pic>
        <p:sp>
          <p:nvSpPr>
            <p:cNvPr id="10" name="Metin kutusu 9">
              <a:extLst>
                <a:ext uri="{FF2B5EF4-FFF2-40B4-BE49-F238E27FC236}">
                  <a16:creationId xmlns:a16="http://schemas.microsoft.com/office/drawing/2014/main" id="{22927C6D-A9BC-8E57-79A7-E4E6492F15AA}"/>
                </a:ext>
              </a:extLst>
            </p:cNvPr>
            <p:cNvSpPr txBox="1"/>
            <p:nvPr/>
          </p:nvSpPr>
          <p:spPr>
            <a:xfrm>
              <a:off x="5161580" y="3443214"/>
              <a:ext cx="1576412" cy="93631"/>
            </a:xfrm>
            <a:prstGeom prst="rect">
              <a:avLst/>
            </a:prstGeom>
            <a:noFill/>
          </p:spPr>
          <p:txBody>
            <a:bodyPr wrap="square">
              <a:spAutoFit/>
            </a:bodyPr>
            <a:lstStyle/>
            <a:p>
              <a:pPr algn="ctr"/>
              <a:r>
                <a:rPr kumimoji="0" lang="tr-TR" sz="1100" b="1" i="0" u="none" strike="noStrike" kern="1200" cap="none" spc="0" normalizeH="0" baseline="0" noProof="0" dirty="0">
                  <a:ln>
                    <a:noFill/>
                  </a:ln>
                  <a:solidFill>
                    <a:schemeClr val="bg1"/>
                  </a:solidFill>
                  <a:effectLst/>
                  <a:uLnTx/>
                  <a:uFillTx/>
                  <a:latin typeface="+mj-lt"/>
                  <a:ea typeface="+mj-ea"/>
                  <a:cs typeface="+mj-cs"/>
                </a:rPr>
                <a:t>BORU İÇTEN TAMİR APARATI</a:t>
              </a:r>
              <a:endParaRPr lang="tr-TR" sz="1100" b="1" dirty="0">
                <a:solidFill>
                  <a:schemeClr val="bg1"/>
                </a:solidFill>
              </a:endParaRPr>
            </a:p>
          </p:txBody>
        </p:sp>
      </p:grpSp>
      <p:grpSp>
        <p:nvGrpSpPr>
          <p:cNvPr id="9" name="Grup 8">
            <a:extLst>
              <a:ext uri="{FF2B5EF4-FFF2-40B4-BE49-F238E27FC236}">
                <a16:creationId xmlns:a16="http://schemas.microsoft.com/office/drawing/2014/main" id="{9765BB2A-5B2D-5411-198B-4142DE941760}"/>
              </a:ext>
            </a:extLst>
          </p:cNvPr>
          <p:cNvGrpSpPr/>
          <p:nvPr/>
        </p:nvGrpSpPr>
        <p:grpSpPr>
          <a:xfrm>
            <a:off x="1109905" y="987387"/>
            <a:ext cx="3282645" cy="3422884"/>
            <a:chOff x="1109905" y="987387"/>
            <a:chExt cx="3282645" cy="3422884"/>
          </a:xfrm>
        </p:grpSpPr>
        <p:pic>
          <p:nvPicPr>
            <p:cNvPr id="13" name="İçerik Yer Tutucusu 3">
              <a:extLst>
                <a:ext uri="{FF2B5EF4-FFF2-40B4-BE49-F238E27FC236}">
                  <a16:creationId xmlns:a16="http://schemas.microsoft.com/office/drawing/2014/main" id="{4F855ECB-9BF6-085F-D987-BC79EAAF78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8361" y="987387"/>
              <a:ext cx="3020893" cy="2820946"/>
            </a:xfrm>
            <a:prstGeom prst="rect">
              <a:avLst/>
            </a:prstGeom>
          </p:spPr>
        </p:pic>
        <p:sp>
          <p:nvSpPr>
            <p:cNvPr id="14" name="Metin kutusu 13">
              <a:extLst>
                <a:ext uri="{FF2B5EF4-FFF2-40B4-BE49-F238E27FC236}">
                  <a16:creationId xmlns:a16="http://schemas.microsoft.com/office/drawing/2014/main" id="{2617500E-1F05-CA6D-80D1-C3CE9E396DE7}"/>
                </a:ext>
              </a:extLst>
            </p:cNvPr>
            <p:cNvSpPr txBox="1"/>
            <p:nvPr/>
          </p:nvSpPr>
          <p:spPr>
            <a:xfrm>
              <a:off x="1109905" y="3832532"/>
              <a:ext cx="3282645" cy="577739"/>
            </a:xfrm>
            <a:prstGeom prst="rect">
              <a:avLst/>
            </a:prstGeom>
            <a:noFill/>
          </p:spPr>
          <p:txBody>
            <a:bodyPr wrap="square" rtlCol="0">
              <a:spAutoFit/>
            </a:bodyPr>
            <a:lstStyle/>
            <a:p>
              <a:pPr algn="ctr"/>
              <a:r>
                <a:rPr lang="tr-TR" sz="1100" b="1" dirty="0">
                  <a:solidFill>
                    <a:schemeClr val="bg1"/>
                  </a:solidFill>
                </a:rPr>
                <a:t>HDPE CLAMP</a:t>
              </a:r>
            </a:p>
          </p:txBody>
        </p:sp>
        <p:sp>
          <p:nvSpPr>
            <p:cNvPr id="4" name="Dikdörtgen 3">
              <a:extLst>
                <a:ext uri="{FF2B5EF4-FFF2-40B4-BE49-F238E27FC236}">
                  <a16:creationId xmlns:a16="http://schemas.microsoft.com/office/drawing/2014/main" id="{04856A0E-203A-56B2-0526-2E868EE556B6}"/>
                </a:ext>
              </a:extLst>
            </p:cNvPr>
            <p:cNvSpPr/>
            <p:nvPr/>
          </p:nvSpPr>
          <p:spPr>
            <a:xfrm>
              <a:off x="1248361" y="987387"/>
              <a:ext cx="3020890" cy="2820946"/>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8" name="Grup 7">
            <a:extLst>
              <a:ext uri="{FF2B5EF4-FFF2-40B4-BE49-F238E27FC236}">
                <a16:creationId xmlns:a16="http://schemas.microsoft.com/office/drawing/2014/main" id="{55DD5856-66B3-AC30-2D25-37C05D8801C8}"/>
              </a:ext>
            </a:extLst>
          </p:cNvPr>
          <p:cNvGrpSpPr/>
          <p:nvPr/>
        </p:nvGrpSpPr>
        <p:grpSpPr>
          <a:xfrm>
            <a:off x="4392550" y="4121401"/>
            <a:ext cx="3440414" cy="2379477"/>
            <a:chOff x="4269254" y="4171530"/>
            <a:chExt cx="3440414" cy="2379477"/>
          </a:xfrm>
        </p:grpSpPr>
        <p:pic>
          <p:nvPicPr>
            <p:cNvPr id="11" name="İçerik Yer Tutucusu 4">
              <a:extLst>
                <a:ext uri="{FF2B5EF4-FFF2-40B4-BE49-F238E27FC236}">
                  <a16:creationId xmlns:a16="http://schemas.microsoft.com/office/drawing/2014/main" id="{15A649D0-D3D3-E92B-50BF-83E885B130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07960" y="4171530"/>
              <a:ext cx="3176079" cy="2117867"/>
            </a:xfrm>
            <a:prstGeom prst="rect">
              <a:avLst/>
            </a:prstGeom>
          </p:spPr>
        </p:pic>
        <p:sp>
          <p:nvSpPr>
            <p:cNvPr id="19" name="Metin kutusu 18">
              <a:extLst>
                <a:ext uri="{FF2B5EF4-FFF2-40B4-BE49-F238E27FC236}">
                  <a16:creationId xmlns:a16="http://schemas.microsoft.com/office/drawing/2014/main" id="{38EB618A-4139-2D2F-0375-98C490A0E689}"/>
                </a:ext>
              </a:extLst>
            </p:cNvPr>
            <p:cNvSpPr txBox="1"/>
            <p:nvPr/>
          </p:nvSpPr>
          <p:spPr>
            <a:xfrm>
              <a:off x="4269254" y="6289397"/>
              <a:ext cx="3176079" cy="261610"/>
            </a:xfrm>
            <a:prstGeom prst="rect">
              <a:avLst/>
            </a:prstGeom>
            <a:noFill/>
          </p:spPr>
          <p:txBody>
            <a:bodyPr wrap="square">
              <a:spAutoFit/>
            </a:bodyPr>
            <a:lstStyle/>
            <a:p>
              <a:pPr algn="ctr"/>
              <a:r>
                <a:rPr lang="tr-TR" sz="1100" b="1" dirty="0">
                  <a:solidFill>
                    <a:schemeClr val="bg1"/>
                  </a:solidFill>
                </a:rPr>
                <a:t>BORU İÇTEN TAMİR-MİNİ</a:t>
              </a:r>
            </a:p>
          </p:txBody>
        </p:sp>
        <p:sp>
          <p:nvSpPr>
            <p:cNvPr id="6" name="Dikdörtgen 5">
              <a:extLst>
                <a:ext uri="{FF2B5EF4-FFF2-40B4-BE49-F238E27FC236}">
                  <a16:creationId xmlns:a16="http://schemas.microsoft.com/office/drawing/2014/main" id="{AFE5AA17-F4E2-3EBA-EE41-BCEBAA91BD70}"/>
                </a:ext>
              </a:extLst>
            </p:cNvPr>
            <p:cNvSpPr/>
            <p:nvPr/>
          </p:nvSpPr>
          <p:spPr>
            <a:xfrm>
              <a:off x="4507959" y="4171530"/>
              <a:ext cx="3201709" cy="2117867"/>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273088926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KULLANIM ALANLARI.jpg"/>
          <p:cNvPicPr>
            <a:picLocks noGrp="1" noChangeAspect="1"/>
          </p:cNvPicPr>
          <p:nvPr>
            <p:ph idx="1"/>
          </p:nvPr>
        </p:nvPicPr>
        <p:blipFill>
          <a:blip r:embed="rId2" cstate="print"/>
          <a:stretch>
            <a:fillRect/>
          </a:stretch>
        </p:blipFill>
        <p:spPr>
          <a:xfrm>
            <a:off x="692458" y="1074198"/>
            <a:ext cx="10564427" cy="5596678"/>
          </a:xfrm>
        </p:spPr>
      </p:pic>
      <p:pic>
        <p:nvPicPr>
          <p:cNvPr id="3" name="2 Resim" descr="C:\Belgelerim\bortek logolar\Bortek logo.jpg"/>
          <p:cNvPicPr/>
          <p:nvPr/>
        </p:nvPicPr>
        <p:blipFill>
          <a:blip r:embed="rId3" cstate="print"/>
          <a:srcRect/>
          <a:stretch>
            <a:fillRect/>
          </a:stretch>
        </p:blipFill>
        <p:spPr bwMode="auto">
          <a:xfrm>
            <a:off x="3825302" y="258678"/>
            <a:ext cx="4010000" cy="720000"/>
          </a:xfrm>
          <a:prstGeom prst="rect">
            <a:avLst/>
          </a:prstGeom>
          <a:noFill/>
          <a:ln w="9525">
            <a:noFill/>
            <a:miter lim="800000"/>
            <a:headEnd/>
            <a:tailEnd/>
          </a:ln>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211DD9-5CAD-40C9-8185-7DFC21FB0FC5}"/>
              </a:ext>
            </a:extLst>
          </p:cNvPr>
          <p:cNvSpPr>
            <a:spLocks noGrp="1"/>
          </p:cNvSpPr>
          <p:nvPr>
            <p:ph type="ctrTitle"/>
          </p:nvPr>
        </p:nvSpPr>
        <p:spPr>
          <a:xfrm>
            <a:off x="1524000" y="1122363"/>
            <a:ext cx="9144000" cy="1375740"/>
          </a:xfrm>
        </p:spPr>
        <p:txBody>
          <a:bodyPr>
            <a:normAutofit/>
          </a:bodyPr>
          <a:lstStyle/>
          <a:p>
            <a:pPr algn="ctr"/>
            <a:r>
              <a:rPr lang="tr-TR" dirty="0">
                <a:latin typeface="Adobe Hebrew" panose="02040503050201020203" pitchFamily="18" charset="-79"/>
                <a:cs typeface="Adobe Hebrew" panose="02040503050201020203" pitchFamily="18" charset="-79"/>
              </a:rPr>
              <a:t>SİSMİC PİPE FİTTİNGS</a:t>
            </a:r>
            <a:br>
              <a:rPr lang="tr-TR" dirty="0">
                <a:latin typeface="Adobe Hebrew" panose="02040503050201020203" pitchFamily="18" charset="-79"/>
                <a:cs typeface="Adobe Hebrew" panose="02040503050201020203" pitchFamily="18" charset="-79"/>
              </a:rPr>
            </a:br>
            <a:r>
              <a:rPr lang="tr-TR" sz="3600" dirty="0">
                <a:latin typeface="Adobe Hebrew" panose="02040503050201020203" pitchFamily="18" charset="-79"/>
                <a:cs typeface="Adobe Hebrew" panose="02040503050201020203" pitchFamily="18" charset="-79"/>
              </a:rPr>
              <a:t>(ESNEK BAĞLANTI SİSTEMLERİ)</a:t>
            </a:r>
          </a:p>
        </p:txBody>
      </p:sp>
      <p:pic>
        <p:nvPicPr>
          <p:cNvPr id="5" name="Resim 4" descr="mavi, ekran görüntüsü, meneviş mavisi, sanat içeren bir resim&#10;&#10;Açıklama otomatik olarak oluşturuldu">
            <a:extLst>
              <a:ext uri="{FF2B5EF4-FFF2-40B4-BE49-F238E27FC236}">
                <a16:creationId xmlns:a16="http://schemas.microsoft.com/office/drawing/2014/main" id="{AD154BA7-0955-70EE-2360-BD6BF2C06B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1737718"/>
            <a:ext cx="13306097" cy="5617823"/>
          </a:xfrm>
          <a:prstGeom prst="rect">
            <a:avLst/>
          </a:prstGeom>
        </p:spPr>
      </p:pic>
      <p:pic>
        <p:nvPicPr>
          <p:cNvPr id="4" name="2 Resim" descr="C:\Belgelerim\bortek logolar\Bortek logo.jpg">
            <a:extLst>
              <a:ext uri="{FF2B5EF4-FFF2-40B4-BE49-F238E27FC236}">
                <a16:creationId xmlns:a16="http://schemas.microsoft.com/office/drawing/2014/main" id="{834E9E85-8D05-B851-4F42-9989F77C07B5}"/>
              </a:ext>
            </a:extLst>
          </p:cNvPr>
          <p:cNvPicPr/>
          <p:nvPr/>
        </p:nvPicPr>
        <p:blipFill>
          <a:blip r:embed="rId4" cstate="print"/>
          <a:srcRect/>
          <a:stretch>
            <a:fillRect/>
          </a:stretch>
        </p:blipFill>
        <p:spPr bwMode="auto">
          <a:xfrm>
            <a:off x="9201974" y="203814"/>
            <a:ext cx="2063434" cy="692298"/>
          </a:xfrm>
          <a:prstGeom prst="rect">
            <a:avLst/>
          </a:prstGeom>
          <a:noFill/>
          <a:ln w="9525">
            <a:noFill/>
            <a:miter lim="800000"/>
            <a:headEnd/>
            <a:tailEnd/>
          </a:ln>
        </p:spPr>
      </p:pic>
    </p:spTree>
    <p:extLst>
      <p:ext uri="{BB962C8B-B14F-4D97-AF65-F5344CB8AC3E}">
        <p14:creationId xmlns:p14="http://schemas.microsoft.com/office/powerpoint/2010/main" val="88192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9E4D11-0241-CBBE-3D90-596F028F365D}"/>
              </a:ext>
            </a:extLst>
          </p:cNvPr>
          <p:cNvSpPr>
            <a:spLocks noGrp="1"/>
          </p:cNvSpPr>
          <p:nvPr>
            <p:ph type="title"/>
          </p:nvPr>
        </p:nvSpPr>
        <p:spPr>
          <a:xfrm>
            <a:off x="1012686" y="-164568"/>
            <a:ext cx="8534400" cy="1507067"/>
          </a:xfrm>
        </p:spPr>
        <p:txBody>
          <a:bodyPr>
            <a:normAutofit/>
          </a:bodyPr>
          <a:lstStyle/>
          <a:p>
            <a:pPr algn="ctr"/>
            <a:r>
              <a:rPr lang="tr-TR" sz="1800" dirty="0">
                <a:latin typeface="Adobe Hebrew" panose="02040503050201020203" pitchFamily="18" charset="-79"/>
                <a:cs typeface="Adobe Hebrew" panose="02040503050201020203" pitchFamily="18" charset="-79"/>
              </a:rPr>
              <a:t>SİSMİK PİPE FİTTİNGS</a:t>
            </a:r>
            <a:br>
              <a:rPr lang="tr-TR" sz="1600" dirty="0">
                <a:latin typeface="Adobe Hebrew" panose="02040503050201020203" pitchFamily="18" charset="-79"/>
                <a:cs typeface="Adobe Hebrew" panose="02040503050201020203" pitchFamily="18" charset="-79"/>
              </a:rPr>
            </a:br>
            <a:r>
              <a:rPr lang="tr-TR" sz="1600" dirty="0">
                <a:latin typeface="Adobe Hebrew" panose="02040503050201020203" pitchFamily="18" charset="-79"/>
                <a:cs typeface="Adobe Hebrew" panose="02040503050201020203" pitchFamily="18" charset="-79"/>
              </a:rPr>
              <a:t>(Esnek Bağlantı Elemanları)</a:t>
            </a:r>
            <a:endParaRPr lang="tr-TR" sz="1800" dirty="0"/>
          </a:p>
        </p:txBody>
      </p:sp>
      <p:sp>
        <p:nvSpPr>
          <p:cNvPr id="3" name="İçerik Yer Tutucusu 2">
            <a:extLst>
              <a:ext uri="{FF2B5EF4-FFF2-40B4-BE49-F238E27FC236}">
                <a16:creationId xmlns:a16="http://schemas.microsoft.com/office/drawing/2014/main" id="{C4FB7C10-B875-DB58-A16F-055B19E3B6C3}"/>
              </a:ext>
            </a:extLst>
          </p:cNvPr>
          <p:cNvSpPr>
            <a:spLocks noGrp="1"/>
          </p:cNvSpPr>
          <p:nvPr>
            <p:ph idx="1"/>
          </p:nvPr>
        </p:nvSpPr>
        <p:spPr>
          <a:xfrm>
            <a:off x="338328" y="934375"/>
            <a:ext cx="11311128" cy="5365842"/>
          </a:xfrm>
          <a:blipFill>
            <a:blip r:embed="rId2"/>
            <a:tile tx="0" ty="0" sx="100000" sy="100000" flip="none" algn="tl"/>
          </a:blipFill>
        </p:spPr>
        <p:txBody>
          <a:bodyPr>
            <a:normAutofit fontScale="25000" lnSpcReduction="20000"/>
          </a:bodyPr>
          <a:lstStyle/>
          <a:p>
            <a:pPr marL="0" indent="0">
              <a:buNone/>
            </a:pPr>
            <a:endParaRPr lang="tr-TR" sz="1200" dirty="0"/>
          </a:p>
          <a:p>
            <a:pPr marL="0" indent="0">
              <a:buNone/>
            </a:pPr>
            <a:endParaRPr lang="tr-TR" sz="1200" dirty="0"/>
          </a:p>
          <a:p>
            <a:pPr marL="0" indent="0">
              <a:buNone/>
            </a:pPr>
            <a:endParaRPr lang="tr-TR" sz="1200" dirty="0"/>
          </a:p>
          <a:p>
            <a:pPr marL="0" indent="0">
              <a:buNone/>
            </a:pPr>
            <a:endParaRPr lang="tr-TR" sz="1200" dirty="0"/>
          </a:p>
          <a:p>
            <a:pPr marL="0" indent="0">
              <a:buNone/>
            </a:pPr>
            <a:endParaRPr lang="tr-TR" sz="1200" dirty="0"/>
          </a:p>
          <a:p>
            <a:pPr marL="0" indent="0">
              <a:buNone/>
            </a:pPr>
            <a:endParaRPr lang="tr-TR" sz="2900" dirty="0">
              <a:solidFill>
                <a:schemeClr val="tx1"/>
              </a:solidFill>
            </a:endParaRPr>
          </a:p>
          <a:p>
            <a:pPr marL="0" indent="0" algn="just">
              <a:buNone/>
            </a:pPr>
            <a:r>
              <a:rPr lang="tr-TR" sz="6400" dirty="0">
                <a:solidFill>
                  <a:schemeClr val="bg1"/>
                </a:solidFill>
              </a:rPr>
              <a:t>Dünyanın hareketi ile ilgili bu güne kadar bir çok teori vardır, Bu teoriler 1800lı yılların sonuna doğru bugünde kabul edilen kıtasal kayma teorisi ortaya atılmış ve incelemeler bu doğrultuda devam edilmiştir.</a:t>
            </a:r>
          </a:p>
          <a:p>
            <a:pPr marL="0" indent="0" algn="just">
              <a:buNone/>
            </a:pPr>
            <a:r>
              <a:rPr lang="tr-TR" sz="6400" dirty="0">
                <a:solidFill>
                  <a:schemeClr val="bg1"/>
                </a:solidFill>
              </a:rPr>
              <a:t>Bu incelemelerde; yer altında bulunan sıvı katman nedeniyle Yeryüzünde görülen levhaların hareketi gözlemlenmiştir. Bu hareket sonrasında kıtaların birbirine yaklaşıp uzaklaşmasıyla bugün dünya üzerinde doğal felaket olarak tasvir edilen depremler, toprak kaymaları  gibi önlenemez ve öngörülemez doğa olayları meydana gelmektedir.</a:t>
            </a:r>
          </a:p>
          <a:p>
            <a:pPr marL="0" indent="0" algn="just">
              <a:buNone/>
            </a:pPr>
            <a:r>
              <a:rPr lang="tr-TR" sz="6400" dirty="0">
                <a:solidFill>
                  <a:schemeClr val="bg1"/>
                </a:solidFill>
              </a:rPr>
              <a:t>Başta Japonya olmak üzere Türkiye’de büyük oranda bu konveksiyonel akım hareketlerine maruz kalmaktadır,</a:t>
            </a:r>
            <a:r>
              <a:rPr lang="tr-TR" sz="4400" b="0" i="0" dirty="0">
                <a:solidFill>
                  <a:schemeClr val="bg1"/>
                </a:solidFill>
                <a:effectLst/>
                <a:highlight>
                  <a:srgbClr val="FFFFFF"/>
                </a:highlight>
                <a:latin typeface="Google Sans"/>
              </a:rPr>
              <a:t> </a:t>
            </a:r>
            <a:r>
              <a:rPr lang="tr-TR" sz="6400" dirty="0">
                <a:solidFill>
                  <a:schemeClr val="bg1"/>
                </a:solidFill>
              </a:rPr>
              <a:t>Türkiye'nin bulunduğu bölgede büyük levhalar arasında küçük birçok levhanın olması, Türkiye'nin büyük bir bölümünün deprem kuşağı içinde yer almasına neden olur ki Türkiye, üç büyük levhanın etkisi altındadır. Avrasya, Afrika ve Arap levhaları.</a:t>
            </a:r>
          </a:p>
          <a:p>
            <a:pPr marL="0" indent="0" algn="just">
              <a:buNone/>
            </a:pPr>
            <a:r>
              <a:rPr lang="tr-TR" sz="6400" dirty="0">
                <a:solidFill>
                  <a:schemeClr val="bg1"/>
                </a:solidFill>
              </a:rPr>
              <a:t>Yukarıda açıklanan durumlar göz önüne alındığında insan yapılarının bu önlenemez ve öngörülemez doğal oluşumlar için tedbir ve dizaynın etkili bir şekilde kullanılması gerekmektedir. Bu nedenle firmamızın olası depremlerde, toprak kaymalarında, su depoları giriş ve çıkışlarında, köprü ve dere geçişlerinde, terfi giriş ve çıkışlarda, bina ve yol oturmaları gibi önemli olaylar ve yerlerde kullanılmak üzere geliştirmekte olduğu esnek bağlantı elemanlarının kullanımı çok büyük önem arz etmektedir.</a:t>
            </a:r>
          </a:p>
          <a:p>
            <a:pPr marL="0" indent="0" algn="just">
              <a:buNone/>
            </a:pPr>
            <a:r>
              <a:rPr lang="tr-TR" sz="6400" dirty="0">
                <a:solidFill>
                  <a:schemeClr val="bg1"/>
                </a:solidFill>
              </a:rPr>
              <a:t>Ürün malzemesi olarak GGG40 </a:t>
            </a:r>
            <a:r>
              <a:rPr lang="tr-TR" sz="6400" dirty="0" err="1">
                <a:solidFill>
                  <a:schemeClr val="bg1"/>
                </a:solidFill>
              </a:rPr>
              <a:t>sfero</a:t>
            </a:r>
            <a:r>
              <a:rPr lang="tr-TR" sz="6400" dirty="0">
                <a:solidFill>
                  <a:schemeClr val="bg1"/>
                </a:solidFill>
              </a:rPr>
              <a:t> malzeme kullanılmakta olup, opsiyonlarımız mevcuttur. Malzeme üzerinde kullanılan yardımcı bağlantı elemanları(cıvata-somun-pul-kauçuk) ürünün bağlantısının yapılacağı sistemin çapına ve ürünün boyutuna göre değişkenlik göstermektedir. Geliştirilen bağlantı parçaları limit değerleri aşağıdaki tabloda belirtilmiş olup detaylı </a:t>
            </a:r>
            <a:r>
              <a:rPr lang="tr-TR" sz="6400" dirty="0" err="1">
                <a:solidFill>
                  <a:schemeClr val="bg1"/>
                </a:solidFill>
              </a:rPr>
              <a:t>arge</a:t>
            </a:r>
            <a:r>
              <a:rPr lang="tr-TR" sz="6400" dirty="0">
                <a:solidFill>
                  <a:schemeClr val="bg1"/>
                </a:solidFill>
              </a:rPr>
              <a:t> çalışması ile desteklenmektedir. </a:t>
            </a:r>
          </a:p>
          <a:p>
            <a:pPr marL="0" indent="0" algn="just">
              <a:buNone/>
            </a:pPr>
            <a:r>
              <a:rPr lang="tr-TR" sz="6400" b="1" dirty="0">
                <a:solidFill>
                  <a:schemeClr val="bg1"/>
                </a:solidFill>
              </a:rPr>
              <a:t>Ürün kullanımı günümüz Türkiye’sinde, yakın zamanda beklenen büyük depremlerin ve olası doğal afetlerin zararlarını minimalize ederek sistemin kullanılabilirliğinin devamlılığı için büyük önem taşımaktadır</a:t>
            </a:r>
            <a:r>
              <a:rPr lang="tr-TR" sz="2900" b="1" dirty="0">
                <a:solidFill>
                  <a:schemeClr val="bg1"/>
                </a:solidFill>
              </a:rPr>
              <a:t>.</a:t>
            </a:r>
          </a:p>
          <a:p>
            <a:pPr marL="0" indent="0">
              <a:buNone/>
            </a:pPr>
            <a:endParaRPr lang="tr-TR" sz="1200" dirty="0">
              <a:solidFill>
                <a:schemeClr val="bg1"/>
              </a:solidFill>
            </a:endParaRPr>
          </a:p>
          <a:p>
            <a:pPr marL="0" indent="0">
              <a:buNone/>
            </a:pPr>
            <a:r>
              <a:rPr lang="tr-TR" sz="1200" dirty="0">
                <a:solidFill>
                  <a:schemeClr val="bg1"/>
                </a:solidFill>
              </a:rPr>
              <a:t> </a:t>
            </a:r>
          </a:p>
          <a:p>
            <a:pPr marL="0" indent="0">
              <a:buNone/>
            </a:pPr>
            <a:endParaRPr lang="tr-TR" sz="800" dirty="0"/>
          </a:p>
          <a:p>
            <a:pPr marL="0" indent="0">
              <a:buNone/>
            </a:pPr>
            <a:endParaRPr lang="tr-TR" sz="1000" dirty="0"/>
          </a:p>
          <a:p>
            <a:pPr marL="0" indent="0">
              <a:buNone/>
            </a:pPr>
            <a:endParaRPr lang="tr-TR" sz="1200" dirty="0"/>
          </a:p>
          <a:p>
            <a:pPr marL="0" indent="0">
              <a:buNone/>
            </a:pPr>
            <a:endParaRPr lang="tr-TR" sz="1200" dirty="0"/>
          </a:p>
        </p:txBody>
      </p:sp>
    </p:spTree>
    <p:extLst>
      <p:ext uri="{BB962C8B-B14F-4D97-AF65-F5344CB8AC3E}">
        <p14:creationId xmlns:p14="http://schemas.microsoft.com/office/powerpoint/2010/main" val="13330814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1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1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1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10"/>
                                        <p:tgtEl>
                                          <p:spTgt spid="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fade">
                                      <p:cBhvr>
                                        <p:cTn id="42" dur="1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Slice</Template>
  <TotalTime>538</TotalTime>
  <Words>932</Words>
  <Application>Microsoft Office PowerPoint</Application>
  <PresentationFormat>Geniş ekran</PresentationFormat>
  <Paragraphs>176</Paragraphs>
  <Slides>21</Slides>
  <Notes>1</Notes>
  <HiddenSlides>0</HiddenSlides>
  <MMClips>3</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21</vt:i4>
      </vt:variant>
    </vt:vector>
  </HeadingPairs>
  <TitlesOfParts>
    <vt:vector size="31" baseType="lpstr">
      <vt:lpstr>Adobe Hebrew</vt:lpstr>
      <vt:lpstr>Aptos</vt:lpstr>
      <vt:lpstr>Arial</vt:lpstr>
      <vt:lpstr>Arial Narrow</vt:lpstr>
      <vt:lpstr>Calibri</vt:lpstr>
      <vt:lpstr>Century Gothic</vt:lpstr>
      <vt:lpstr>Corbel</vt:lpstr>
      <vt:lpstr>Google Sans</vt:lpstr>
      <vt:lpstr>Wingdings 3</vt:lpstr>
      <vt:lpstr>Dilim</vt:lpstr>
      <vt:lpstr>PowerPoint Sunusu</vt:lpstr>
      <vt:lpstr>PowerPoint Sunusu</vt:lpstr>
      <vt:lpstr>PowerPoint Sunusu</vt:lpstr>
      <vt:lpstr>PowerPoint Sunusu</vt:lpstr>
      <vt:lpstr>PowerPoint Sunusu</vt:lpstr>
      <vt:lpstr>PowerPoint Sunusu</vt:lpstr>
      <vt:lpstr>PowerPoint Sunusu</vt:lpstr>
      <vt:lpstr>SİSMİC PİPE FİTTİNGS (ESNEK BAĞLANTI SİSTEMLERİ)</vt:lpstr>
      <vt:lpstr>SİSMİK PİPE FİTTİNGS (Esnek Bağlantı Elemanları)</vt:lpstr>
      <vt:lpstr>SPF KULLANIM ALANLARI:</vt:lpstr>
      <vt:lpstr>SPF KULLANIM ALANLARI:</vt:lpstr>
      <vt:lpstr>PowerPoint Sunusu</vt:lpstr>
      <vt:lpstr>PowerPoint Sunusu</vt:lpstr>
      <vt:lpstr>LİMİT DEĞERLERİ:</vt:lpstr>
      <vt:lpstr>ÜRÜN ÖZELLİKLERİ:</vt:lpstr>
      <vt:lpstr>İKİ FARKLI KULLANIMI VARDIR:</vt:lpstr>
      <vt:lpstr>PowerPoint Sunusu</vt:lpstr>
      <vt:lpstr>DÖKÜM FABRİKASI</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SİSMİK PİPE FİTTİNGS</dc:title>
  <dc:creator>User</dc:creator>
  <cp:lastModifiedBy>Redline 02</cp:lastModifiedBy>
  <cp:revision>53</cp:revision>
  <dcterms:created xsi:type="dcterms:W3CDTF">2024-08-04T09:12:00Z</dcterms:created>
  <dcterms:modified xsi:type="dcterms:W3CDTF">2024-10-24T06:41:03Z</dcterms:modified>
</cp:coreProperties>
</file>