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bookmarkIdSeed="2">
  <p:sldMasterIdLst>
    <p:sldMasterId id="2147483798" r:id="rId4"/>
  </p:sldMasterIdLst>
  <p:notesMasterIdLst>
    <p:notesMasterId r:id="rId46"/>
  </p:notesMasterIdLst>
  <p:handoutMasterIdLst>
    <p:handoutMasterId r:id="rId47"/>
  </p:handoutMasterIdLst>
  <p:sldIdLst>
    <p:sldId id="678" r:id="rId5"/>
    <p:sldId id="715" r:id="rId6"/>
    <p:sldId id="684" r:id="rId7"/>
    <p:sldId id="258" r:id="rId8"/>
    <p:sldId id="716" r:id="rId9"/>
    <p:sldId id="472" r:id="rId10"/>
    <p:sldId id="380" r:id="rId11"/>
    <p:sldId id="484" r:id="rId12"/>
    <p:sldId id="485" r:id="rId13"/>
    <p:sldId id="683" r:id="rId14"/>
    <p:sldId id="476" r:id="rId15"/>
    <p:sldId id="478" r:id="rId16"/>
    <p:sldId id="713" r:id="rId17"/>
    <p:sldId id="480" r:id="rId18"/>
    <p:sldId id="481" r:id="rId19"/>
    <p:sldId id="719" r:id="rId20"/>
    <p:sldId id="720" r:id="rId21"/>
    <p:sldId id="721" r:id="rId22"/>
    <p:sldId id="722" r:id="rId23"/>
    <p:sldId id="483" r:id="rId24"/>
    <p:sldId id="686" r:id="rId25"/>
    <p:sldId id="680" r:id="rId26"/>
    <p:sldId id="699" r:id="rId27"/>
    <p:sldId id="700" r:id="rId28"/>
    <p:sldId id="701" r:id="rId29"/>
    <p:sldId id="704" r:id="rId30"/>
    <p:sldId id="705" r:id="rId31"/>
    <p:sldId id="707" r:id="rId32"/>
    <p:sldId id="709" r:id="rId33"/>
    <p:sldId id="714" r:id="rId34"/>
    <p:sldId id="717" r:id="rId35"/>
    <p:sldId id="724" r:id="rId36"/>
    <p:sldId id="539" r:id="rId37"/>
    <p:sldId id="517" r:id="rId38"/>
    <p:sldId id="518" r:id="rId39"/>
    <p:sldId id="519" r:id="rId40"/>
    <p:sldId id="547" r:id="rId41"/>
    <p:sldId id="718" r:id="rId42"/>
    <p:sldId id="695" r:id="rId43"/>
    <p:sldId id="677" r:id="rId44"/>
    <p:sldId id="486" r:id="rId45"/>
  </p:sldIdLst>
  <p:sldSz cx="12192000" cy="6858000"/>
  <p:notesSz cx="6797675" cy="9926638"/>
  <p:embeddedFontLst>
    <p:embeddedFont>
      <p:font typeface="Arial Black" panose="020B0A04020102020204" pitchFamily="34" charset="0"/>
      <p:bold r:id="rId48"/>
    </p:embeddedFont>
    <p:embeddedFont>
      <p:font typeface="Frutiger LT 57 Cn" panose="020B0606020204020204" charset="0"/>
      <p:regular r:id="rId49"/>
    </p:embeddedFont>
    <p:embeddedFont>
      <p:font typeface="GreekS" panose="020B0604020202020204" charset="0"/>
      <p:regular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9c2oKoiPnioqU+GR4wzng==" hashData="VJDuVDXMMoegRZdTvp5J+5ZvcSvFvcwAP1k3ak3tqG2IGJ2211E8i6dlarKXAw1QTdXDS5BaZ/o7EtKKQC2J8w=="/>
  <p:extLst>
    <p:ext uri="{521415D9-36F7-43E2-AB2F-B90AF26B5E84}">
      <p14:sectionLst xmlns:p14="http://schemas.microsoft.com/office/powerpoint/2010/main">
        <p14:section name="Intro" id="{3781774D-6011-4A3A-BFA6-AA240D852C62}">
          <p14:sldIdLst>
            <p14:sldId id="678"/>
            <p14:sldId id="715"/>
            <p14:sldId id="684"/>
            <p14:sldId id="258"/>
          </p14:sldIdLst>
        </p14:section>
        <p14:section name="Set of rules" id="{4D2371B8-8CA4-438D-9BB8-F070754DB6CC}">
          <p14:sldIdLst>
            <p14:sldId id="716"/>
            <p14:sldId id="472"/>
            <p14:sldId id="380"/>
            <p14:sldId id="484"/>
            <p14:sldId id="485"/>
            <p14:sldId id="683"/>
            <p14:sldId id="476"/>
            <p14:sldId id="478"/>
            <p14:sldId id="713"/>
            <p14:sldId id="480"/>
            <p14:sldId id="481"/>
            <p14:sldId id="719"/>
            <p14:sldId id="720"/>
            <p14:sldId id="721"/>
            <p14:sldId id="722"/>
            <p14:sldId id="483"/>
            <p14:sldId id="686"/>
          </p14:sldIdLst>
        </p14:section>
        <p14:section name="Terms HDD" id="{8555F993-3084-4C97-BB62-41055B22FA2C}">
          <p14:sldIdLst>
            <p14:sldId id="680"/>
            <p14:sldId id="699"/>
            <p14:sldId id="700"/>
            <p14:sldId id="701"/>
          </p14:sldIdLst>
        </p14:section>
        <p14:section name="Live-Demo: Installation HDD" id="{97AF40C8-DEE4-48FF-B03F-10BDC619E97A}">
          <p14:sldIdLst>
            <p14:sldId id="704"/>
            <p14:sldId id="705"/>
            <p14:sldId id="707"/>
            <p14:sldId id="709"/>
            <p14:sldId id="714"/>
          </p14:sldIdLst>
        </p14:section>
        <p14:section name="Software EasyPipe" id="{B20597B7-3B0A-415C-960A-DB6125262D19}">
          <p14:sldIdLst>
            <p14:sldId id="717"/>
            <p14:sldId id="724"/>
            <p14:sldId id="539"/>
            <p14:sldId id="517"/>
            <p14:sldId id="518"/>
            <p14:sldId id="519"/>
            <p14:sldId id="547"/>
            <p14:sldId id="718"/>
          </p14:sldIdLst>
        </p14:section>
        <p14:section name="Outro" id="{C45B93EC-ECF4-403E-8129-E9DBB63C1A85}">
          <p14:sldIdLst>
            <p14:sldId id="695"/>
            <p14:sldId id="677"/>
            <p14:sldId id="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Soft, Karsten Reese" initials="IKR" lastIdx="1" clrIdx="0"/>
  <p:cmAuthor id="2" name="IngSoft, Vladimir Lacmanovic" initials="IVL" lastIdx="1" clrIdx="1">
    <p:extLst>
      <p:ext uri="{19B8F6BF-5375-455C-9EA6-DF929625EA0E}">
        <p15:presenceInfo xmlns:p15="http://schemas.microsoft.com/office/powerpoint/2012/main" userId="S-1-5-21-4055822139-35070907-3299637439-18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5B93A"/>
    <a:srgbClr val="95BA3A"/>
    <a:srgbClr val="7E952D"/>
    <a:srgbClr val="EFEFEF"/>
    <a:srgbClr val="F0F0F0"/>
    <a:srgbClr val="F1F1F1"/>
    <a:srgbClr val="969696"/>
    <a:srgbClr val="99FF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1A2E8-26B2-45CA-88C1-788E08596AEE}" v="60" dt="2024-09-23T14:28:10.409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Designformatvorlage 1 - Akz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8" autoAdjust="0"/>
    <p:restoredTop sz="86292" autoAdjust="0"/>
  </p:normalViewPr>
  <p:slideViewPr>
    <p:cSldViewPr>
      <p:cViewPr varScale="1">
        <p:scale>
          <a:sx n="95" d="100"/>
          <a:sy n="95" d="100"/>
        </p:scale>
        <p:origin x="1344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658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1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1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2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584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28584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FE45E8F9-ECE2-4FE1-981B-91970C81C260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580770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4" y="0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6125"/>
            <a:ext cx="6616700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99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8584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99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4" y="9428584"/>
            <a:ext cx="2945660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08" tIns="46104" rIns="92208" bIns="4610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26314F7-C5B1-493F-84EA-28E65EA50EF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032345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0810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6318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454"/>
              </a:spcBef>
            </a:pPr>
            <a:endParaRPr lang="de-DE" alt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2106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### ab 2. Punkt, this is where DCA ends</a:t>
            </a:r>
          </a:p>
          <a:p>
            <a:r>
              <a:rPr lang="de-DE" dirty="0"/>
              <a:t>(Single pipes: Verification of socket e.g. with BLS, duktus)</a:t>
            </a:r>
          </a:p>
        </p:txBody>
      </p:sp>
    </p:spTree>
    <p:extLst>
      <p:ext uri="{BB962C8B-B14F-4D97-AF65-F5344CB8AC3E}">
        <p14:creationId xmlns:p14="http://schemas.microsoft.com/office/powerpoint/2010/main" val="6156662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### Schnur ziehen</a:t>
            </a:r>
          </a:p>
        </p:txBody>
      </p:sp>
    </p:spTree>
    <p:extLst>
      <p:ext uri="{BB962C8B-B14F-4D97-AF65-F5344CB8AC3E}">
        <p14:creationId xmlns:p14="http://schemas.microsoft.com/office/powerpoint/2010/main" val="2092052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### Rohrstück biegen</a:t>
            </a:r>
          </a:p>
        </p:txBody>
      </p:sp>
    </p:spTree>
    <p:extLst>
      <p:ext uri="{BB962C8B-B14F-4D97-AF65-F5344CB8AC3E}">
        <p14:creationId xmlns:p14="http://schemas.microsoft.com/office/powerpoint/2010/main" val="1782157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52749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062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### THREE volunteers </a:t>
            </a:r>
            <a:r>
              <a:rPr lang="en-GB" dirty="0">
                <a:sym typeface="Wingdings" panose="05000000000000000000" pitchFamily="2" charset="2"/>
              </a:rPr>
              <a:t>required</a:t>
            </a:r>
            <a:endParaRPr lang="en-GB" dirty="0"/>
          </a:p>
          <a:p>
            <a:r>
              <a:rPr lang="en-GB" dirty="0"/>
              <a:t>### someone take a picture (please)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9610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4819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887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58821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28327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45290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25774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53794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7652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8315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A161 = GW312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1073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5880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1517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04150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9472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6314F7-C5B1-493F-84EA-28E65EA50EF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9386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48000" y="1692000"/>
            <a:ext cx="11050166" cy="360089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400"/>
              </a:lnSpc>
              <a:buFont typeface="Wingdings" pitchFamily="2" charset="2"/>
              <a:buNone/>
              <a:defRPr sz="3600" b="1" kern="2100" spc="100" baseline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defRPr>
            </a:lvl1pPr>
            <a:lvl2pPr marL="0" indent="0">
              <a:lnSpc>
                <a:spcPts val="3000"/>
              </a:lnSpc>
              <a:spcBef>
                <a:spcPts val="1200"/>
              </a:spcBef>
              <a:spcAft>
                <a:spcPts val="1200"/>
              </a:spcAft>
              <a:buFontTx/>
              <a:buNone/>
              <a:defRPr sz="2400" kern="2100" baseline="0">
                <a:solidFill>
                  <a:schemeClr val="bg1">
                    <a:lumMod val="65000"/>
                  </a:schemeClr>
                </a:solidFill>
              </a:defRPr>
            </a:lvl2pPr>
            <a:lvl3pPr marL="0" indent="0">
              <a:buFontTx/>
              <a:buNone/>
              <a:defRPr sz="1600" kern="2100" baseline="0"/>
            </a:lvl3pPr>
          </a:lstStyle>
          <a:p>
            <a:pPr lvl="0"/>
            <a:r>
              <a:rPr lang="de-DE" dirty="0"/>
              <a:t>Formatvorlage des Titelmasters durch Klicken bearbeiten</a:t>
            </a:r>
          </a:p>
          <a:p>
            <a:pPr lvl="1"/>
            <a:r>
              <a:rPr lang="de-DE" dirty="0"/>
              <a:t>Untertitel = Ebene 2</a:t>
            </a:r>
          </a:p>
          <a:p>
            <a:pPr lvl="2"/>
            <a:r>
              <a:rPr lang="de-DE" dirty="0"/>
              <a:t>Autor = Ebene 3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8000" y="1692000"/>
            <a:ext cx="11052000" cy="4716000"/>
          </a:xfrm>
          <a:prstGeom prst="rect">
            <a:avLst/>
          </a:prstGeom>
        </p:spPr>
        <p:txBody>
          <a:bodyPr tIns="0" bIns="0"/>
          <a:lstStyle>
            <a:lvl1pPr marL="288000" indent="-288000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defRPr sz="2000" b="1" kern="2100" baseline="0">
                <a:solidFill>
                  <a:schemeClr val="bg1">
                    <a:lumMod val="50000"/>
                  </a:schemeClr>
                </a:solidFill>
              </a:defRPr>
            </a:lvl1pPr>
            <a:lvl2pPr marL="576000" indent="-216000">
              <a:buClr>
                <a:schemeClr val="bg1">
                  <a:lumMod val="50000"/>
                </a:schemeClr>
              </a:buClr>
              <a:defRPr sz="1800" kern="2100" baseline="0">
                <a:solidFill>
                  <a:schemeClr val="bg1">
                    <a:lumMod val="50000"/>
                  </a:schemeClr>
                </a:solidFill>
              </a:defRPr>
            </a:lvl2pPr>
            <a:lvl3pPr marL="864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3pPr>
            <a:lvl4pPr marL="1152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4pPr>
            <a:lvl5pPr marL="1440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47699" y="324000"/>
            <a:ext cx="8892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Kapitel-Kopfzeile bearbeiten</a:t>
            </a:r>
          </a:p>
        </p:txBody>
      </p:sp>
    </p:spTree>
    <p:extLst>
      <p:ext uri="{BB962C8B-B14F-4D97-AF65-F5344CB8AC3E}">
        <p14:creationId xmlns:p14="http://schemas.microsoft.com/office/powerpoint/2010/main" val="576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647999" y="1692000"/>
            <a:ext cx="5400000" cy="4716000"/>
          </a:xfrm>
          <a:prstGeom prst="rect">
            <a:avLst/>
          </a:prstGeom>
        </p:spPr>
        <p:txBody>
          <a:bodyPr lIns="90000" tIns="0" rIns="90000" bIns="0"/>
          <a:lstStyle>
            <a:lvl1pPr marL="288000" indent="-288000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defRPr sz="2000" b="1" kern="2100" baseline="0">
                <a:solidFill>
                  <a:schemeClr val="bg1">
                    <a:lumMod val="50000"/>
                  </a:schemeClr>
                </a:solidFill>
              </a:defRPr>
            </a:lvl1pPr>
            <a:lvl2pPr marL="576000" indent="-216000">
              <a:buClr>
                <a:schemeClr val="bg1">
                  <a:lumMod val="50000"/>
                </a:schemeClr>
              </a:buClr>
              <a:defRPr sz="1800" kern="2100" baseline="0">
                <a:solidFill>
                  <a:schemeClr val="bg1">
                    <a:lumMod val="50000"/>
                  </a:schemeClr>
                </a:solidFill>
              </a:defRPr>
            </a:lvl2pPr>
            <a:lvl3pPr marL="864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3pPr>
            <a:lvl4pPr marL="1152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4pPr>
            <a:lvl5pPr marL="1440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4"/>
          </p:nvPr>
        </p:nvSpPr>
        <p:spPr>
          <a:xfrm>
            <a:off x="6300000" y="1692000"/>
            <a:ext cx="5400000" cy="4716000"/>
          </a:xfrm>
          <a:prstGeom prst="rect">
            <a:avLst/>
          </a:prstGeom>
        </p:spPr>
        <p:txBody>
          <a:bodyPr lIns="90000" tIns="0" rIns="90000" bIns="0"/>
          <a:lstStyle>
            <a:lvl1pPr marL="288000" indent="-288000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defRPr kumimoji="1" lang="de-DE" sz="2000" b="1" kern="21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16000">
              <a:buClr>
                <a:schemeClr val="bg1">
                  <a:lumMod val="50000"/>
                </a:schemeClr>
              </a:buClr>
              <a:defRPr sz="1800" kern="2100" baseline="0">
                <a:solidFill>
                  <a:schemeClr val="bg1">
                    <a:lumMod val="50000"/>
                  </a:schemeClr>
                </a:solidFill>
              </a:defRPr>
            </a:lvl2pPr>
            <a:lvl3pPr marL="864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3pPr>
            <a:lvl4pPr marL="1152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4pPr>
            <a:lvl5pPr marL="1440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47699" y="324000"/>
            <a:ext cx="8892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Kapitel-Kopfzeile bearbeiten</a:t>
            </a:r>
          </a:p>
        </p:txBody>
      </p:sp>
    </p:spTree>
    <p:extLst>
      <p:ext uri="{BB962C8B-B14F-4D97-AF65-F5344CB8AC3E}">
        <p14:creationId xmlns:p14="http://schemas.microsoft.com/office/powerpoint/2010/main" val="2174108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bgerundetes Rechteck 11"/>
          <p:cNvSpPr/>
          <p:nvPr userDrawn="1"/>
        </p:nvSpPr>
        <p:spPr bwMode="auto">
          <a:xfrm>
            <a:off x="6314296" y="2268000"/>
            <a:ext cx="5400000" cy="4140000"/>
          </a:xfrm>
          <a:prstGeom prst="roundRect">
            <a:avLst>
              <a:gd name="adj" fmla="val 2157"/>
            </a:avLst>
          </a:prstGeom>
          <a:solidFill>
            <a:schemeClr val="tx1">
              <a:alpha val="1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Abgerundetes Rechteck 9"/>
          <p:cNvSpPr/>
          <p:nvPr userDrawn="1"/>
        </p:nvSpPr>
        <p:spPr bwMode="auto">
          <a:xfrm>
            <a:off x="647999" y="2268000"/>
            <a:ext cx="5400000" cy="4140000"/>
          </a:xfrm>
          <a:prstGeom prst="roundRect">
            <a:avLst>
              <a:gd name="adj" fmla="val 2893"/>
            </a:avLst>
          </a:prstGeom>
          <a:solidFill>
            <a:schemeClr val="tx1">
              <a:alpha val="1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48000" y="1692000"/>
            <a:ext cx="5400000" cy="432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00000" y="1692000"/>
            <a:ext cx="5400000" cy="4320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4"/>
          </p:nvPr>
        </p:nvSpPr>
        <p:spPr>
          <a:xfrm>
            <a:off x="648000" y="2268000"/>
            <a:ext cx="5399999" cy="4140000"/>
          </a:xfrm>
          <a:prstGeom prst="rect">
            <a:avLst/>
          </a:prstGeom>
        </p:spPr>
        <p:txBody>
          <a:bodyPr lIns="288000" tIns="180000" rIns="288000" bIns="180000"/>
          <a:lstStyle>
            <a:lvl1pPr marL="288000" indent="-288000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defRPr sz="2000" b="1" kern="2100" baseline="0">
                <a:solidFill>
                  <a:schemeClr val="bg1">
                    <a:lumMod val="50000"/>
                  </a:schemeClr>
                </a:solidFill>
              </a:defRPr>
            </a:lvl1pPr>
            <a:lvl2pPr marL="576000" indent="-216000">
              <a:buClr>
                <a:schemeClr val="bg1">
                  <a:lumMod val="50000"/>
                </a:schemeClr>
              </a:buClr>
              <a:defRPr sz="1800" kern="2100" baseline="0">
                <a:solidFill>
                  <a:schemeClr val="bg1">
                    <a:lumMod val="50000"/>
                  </a:schemeClr>
                </a:solidFill>
              </a:defRPr>
            </a:lvl2pPr>
            <a:lvl3pPr marL="864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3pPr>
            <a:lvl4pPr marL="1152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4pPr>
            <a:lvl5pPr marL="1440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5" name="Inhaltsplatzhalter 2"/>
          <p:cNvSpPr>
            <a:spLocks noGrp="1"/>
          </p:cNvSpPr>
          <p:nvPr>
            <p:ph idx="15"/>
          </p:nvPr>
        </p:nvSpPr>
        <p:spPr>
          <a:xfrm>
            <a:off x="6312624" y="2268000"/>
            <a:ext cx="5400000" cy="4140000"/>
          </a:xfrm>
          <a:prstGeom prst="rect">
            <a:avLst/>
          </a:prstGeom>
        </p:spPr>
        <p:txBody>
          <a:bodyPr lIns="288000" tIns="180000" rIns="288000" bIns="180000"/>
          <a:lstStyle>
            <a:lvl1pPr marL="288000" indent="-288000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defRPr sz="2000" b="1" kern="2100" baseline="0">
                <a:solidFill>
                  <a:schemeClr val="bg1">
                    <a:lumMod val="50000"/>
                  </a:schemeClr>
                </a:solidFill>
              </a:defRPr>
            </a:lvl1pPr>
            <a:lvl2pPr marL="576000" indent="-216000">
              <a:buClr>
                <a:schemeClr val="bg1">
                  <a:lumMod val="50000"/>
                </a:schemeClr>
              </a:buClr>
              <a:defRPr sz="1800" kern="2100" baseline="0">
                <a:solidFill>
                  <a:schemeClr val="bg1">
                    <a:lumMod val="50000"/>
                  </a:schemeClr>
                </a:solidFill>
              </a:defRPr>
            </a:lvl2pPr>
            <a:lvl3pPr marL="864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3pPr>
            <a:lvl4pPr marL="1152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4pPr>
            <a:lvl5pPr marL="1440000" indent="-216000">
              <a:buClr>
                <a:schemeClr val="bg1">
                  <a:lumMod val="50000"/>
                </a:schemeClr>
              </a:buClr>
              <a:defRPr sz="1400" kern="2100" baseline="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3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47699" y="324000"/>
            <a:ext cx="8892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Kapitel-Kopfzeile bearbeiten</a:t>
            </a:r>
          </a:p>
        </p:txBody>
      </p:sp>
    </p:spTree>
    <p:extLst>
      <p:ext uri="{BB962C8B-B14F-4D97-AF65-F5344CB8AC3E}">
        <p14:creationId xmlns:p14="http://schemas.microsoft.com/office/powerpoint/2010/main" val="290727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eizeilige Zwischenüberschrif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 userDrawn="1"/>
        </p:nvSpPr>
        <p:spPr bwMode="auto">
          <a:xfrm>
            <a:off x="647999" y="1692000"/>
            <a:ext cx="5400000" cy="4716000"/>
          </a:xfrm>
          <a:prstGeom prst="roundRect">
            <a:avLst>
              <a:gd name="adj" fmla="val 2683"/>
            </a:avLst>
          </a:prstGeom>
          <a:solidFill>
            <a:schemeClr val="tx1">
              <a:alpha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 hasCustomPrompt="1"/>
          </p:nvPr>
        </p:nvSpPr>
        <p:spPr>
          <a:xfrm>
            <a:off x="648000" y="1692000"/>
            <a:ext cx="5400000" cy="4680000"/>
          </a:xfrm>
          <a:prstGeom prst="rect">
            <a:avLst/>
          </a:prstGeom>
        </p:spPr>
        <p:txBody>
          <a:bodyPr lIns="288000" tIns="288000" rIns="288000"/>
          <a:lstStyle>
            <a:lvl1pPr marL="0" indent="0">
              <a:buClr>
                <a:schemeClr val="accent1"/>
              </a:buClr>
              <a:buFontTx/>
              <a:buNone/>
              <a:defRPr sz="4000" b="1" baseline="0">
                <a:solidFill>
                  <a:schemeClr val="bg1"/>
                </a:solidFill>
              </a:defRPr>
            </a:lvl1pPr>
            <a:lvl2pPr marL="360000" indent="0">
              <a:buClr>
                <a:schemeClr val="accent1"/>
              </a:buClr>
              <a:buFontTx/>
              <a:buNone/>
              <a:defRPr sz="2000">
                <a:solidFill>
                  <a:schemeClr val="bg1"/>
                </a:solidFill>
              </a:defRPr>
            </a:lvl2pPr>
            <a:lvl3pPr marL="648000" indent="0">
              <a:buClr>
                <a:schemeClr val="accent1"/>
              </a:buClr>
              <a:buFontTx/>
              <a:buNone/>
              <a:defRPr sz="1800">
                <a:solidFill>
                  <a:schemeClr val="bg1"/>
                </a:solidFill>
              </a:defRPr>
            </a:lvl3pPr>
            <a:lvl4pPr marL="936000" indent="0">
              <a:buClr>
                <a:schemeClr val="accent1"/>
              </a:buClr>
              <a:buFontTx/>
              <a:buNone/>
              <a:defRPr sz="1800">
                <a:solidFill>
                  <a:schemeClr val="bg1"/>
                </a:solidFill>
              </a:defRPr>
            </a:lvl4pPr>
            <a:lvl5pPr marL="1224000" indent="0">
              <a:buClr>
                <a:schemeClr val="accent1"/>
              </a:buClr>
              <a:buFontTx/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Dreizeilige Zwischenüberschrift mit Bild 1:1</a:t>
            </a:r>
          </a:p>
        </p:txBody>
      </p:sp>
      <p:sp>
        <p:nvSpPr>
          <p:cNvPr id="3" name="Abgerundetes Rechteck 2"/>
          <p:cNvSpPr/>
          <p:nvPr userDrawn="1"/>
        </p:nvSpPr>
        <p:spPr bwMode="auto">
          <a:xfrm>
            <a:off x="6300000" y="1692000"/>
            <a:ext cx="5400000" cy="4716000"/>
          </a:xfrm>
          <a:prstGeom prst="roundRect">
            <a:avLst>
              <a:gd name="adj" fmla="val 2609"/>
            </a:avLst>
          </a:prstGeom>
          <a:noFill/>
          <a:ln w="1270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lg" len="lg"/>
          </a:ln>
          <a:effectLst>
            <a:softEdge rad="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6614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bg>
      <p:bgPr>
        <a:solidFill>
          <a:schemeClr val="bg1">
            <a:alpha val="0"/>
          </a:scheme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 userDrawn="1"/>
        </p:nvSpPr>
        <p:spPr bwMode="auto">
          <a:xfrm>
            <a:off x="648000" y="1692000"/>
            <a:ext cx="11052000" cy="4716000"/>
          </a:xfrm>
          <a:prstGeom prst="roundRect">
            <a:avLst>
              <a:gd name="adj" fmla="val 2260"/>
            </a:avLst>
          </a:prstGeom>
          <a:solidFill>
            <a:schemeClr val="tx1">
              <a:alpha val="40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648000" y="1692000"/>
            <a:ext cx="11052000" cy="4716000"/>
          </a:xfrm>
          <a:prstGeom prst="rect">
            <a:avLst/>
          </a:prstGeo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 lIns="288000" tIns="288000" rIns="28800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FontTx/>
              <a:buNone/>
              <a:defRPr kumimoji="1" lang="de-DE" sz="4000" b="1" kern="21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0000" indent="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defRPr kumimoji="1" lang="de-DE" sz="2000" kern="21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648000" indent="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3pPr>
            <a:lvl4pPr marL="936000" indent="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4pPr>
            <a:lvl5pPr marL="1224000" indent="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205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träger Text rechts">
    <p:bg>
      <p:bgPr>
        <a:solidFill>
          <a:schemeClr val="bg1">
            <a:alpha val="0"/>
          </a:scheme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 userDrawn="1"/>
        </p:nvSpPr>
        <p:spPr bwMode="auto">
          <a:xfrm>
            <a:off x="648000" y="1692000"/>
            <a:ext cx="11052000" cy="4716000"/>
          </a:xfrm>
          <a:prstGeom prst="roundRect">
            <a:avLst>
              <a:gd name="adj" fmla="val 2478"/>
            </a:avLst>
          </a:prstGeom>
          <a:solidFill>
            <a:schemeClr val="tx1">
              <a:alpha val="1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7020000" y="1692000"/>
            <a:ext cx="4680000" cy="4716000"/>
          </a:xfrm>
          <a:prstGeom prst="rect">
            <a:avLst/>
          </a:prstGeo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 lIns="288000" tIns="180000" rIns="288000" bIns="180000" anchor="ctr"/>
          <a:lstStyle>
            <a:lvl1pPr marL="288000" indent="-288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kumimoji="1" lang="de-DE" sz="2000" b="1" kern="21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160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kumimoji="1" lang="de-DE" sz="1800" kern="21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864000" indent="-21600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Char char="-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152000" indent="-21600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Char char="-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440000" indent="-21600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Char char="-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47699" y="324000"/>
            <a:ext cx="8892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Kapitel-Kopfzeile bearbeiten</a:t>
            </a:r>
          </a:p>
        </p:txBody>
      </p:sp>
    </p:spTree>
    <p:extLst>
      <p:ext uri="{BB962C8B-B14F-4D97-AF65-F5344CB8AC3E}">
        <p14:creationId xmlns:p14="http://schemas.microsoft.com/office/powerpoint/2010/main" val="70213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träger Text links">
    <p:bg>
      <p:bgPr>
        <a:solidFill>
          <a:schemeClr val="bg1">
            <a:alpha val="0"/>
          </a:scheme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 userDrawn="1"/>
        </p:nvSpPr>
        <p:spPr bwMode="auto">
          <a:xfrm>
            <a:off x="648000" y="1692000"/>
            <a:ext cx="11052000" cy="4716000"/>
          </a:xfrm>
          <a:prstGeom prst="roundRect">
            <a:avLst>
              <a:gd name="adj" fmla="val 2478"/>
            </a:avLst>
          </a:prstGeom>
          <a:solidFill>
            <a:schemeClr val="tx1">
              <a:alpha val="1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648000" y="1692000"/>
            <a:ext cx="4680000" cy="4716000"/>
          </a:xfrm>
          <a:prstGeom prst="rect">
            <a:avLst/>
          </a:prstGeo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 lIns="360000" tIns="216000" rIns="288000" bIns="216000" anchor="ctr"/>
          <a:lstStyle>
            <a:lvl1pPr marL="288000" indent="-288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kumimoji="1" lang="de-DE" sz="2000" b="1" kern="21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160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kumimoji="1" lang="de-DE" sz="1800" kern="21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864000" indent="-21600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Char char="-"/>
              <a:defRPr sz="1400">
                <a:solidFill>
                  <a:schemeClr val="bg1">
                    <a:lumMod val="50000"/>
                  </a:schemeClr>
                </a:solidFill>
              </a:defRPr>
            </a:lvl3pPr>
            <a:lvl4pPr marL="1152000" indent="-21600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Char char="-"/>
              <a:defRPr sz="1400">
                <a:solidFill>
                  <a:schemeClr val="bg1">
                    <a:lumMod val="50000"/>
                  </a:schemeClr>
                </a:solidFill>
              </a:defRPr>
            </a:lvl4pPr>
            <a:lvl5pPr marL="1440000" indent="-216000">
              <a:buClr>
                <a:schemeClr val="bg1">
                  <a:lumMod val="50000"/>
                </a:schemeClr>
              </a:buClr>
              <a:buFont typeface="Frutiger LT 57 Cn" panose="020B0606020204020204" pitchFamily="34" charset="0"/>
              <a:buChar char="-"/>
              <a:defRPr sz="14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647699" y="324000"/>
            <a:ext cx="8892000" cy="36000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8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de-DE" dirty="0"/>
              <a:t>Kapitel-Kopfzeile bearbeiten</a:t>
            </a:r>
          </a:p>
        </p:txBody>
      </p:sp>
    </p:spTree>
    <p:extLst>
      <p:ext uri="{BB962C8B-B14F-4D97-AF65-F5344CB8AC3E}">
        <p14:creationId xmlns:p14="http://schemas.microsoft.com/office/powerpoint/2010/main" val="392821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999" y="693184"/>
            <a:ext cx="8880433" cy="60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, um Master-</a:t>
            </a:r>
            <a:r>
              <a:rPr lang="en-US" dirty="0" err="1"/>
              <a:t>Titelformat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bearbeiten</a:t>
            </a:r>
            <a:r>
              <a:rPr lang="en-US" dirty="0"/>
              <a:t>.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47999" y="6480000"/>
            <a:ext cx="10272537" cy="358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ts val="0"/>
              </a:spcBef>
              <a:defRPr sz="1400" dirty="0" err="1" smtClean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18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10980000" y="6480000"/>
            <a:ext cx="720000" cy="35877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spcBef>
                <a:spcPts val="0"/>
              </a:spcBef>
              <a:defRPr sz="14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fld id="{00B35653-1D7B-4B8E-84EC-67610A112D5B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4" name="Rechteck 3"/>
          <p:cNvSpPr/>
          <p:nvPr userDrawn="1"/>
        </p:nvSpPr>
        <p:spPr bwMode="auto">
          <a:xfrm>
            <a:off x="690092" y="1689669"/>
            <a:ext cx="4469804" cy="1379292"/>
          </a:xfrm>
          <a:prstGeom prst="rect">
            <a:avLst/>
          </a:prstGeom>
          <a:ln>
            <a:noFill/>
            <a:headEnd type="none" w="med" len="med"/>
            <a:tailEnd type="triangle" w="lg" len="lg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3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800" r:id="rId2"/>
    <p:sldLayoutId id="2147483801" r:id="rId3"/>
    <p:sldLayoutId id="2147483802" r:id="rId4"/>
    <p:sldLayoutId id="2147483805" r:id="rId5"/>
    <p:sldLayoutId id="2147483806" r:id="rId6"/>
    <p:sldLayoutId id="2147483807" r:id="rId7"/>
    <p:sldLayoutId id="2147483808" r:id="rId8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 b="1" kern="2100" baseline="0">
          <a:solidFill>
            <a:schemeClr val="bg1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Font typeface="Wingdings" pitchFamily="2" charset="2"/>
        <a:buChar char="§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•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-"/>
        <a:defRPr kumimoji="1"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•"/>
        <a:defRPr kumimoji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•"/>
        <a:defRPr kumimoji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•"/>
        <a:defRPr kumimoji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Char char="•"/>
        <a:defRPr kumimoji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C6795B0-66DD-FC95-F2AB-AD35D60EE5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45785" y="1692000"/>
            <a:ext cx="11352381" cy="4628571"/>
          </a:xfrm>
          <a:prstGeom prst="rect">
            <a:avLst/>
          </a:prstGeom>
        </p:spPr>
      </p:pic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/>
            <a:br>
              <a:rPr lang="en-GB" sz="3200" noProof="0" dirty="0"/>
            </a:br>
            <a:r>
              <a:rPr lang="en-US" sz="3200" b="1" noProof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Structural aspect of HDD installations</a:t>
            </a:r>
            <a:br>
              <a:rPr lang="en-US" sz="3200" b="1" noProof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200" b="1" noProof="0" dirty="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(Horizontal Directional Drilling)</a:t>
            </a:r>
            <a:endParaRPr lang="en-GB" sz="3200" b="1" noProof="0" dirty="0">
              <a:solidFill>
                <a:schemeClr val="bg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lvl="1"/>
            <a:r>
              <a:rPr lang="en-GB" noProof="0" dirty="0"/>
              <a:t>HDD designs acc. DWA-A 161 / DVGW GW 312</a:t>
            </a:r>
            <a:br>
              <a:rPr lang="en-GB" noProof="0" dirty="0"/>
            </a:br>
            <a:r>
              <a:rPr lang="en-GB" noProof="0" dirty="0"/>
              <a:t>at NO-DIG TÜRKIYE 2024</a:t>
            </a:r>
          </a:p>
          <a:p>
            <a:pPr lvl="1"/>
            <a:r>
              <a:rPr lang="en-GB" noProof="0" dirty="0"/>
              <a:t>Dipl.-Ing. (FH) Frederik Müller M.Eng.</a:t>
            </a:r>
            <a:br>
              <a:rPr lang="en-GB" noProof="0" dirty="0"/>
            </a:br>
            <a:r>
              <a:rPr lang="en-GB" noProof="0" dirty="0"/>
              <a:t>IngSoft GmbH, Nürnberg, Germany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3D5C7EC-F596-8C92-06F5-C9BFC717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F086B90-151B-68A6-5E9C-9FCE3571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1676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74CA3ED-4468-4633-B337-B0EF4311C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6B2AD6-CFC8-43B2-8BE8-731D5F5FFEA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F55ABD9-C413-4D9C-8B2D-A5C53AB3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EBB5628-8374-4EDE-8128-19F4C56260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BEC477E-E5A3-401D-BCB9-4874646C960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2E7F23-F7D9-42FA-85BE-6CA4DC3FF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335" y="-594273"/>
            <a:ext cx="12311023" cy="7551665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C2AAAADA-21D6-9153-8F47-B6B11C3B00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2870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Dead weight of pipe, soil</a:t>
            </a:r>
          </a:p>
          <a:p>
            <a:r>
              <a:rPr lang="en-GB" noProof="1"/>
              <a:t>Street</a:t>
            </a:r>
          </a:p>
          <a:p>
            <a:pPr lvl="1"/>
            <a:r>
              <a:rPr lang="en-GB" noProof="1"/>
              <a:t>Load Model 1, LM1 (instead! of SLW60/HGV60)</a:t>
            </a:r>
          </a:p>
          <a:p>
            <a:pPr lvl="1"/>
            <a:r>
              <a:rPr lang="en-GB" noProof="1"/>
              <a:t>Cover height at least 1.0 m</a:t>
            </a:r>
          </a:p>
          <a:p>
            <a:pPr lvl="1"/>
            <a:r>
              <a:rPr lang="en-GB" noProof="1"/>
              <a:t>Fatigue proof: 2x10^6 load cycles</a:t>
            </a:r>
          </a:p>
          <a:p>
            <a:r>
              <a:rPr lang="en-GB" noProof="1"/>
              <a:t>Railway</a:t>
            </a:r>
          </a:p>
          <a:p>
            <a:pPr lvl="1"/>
            <a:r>
              <a:rPr lang="en-GB" noProof="1"/>
              <a:t>Load Model 71, LM71</a:t>
            </a:r>
          </a:p>
          <a:p>
            <a:pPr lvl="1"/>
            <a:r>
              <a:rPr lang="en-GB" noProof="1"/>
              <a:t>Impact coefficient</a:t>
            </a:r>
          </a:p>
          <a:p>
            <a:pPr lvl="1"/>
            <a:r>
              <a:rPr lang="en-GB" noProof="1"/>
              <a:t>Cover height: 1.10 m</a:t>
            </a:r>
          </a:p>
          <a:p>
            <a:pPr lvl="1"/>
            <a:r>
              <a:rPr lang="en-GB" noProof="1"/>
              <a:t>Fatigue proof: 1x10^8 load cycles (instead of 2x10^6)</a:t>
            </a:r>
          </a:p>
          <a:p>
            <a:pPr lvl="1"/>
            <a:r>
              <a:rPr lang="en-GB" noProof="1"/>
              <a:t>For steel pipes: 5x10^6 possible, but 1x10^8 required if cover depth &lt; 1.5 m, acc. EuroCode 3, EC3</a:t>
            </a:r>
          </a:p>
          <a:p>
            <a:r>
              <a:rPr lang="en-GB" noProof="1"/>
              <a:t>Optional: ground water, inner pressure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Loads (Actions)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4294967295"/>
          </p:nvPr>
        </p:nvSpPr>
        <p:spPr>
          <a:xfrm>
            <a:off x="646227" y="6485643"/>
            <a:ext cx="10272713" cy="358775"/>
          </a:xfrm>
        </p:spPr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A9A5E7-C6D4-46CD-3978-C213F4E53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5126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Radial and longitudinal actions</a:t>
            </a:r>
          </a:p>
          <a:p>
            <a:r>
              <a:rPr lang="en-GB" noProof="1"/>
              <a:t>Procedures</a:t>
            </a:r>
          </a:p>
          <a:p>
            <a:pPr lvl="1"/>
            <a:r>
              <a:rPr lang="en-GB" noProof="1"/>
              <a:t>"Classical" procedure (mining, tunnelling)</a:t>
            </a:r>
          </a:p>
          <a:p>
            <a:pPr lvl="1"/>
            <a:r>
              <a:rPr lang="en-GB" noProof="1"/>
              <a:t>Pilot pipe</a:t>
            </a:r>
          </a:p>
          <a:p>
            <a:pPr lvl="1"/>
            <a:r>
              <a:rPr lang="en-GB" noProof="1"/>
              <a:t>Soil displacement, burst lining</a:t>
            </a:r>
          </a:p>
          <a:p>
            <a:r>
              <a:rPr lang="en-GB" noProof="1"/>
              <a:t>Pressure Transfer Ring (PTR)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Pipe jacking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424" y="1948200"/>
            <a:ext cx="3153760" cy="42035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564" y="2905745"/>
            <a:ext cx="3467436" cy="2288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4EECEFF-266A-E0AE-628E-3A6472D75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150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1"/>
              <a:t>Wooden ring</a:t>
            </a:r>
          </a:p>
          <a:p>
            <a:r>
              <a:rPr lang="en-GB" noProof="1"/>
              <a:t>Axial stress distribution</a:t>
            </a:r>
            <a:br>
              <a:rPr lang="en-GB" noProof="1"/>
            </a:br>
            <a:r>
              <a:rPr lang="en-GB" noProof="1"/>
              <a:t>between single pipe elements</a:t>
            </a:r>
          </a:p>
          <a:p>
            <a:r>
              <a:rPr lang="en-GB" noProof="1"/>
              <a:t>Picture 1</a:t>
            </a:r>
            <a:br>
              <a:rPr lang="en-GB" noProof="1"/>
            </a:br>
            <a:r>
              <a:rPr lang="en-GB" noProof="1"/>
              <a:t>From ATV-A 161 (1990)</a:t>
            </a:r>
          </a:p>
          <a:p>
            <a:r>
              <a:rPr lang="en-GB" noProof="1"/>
              <a:t>Picture 2</a:t>
            </a:r>
            <a:br>
              <a:rPr lang="en-GB" noProof="1"/>
            </a:br>
            <a:r>
              <a:rPr lang="en-GB" noProof="1"/>
              <a:t>From DWA-A 161 (2014)</a:t>
            </a:r>
          </a:p>
          <a:p>
            <a:r>
              <a:rPr lang="en-GB" noProof="1"/>
              <a:t>GRP in EasyPipe: </a:t>
            </a:r>
            <a:r>
              <a:rPr lang="en-GB" u="sng" noProof="1"/>
              <a:t>no</a:t>
            </a:r>
            <a:r>
              <a:rPr lang="en-GB" noProof="1"/>
              <a:t> PTR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Pressure Transfer Ring (PTR)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9D6D490-6599-F466-E6F8-1CB4619A0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1824" y="1814895"/>
            <a:ext cx="2229171" cy="4437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2D3E11D-AD6D-3EBB-962A-EDB81D708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2350" y="1798348"/>
            <a:ext cx="4361674" cy="4470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A404A0-F7E6-3315-E661-394B7846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330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47998" y="1692000"/>
            <a:ext cx="11052001" cy="1520976"/>
          </a:xfrm>
        </p:spPr>
        <p:txBody>
          <a:bodyPr/>
          <a:lstStyle/>
          <a:p>
            <a:pPr>
              <a:buFont typeface="Wingdings" panose="05000000000000000000" pitchFamily="2" charset="2"/>
              <a:buChar char=""/>
            </a:pPr>
            <a:r>
              <a:rPr lang="en-GB" altLang="de-DE" noProof="1"/>
              <a:t>DWA-A 161, section 8</a:t>
            </a:r>
          </a:p>
          <a:p>
            <a:pPr>
              <a:buFont typeface="Wingdings" panose="05000000000000000000" pitchFamily="2" charset="2"/>
              <a:buChar char=""/>
            </a:pPr>
            <a:r>
              <a:rPr lang="en-GB" altLang="de-DE" noProof="1"/>
              <a:t>Jacking partly in rock, partly in loose soil</a:t>
            </a:r>
          </a:p>
          <a:p>
            <a:pPr>
              <a:buFont typeface="Wingdings" panose="05000000000000000000" pitchFamily="2" charset="2"/>
              <a:buChar char=""/>
            </a:pPr>
            <a:r>
              <a:rPr lang="en-GB" altLang="de-DE" noProof="1"/>
              <a:t>Mixed soils (Fig. 9) are unfavourable for the pipe</a:t>
            </a:r>
            <a:endParaRPr lang="en-GB" noProof="1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noProof="1"/>
              <a:t>Special feature for jacking in mixed soils</a:t>
            </a:r>
            <a:endParaRPr lang="en-GB" noProof="1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27" name="Freeform 6"/>
          <p:cNvSpPr>
            <a:spLocks noChangeArrowheads="1"/>
          </p:cNvSpPr>
          <p:nvPr/>
        </p:nvSpPr>
        <p:spPr bwMode="auto">
          <a:xfrm>
            <a:off x="1017166" y="3482305"/>
            <a:ext cx="2122487" cy="1957388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pattFill prst="wdUpDiag">
            <a:fgClr>
              <a:srgbClr val="99663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214016" y="5579393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1pPr>
            <a:lvl2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2pPr>
            <a:lvl3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3pPr>
            <a:lvl4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4pPr>
            <a:lvl5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latin typeface="+mj-lt"/>
              </a:rPr>
              <a:t>Loose soil</a:t>
            </a:r>
          </a:p>
        </p:txBody>
      </p:sp>
      <p:sp>
        <p:nvSpPr>
          <p:cNvPr id="29" name="Freeform 8"/>
          <p:cNvSpPr>
            <a:spLocks noChangeArrowheads="1"/>
          </p:cNvSpPr>
          <p:nvPr/>
        </p:nvSpPr>
        <p:spPr bwMode="auto">
          <a:xfrm>
            <a:off x="3993728" y="3483893"/>
            <a:ext cx="2122488" cy="1958975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pattFill prst="wdDnDiag">
            <a:fgClr>
              <a:srgbClr val="7F7F7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4190578" y="5580980"/>
            <a:ext cx="1728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1pPr>
            <a:lvl2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2pPr>
            <a:lvl3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3pPr>
            <a:lvl4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4pPr>
            <a:lvl5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latin typeface="+mj-lt"/>
              </a:rPr>
              <a:t>Solid rock</a:t>
            </a:r>
          </a:p>
        </p:txBody>
      </p:sp>
      <p:sp>
        <p:nvSpPr>
          <p:cNvPr id="31" name="Freeform 10"/>
          <p:cNvSpPr>
            <a:spLocks noChangeArrowheads="1"/>
          </p:cNvSpPr>
          <p:nvPr/>
        </p:nvSpPr>
        <p:spPr bwMode="auto">
          <a:xfrm>
            <a:off x="6829003" y="3460080"/>
            <a:ext cx="2120900" cy="1957388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pattFill prst="wdDnDiag">
            <a:fgClr>
              <a:srgbClr val="7F7F7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025853" y="5557168"/>
            <a:ext cx="1728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1pPr>
            <a:lvl2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2pPr>
            <a:lvl3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3pPr>
            <a:lvl4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4pPr>
            <a:lvl5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latin typeface="+mj-lt"/>
              </a:rPr>
              <a:t>Mixed soil</a:t>
            </a:r>
          </a:p>
        </p:txBody>
      </p:sp>
      <p:sp>
        <p:nvSpPr>
          <p:cNvPr id="33" name="Freeform 12"/>
          <p:cNvSpPr>
            <a:spLocks noChangeArrowheads="1"/>
          </p:cNvSpPr>
          <p:nvPr/>
        </p:nvSpPr>
        <p:spPr bwMode="auto">
          <a:xfrm>
            <a:off x="6586116" y="3412455"/>
            <a:ext cx="2462212" cy="1430338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pattFill prst="wdUpDiag">
            <a:fgClr>
              <a:srgbClr val="996633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591" y="3925218"/>
            <a:ext cx="107632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66" y="3949030"/>
            <a:ext cx="1077912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428" y="3960143"/>
            <a:ext cx="1077913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Oval 16"/>
          <p:cNvSpPr>
            <a:spLocks noChangeArrowheads="1"/>
          </p:cNvSpPr>
          <p:nvPr/>
        </p:nvSpPr>
        <p:spPr bwMode="auto">
          <a:xfrm>
            <a:off x="1495003" y="3914105"/>
            <a:ext cx="1077913" cy="1076325"/>
          </a:xfrm>
          <a:prstGeom prst="ellipse">
            <a:avLst/>
          </a:prstGeom>
          <a:noFill/>
          <a:ln w="12600" cap="sq">
            <a:solidFill>
              <a:srgbClr val="000000">
                <a:alpha val="79999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</p:txBody>
      </p:sp>
      <p:sp>
        <p:nvSpPr>
          <p:cNvPr id="38" name="Oval 17"/>
          <p:cNvSpPr>
            <a:spLocks noChangeArrowheads="1"/>
          </p:cNvSpPr>
          <p:nvPr/>
        </p:nvSpPr>
        <p:spPr bwMode="auto">
          <a:xfrm>
            <a:off x="4514428" y="3961730"/>
            <a:ext cx="1077913" cy="1076325"/>
          </a:xfrm>
          <a:prstGeom prst="ellipse">
            <a:avLst/>
          </a:prstGeom>
          <a:noFill/>
          <a:ln w="12600" cap="sq">
            <a:solidFill>
              <a:srgbClr val="000000">
                <a:alpha val="79999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</p:txBody>
      </p:sp>
      <p:sp>
        <p:nvSpPr>
          <p:cNvPr id="39" name="Oval 18"/>
          <p:cNvSpPr>
            <a:spLocks noChangeArrowheads="1"/>
          </p:cNvSpPr>
          <p:nvPr/>
        </p:nvSpPr>
        <p:spPr bwMode="auto">
          <a:xfrm>
            <a:off x="7278266" y="3949030"/>
            <a:ext cx="1077912" cy="1077913"/>
          </a:xfrm>
          <a:prstGeom prst="ellipse">
            <a:avLst/>
          </a:prstGeom>
          <a:noFill/>
          <a:ln w="12600" cap="sq">
            <a:solidFill>
              <a:srgbClr val="000000">
                <a:alpha val="79999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</p:txBody>
      </p:sp>
      <p:pic>
        <p:nvPicPr>
          <p:cNvPr id="4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0000">
            <a:off x="7417966" y="2710780"/>
            <a:ext cx="1327150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102B94-3D38-653D-9DAF-5C1DB3E62B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69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3" grpId="0" animBg="1"/>
      <p:bldP spid="37" grpId="0" animBg="1"/>
      <p:bldP spid="38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"/>
            </a:pPr>
            <a:r>
              <a:rPr lang="en-GB" altLang="de-DE" noProof="1"/>
              <a:t>Reduce cover depth if necessary</a:t>
            </a:r>
          </a:p>
          <a:p>
            <a:pPr>
              <a:buFont typeface="Wingdings" panose="05000000000000000000" pitchFamily="2" charset="2"/>
              <a:buChar char=""/>
            </a:pPr>
            <a:r>
              <a:rPr lang="en-GB" altLang="de-DE" noProof="1"/>
              <a:t>Coordination with the geotechnical expert</a:t>
            </a:r>
          </a:p>
          <a:p>
            <a:pPr>
              <a:buFont typeface="Wingdings" panose="05000000000000000000" pitchFamily="2" charset="2"/>
              <a:buChar char=""/>
            </a:pPr>
            <a:r>
              <a:rPr lang="en-GB" altLang="de-DE" noProof="1"/>
              <a:t>Minimum value:</a:t>
            </a:r>
            <a:br>
              <a:rPr lang="en-GB" altLang="de-DE" noProof="1"/>
            </a:br>
            <a:r>
              <a:rPr lang="en-GB" altLang="de-DE" noProof="1"/>
              <a:t>two times outer diameter 2 x D</a:t>
            </a:r>
            <a:r>
              <a:rPr lang="en-GB" altLang="de-DE" baseline="-25000" noProof="1"/>
              <a:t>A</a:t>
            </a:r>
            <a:r>
              <a:rPr lang="en-GB" altLang="de-DE" noProof="1"/>
              <a:t> (8.2.2)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 noProof="1"/>
              <a:t>Special feature of jacking completely in solid rock</a:t>
            </a:r>
            <a:endParaRPr lang="en-GB" noProof="1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8" name="Freeform 6"/>
          <p:cNvSpPr>
            <a:spLocks noChangeArrowheads="1"/>
          </p:cNvSpPr>
          <p:nvPr/>
        </p:nvSpPr>
        <p:spPr bwMode="auto">
          <a:xfrm>
            <a:off x="7842696" y="3699917"/>
            <a:ext cx="2122488" cy="1958975"/>
          </a:xfrm>
          <a:custGeom>
            <a:avLst/>
            <a:gdLst>
              <a:gd name="T0" fmla="*/ 2147483646 w 43200"/>
              <a:gd name="T1" fmla="*/ 2147483646 h 43200"/>
              <a:gd name="T2" fmla="*/ 2147483646 w 43200"/>
              <a:gd name="T3" fmla="*/ 2147483646 h 43200"/>
              <a:gd name="T4" fmla="*/ 2147483646 w 43200"/>
              <a:gd name="T5" fmla="*/ 2147483646 h 43200"/>
              <a:gd name="T6" fmla="*/ 2147483646 w 43200"/>
              <a:gd name="T7" fmla="*/ 2147483646 h 43200"/>
              <a:gd name="T8" fmla="*/ 2147483646 w 43200"/>
              <a:gd name="T9" fmla="*/ 2147483646 h 43200"/>
              <a:gd name="T10" fmla="*/ 2147483646 w 43200"/>
              <a:gd name="T11" fmla="*/ 2147483646 h 43200"/>
              <a:gd name="T12" fmla="*/ 2147483646 w 43200"/>
              <a:gd name="T13" fmla="*/ 2147483646 h 43200"/>
              <a:gd name="T14" fmla="*/ 2147483646 w 43200"/>
              <a:gd name="T15" fmla="*/ 2147483646 h 43200"/>
              <a:gd name="T16" fmla="*/ 2147483646 w 43200"/>
              <a:gd name="T17" fmla="*/ 2147483646 h 43200"/>
              <a:gd name="T18" fmla="*/ 2147483646 w 43200"/>
              <a:gd name="T19" fmla="*/ 2147483646 h 43200"/>
              <a:gd name="T20" fmla="*/ 2147483646 w 43200"/>
              <a:gd name="T21" fmla="*/ 2147483646 h 43200"/>
              <a:gd name="T22" fmla="*/ 2147483646 w 43200"/>
              <a:gd name="T23" fmla="*/ 2147483646 h 43200"/>
              <a:gd name="T24" fmla="*/ 2147483646 w 43200"/>
              <a:gd name="T25" fmla="*/ 2147483646 h 43200"/>
              <a:gd name="T26" fmla="*/ 2147483646 w 43200"/>
              <a:gd name="T27" fmla="*/ 2147483646 h 43200"/>
              <a:gd name="T28" fmla="*/ 2147483646 w 43200"/>
              <a:gd name="T29" fmla="*/ 2147483646 h 43200"/>
              <a:gd name="T30" fmla="*/ 2147483646 w 43200"/>
              <a:gd name="T31" fmla="*/ 2147483646 h 43200"/>
              <a:gd name="T32" fmla="*/ 2147483646 w 43200"/>
              <a:gd name="T33" fmla="*/ 2147483646 h 43200"/>
              <a:gd name="T34" fmla="*/ 2147483646 w 43200"/>
              <a:gd name="T35" fmla="*/ 2147483646 h 43200"/>
              <a:gd name="T36" fmla="*/ 2147483646 w 43200"/>
              <a:gd name="T37" fmla="*/ 2147483646 h 43200"/>
              <a:gd name="T38" fmla="*/ 2147483646 w 43200"/>
              <a:gd name="T39" fmla="*/ 2147483646 h 43200"/>
              <a:gd name="T40" fmla="*/ 2147483646 w 43200"/>
              <a:gd name="T41" fmla="*/ 2147483646 h 43200"/>
              <a:gd name="T42" fmla="*/ 2147483646 w 43200"/>
              <a:gd name="T43" fmla="*/ 2147483646 h 43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3200" h="43200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</a:path>
              <a:path w="43200" h="43200" fill="none"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pattFill prst="wdDnDiag">
            <a:fgClr>
              <a:srgbClr val="7F7F7F"/>
            </a:fgClr>
            <a:bgClr>
              <a:schemeClr val="bg1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de-DE" dirty="0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039546" y="5797004"/>
            <a:ext cx="1728788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1pPr>
            <a:lvl2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2pPr>
            <a:lvl3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3pPr>
            <a:lvl4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4pPr>
            <a:lvl5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latin typeface="+mj-lt"/>
              </a:rPr>
              <a:t>Soild rock</a:t>
            </a:r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8363396" y="4177754"/>
            <a:ext cx="1077913" cy="1076325"/>
          </a:xfrm>
          <a:prstGeom prst="ellipse">
            <a:avLst/>
          </a:prstGeom>
          <a:noFill/>
          <a:ln w="28440" cap="sq">
            <a:solidFill>
              <a:srgbClr val="000000">
                <a:alpha val="79999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979096" y="1853654"/>
            <a:ext cx="1060450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1pPr>
            <a:lvl2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2pPr>
            <a:lvl3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3pPr>
            <a:lvl4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4pPr>
            <a:lvl5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latin typeface="+mj-lt"/>
              </a:rPr>
              <a:t>ex. h</a:t>
            </a:r>
            <a:r>
              <a:rPr lang="de-DE" altLang="de-DE" sz="1800" baseline="-25000" dirty="0">
                <a:latin typeface="+mj-lt"/>
              </a:rPr>
              <a:t>ü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979096" y="2404517"/>
            <a:ext cx="1016000" cy="64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1pPr>
            <a:lvl2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2pPr>
            <a:lvl3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3pPr>
            <a:lvl4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4pPr>
            <a:lvl5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latin typeface="+mj-lt"/>
              </a:rPr>
              <a:t>red. h</a:t>
            </a:r>
            <a:r>
              <a:rPr lang="de-DE" altLang="de-DE" sz="1800" baseline="-25000" dirty="0">
                <a:latin typeface="+mj-lt"/>
              </a:rPr>
              <a:t>ü</a:t>
            </a:r>
            <a:br>
              <a:rPr lang="de-DE" altLang="de-DE" sz="1800" baseline="-25000" dirty="0">
                <a:latin typeface="+mj-lt"/>
              </a:rPr>
            </a:br>
            <a:r>
              <a:rPr lang="de-DE" altLang="de-DE" sz="1800" dirty="0">
                <a:latin typeface="+mj-lt"/>
              </a:rPr>
              <a:t>&gt; 2D</a:t>
            </a:r>
            <a:r>
              <a:rPr lang="de-DE" altLang="de-DE" sz="1800" baseline="-25000" dirty="0">
                <a:latin typeface="+mj-lt"/>
              </a:rPr>
              <a:t>A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8237984" y="2069554"/>
            <a:ext cx="1530350" cy="1588"/>
          </a:xfrm>
          <a:prstGeom prst="line">
            <a:avLst/>
          </a:prstGeom>
          <a:noFill/>
          <a:ln w="28440" cap="sq">
            <a:solidFill>
              <a:srgbClr val="000000">
                <a:alpha val="79999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8237984" y="2620417"/>
            <a:ext cx="811212" cy="1587"/>
          </a:xfrm>
          <a:prstGeom prst="line">
            <a:avLst/>
          </a:prstGeom>
          <a:noFill/>
          <a:ln w="28440" cap="sq">
            <a:solidFill>
              <a:srgbClr val="000000">
                <a:alpha val="79999"/>
              </a:srgb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dirty="0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0011221" y="1850479"/>
            <a:ext cx="54927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1pPr>
            <a:lvl2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2pPr>
            <a:lvl3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3pPr>
            <a:lvl4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4pPr>
            <a:lvl5pPr>
              <a:lnSpc>
                <a:spcPct val="110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5pPr>
            <a:lvl6pPr marL="25146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6pPr>
            <a:lvl7pPr marL="29718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7pPr>
            <a:lvl8pPr marL="34290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8pPr>
            <a:lvl9pPr marL="3886200" indent="-228600" defTabSz="449263" eaLnBrk="0" fontAlgn="base" hangingPunct="0">
              <a:lnSpc>
                <a:spcPct val="11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panose="020B0604020202020204" charset="0"/>
                <a:cs typeface="DejaVu Sans" panose="020B060402020202020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de-DE" altLang="de-DE" sz="1800" dirty="0">
                <a:latin typeface="+mj-lt"/>
              </a:rPr>
              <a:t>p</a:t>
            </a:r>
            <a:r>
              <a:rPr lang="de-DE" altLang="de-DE" sz="1800" baseline="-25000" dirty="0">
                <a:latin typeface="+mj-lt"/>
              </a:rPr>
              <a:t>V</a:t>
            </a:r>
          </a:p>
        </p:txBody>
      </p:sp>
      <p:cxnSp>
        <p:nvCxnSpPr>
          <p:cNvPr id="16" name="AutoShape 14"/>
          <p:cNvCxnSpPr>
            <a:cxnSpLocks noChangeShapeType="1"/>
          </p:cNvCxnSpPr>
          <p:nvPr/>
        </p:nvCxnSpPr>
        <p:spPr bwMode="auto">
          <a:xfrm>
            <a:off x="9388921" y="2069554"/>
            <a:ext cx="1588" cy="2108200"/>
          </a:xfrm>
          <a:prstGeom prst="straightConnector1">
            <a:avLst/>
          </a:prstGeom>
          <a:noFill/>
          <a:ln w="28440" cap="sq">
            <a:solidFill>
              <a:srgbClr val="000000">
                <a:alpha val="79999"/>
              </a:srgb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7" name="AutoShape 15"/>
          <p:cNvCxnSpPr>
            <a:cxnSpLocks noChangeShapeType="1"/>
          </p:cNvCxnSpPr>
          <p:nvPr/>
        </p:nvCxnSpPr>
        <p:spPr bwMode="auto">
          <a:xfrm>
            <a:off x="8596759" y="2620417"/>
            <a:ext cx="1587" cy="1557337"/>
          </a:xfrm>
          <a:prstGeom prst="straightConnector1">
            <a:avLst/>
          </a:prstGeom>
          <a:noFill/>
          <a:ln w="28440" cap="sq">
            <a:solidFill>
              <a:srgbClr val="000000">
                <a:alpha val="79999"/>
              </a:srgbClr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80" b="39200"/>
          <a:stretch>
            <a:fillRect/>
          </a:stretch>
        </p:blipFill>
        <p:spPr bwMode="auto">
          <a:xfrm>
            <a:off x="911424" y="4719092"/>
            <a:ext cx="497522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8F7BEE-5612-4BF4-B449-DD72202CF7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561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DE83962-41E0-C949-5865-86A47AD14A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400" y="1532589"/>
            <a:ext cx="5212609" cy="4716463"/>
          </a:xfrm>
        </p:spPr>
      </p:pic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Required verifications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4294967295"/>
          </p:nvPr>
        </p:nvSpPr>
        <p:spPr>
          <a:xfrm>
            <a:off x="646227" y="6485643"/>
            <a:ext cx="10272713" cy="358775"/>
          </a:xfrm>
        </p:spPr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43A424F-BB98-1DF8-51AF-153F8D8A4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8634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Minimum wall thickness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4294967295"/>
          </p:nvPr>
        </p:nvSpPr>
        <p:spPr>
          <a:xfrm>
            <a:off x="646227" y="6485643"/>
            <a:ext cx="10272713" cy="358775"/>
          </a:xfrm>
        </p:spPr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19E0F8-6F41-8195-B51A-D17FB1FA43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are there minimum wall thicknesses/reinforcement?</a:t>
            </a:r>
          </a:p>
          <a:p>
            <a:pPr lvl="1"/>
            <a:r>
              <a:rPr lang="en-US" dirty="0"/>
              <a:t>Compensation of axial/radial stress interaction</a:t>
            </a:r>
          </a:p>
          <a:p>
            <a:pPr lvl="1"/>
            <a:r>
              <a:rPr lang="en-US" dirty="0"/>
              <a:t>Avoidance of sudden failure</a:t>
            </a:r>
          </a:p>
          <a:p>
            <a:r>
              <a:rPr lang="en-US" dirty="0"/>
              <a:t>Minimum wall thicknesses</a:t>
            </a:r>
          </a:p>
          <a:p>
            <a:pPr lvl="1"/>
            <a:r>
              <a:rPr lang="en-US" dirty="0"/>
              <a:t>Independent of the actions ("loads")</a:t>
            </a:r>
          </a:p>
          <a:p>
            <a:pPr lvl="1"/>
            <a:r>
              <a:rPr lang="en-US" dirty="0"/>
              <a:t>Independent of the installation conditions</a:t>
            </a:r>
          </a:p>
          <a:p>
            <a:pPr lvl="1"/>
            <a:r>
              <a:rPr lang="en-US" dirty="0"/>
              <a:t>Dependent on the material (Tables 19, 20)</a:t>
            </a:r>
          </a:p>
          <a:p>
            <a:pPr lvl="1"/>
            <a:r>
              <a:rPr lang="en-US" dirty="0"/>
              <a:t>Reinforced concrete pipes -&gt; DIN V 1201, 5.3.5.2: t/rm = 0.17</a:t>
            </a:r>
          </a:p>
          <a:p>
            <a:pPr lvl="1"/>
            <a:r>
              <a:rPr lang="en-US" dirty="0"/>
              <a:t>Depending on the nominal diameter DN</a:t>
            </a:r>
          </a:p>
          <a:p>
            <a:r>
              <a:rPr lang="en-US" dirty="0"/>
              <a:t>Minimum reinforcement</a:t>
            </a:r>
          </a:p>
          <a:p>
            <a:pPr lvl="1"/>
            <a:r>
              <a:rPr lang="en-US" dirty="0"/>
              <a:t>Section 9.3.2 -&gt;DIN V 1201, 5.3.7</a:t>
            </a:r>
          </a:p>
          <a:p>
            <a:pPr lvl="1"/>
            <a:r>
              <a:rPr lang="en-US" dirty="0"/>
              <a:t>0.7% of the minimum wall thickness required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23C8F50-DF73-2BED-ED86-FCCE158A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2847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Minimum sectional forces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4294967295"/>
          </p:nvPr>
        </p:nvSpPr>
        <p:spPr>
          <a:xfrm>
            <a:off x="646227" y="6485643"/>
            <a:ext cx="10272713" cy="358775"/>
          </a:xfrm>
        </p:spPr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BC07FC3F-7EED-EEF6-DCEF-CAA1C090C5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784" y="1774109"/>
            <a:ext cx="3780812" cy="4607219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FCA2E3-E29A-2739-BD36-F59A91EF9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904" y="1816474"/>
            <a:ext cx="4296528" cy="4535224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5588928-34E4-5F2E-5780-66FEFA2E2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42802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1"/>
              <a:t>Equivalent stresses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4294967295"/>
          </p:nvPr>
        </p:nvSpPr>
        <p:spPr>
          <a:xfrm>
            <a:off x="646227" y="6485643"/>
            <a:ext cx="10272713" cy="358775"/>
          </a:xfrm>
        </p:spPr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3F0C200-D080-D05F-22A0-D7C993820F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64916" y="1454717"/>
            <a:ext cx="3579085" cy="4779963"/>
          </a:xfr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B2C43BB-DFF5-A9F8-6E74-DF3A74454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1373642"/>
            <a:ext cx="4022382" cy="4964690"/>
          </a:xfrm>
          <a:prstGeom prst="rect">
            <a:avLst/>
          </a:prstGeom>
        </p:spPr>
      </p:pic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51EE9F7F-840C-5674-B64C-D3FD5B3075AF}"/>
              </a:ext>
            </a:extLst>
          </p:cNvPr>
          <p:cNvSpPr txBox="1">
            <a:spLocks/>
          </p:cNvSpPr>
          <p:nvPr/>
        </p:nvSpPr>
        <p:spPr>
          <a:xfrm>
            <a:off x="647999" y="1692000"/>
            <a:ext cx="5400000" cy="4716000"/>
          </a:xfrm>
          <a:prstGeom prst="rect">
            <a:avLst/>
          </a:prstGeom>
        </p:spPr>
        <p:txBody>
          <a:bodyPr tIns="0" bIns="0"/>
          <a:lstStyle>
            <a:lvl1pPr marL="288000" indent="-288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kumimoji="1" sz="2000" b="1" kern="21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16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•"/>
              <a:defRPr kumimoji="1" sz="1800" kern="21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864000" indent="-216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-"/>
              <a:defRPr kumimoji="1" sz="1400" kern="21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3pPr>
            <a:lvl4pPr marL="1152000" indent="-216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•"/>
              <a:defRPr kumimoji="1" sz="1400" kern="21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4pPr>
            <a:lvl5pPr marL="1440000" indent="-216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•"/>
              <a:defRPr kumimoji="1" sz="1400" kern="21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dirty="0"/>
              <a:t>Interaktion </a:t>
            </a:r>
          </a:p>
          <a:p>
            <a:pPr lvl="1"/>
            <a:r>
              <a:rPr lang="en-US" noProof="1"/>
              <a:t>Radial &amp; axial direction overlay</a:t>
            </a:r>
          </a:p>
          <a:p>
            <a:pPr lvl="1"/>
            <a:r>
              <a:rPr lang="en-US" noProof="1"/>
              <a:t>Construction state</a:t>
            </a:r>
          </a:p>
          <a:p>
            <a:r>
              <a:rPr lang="en-US" b="1" noProof="1"/>
              <a:t>Determination of the maximum</a:t>
            </a:r>
            <a:br>
              <a:rPr lang="en-US" b="1" noProof="1"/>
            </a:br>
            <a:r>
              <a:rPr lang="en-US" b="1" noProof="1"/>
              <a:t>permissible jacking force</a:t>
            </a:r>
            <a:endParaRPr lang="en-GB" b="1" noProof="1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78EDFBE-988B-1B0F-CAF5-F25067C30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301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58438-62D2-8FB0-66A9-5554BD96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5E89803D-931D-C3BD-A2ED-EC22F09DC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761" y="3104520"/>
            <a:ext cx="6559572" cy="295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B1A9D30-B063-74CB-BA34-5EE37BDFB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9" y="693184"/>
            <a:ext cx="10488561" cy="602815"/>
          </a:xfrm>
        </p:spPr>
        <p:txBody>
          <a:bodyPr/>
          <a:lstStyle/>
          <a:p>
            <a:r>
              <a:rPr lang="en-GB" dirty="0"/>
              <a:t>Horizontal Directional Drilling (HDD)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3027D67-F93E-14F0-A855-C9401AF20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100D1E2-0799-3BD1-8B0B-0813BF507D6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Introduction</a:t>
            </a:r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297B009B-3CC7-9CA5-0784-4906D5246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7699" y="1792595"/>
            <a:ext cx="5592317" cy="2878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B26AFB4-5C59-F827-5EDB-5AB510BEA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38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Earth, groundwater, inner pressure, traffic loads</a:t>
            </a:r>
          </a:p>
          <a:p>
            <a:pPr lvl="1"/>
            <a:r>
              <a:rPr lang="en-GB" noProof="0" dirty="0"/>
              <a:t>Verifications for stresses/strains, deformations (circumferential)</a:t>
            </a:r>
          </a:p>
          <a:p>
            <a:pPr lvl="1"/>
            <a:r>
              <a:rPr lang="en-GB" noProof="0" dirty="0"/>
              <a:t>Buckling/stability for steel, GRP, plastic pipes</a:t>
            </a:r>
          </a:p>
          <a:p>
            <a:r>
              <a:rPr lang="en-GB" noProof="0" dirty="0"/>
              <a:t>Construction state</a:t>
            </a:r>
          </a:p>
          <a:p>
            <a:pPr lvl="1"/>
            <a:r>
              <a:rPr lang="en-GB" noProof="0" dirty="0"/>
              <a:t>Pulling force: Tension</a:t>
            </a:r>
          </a:p>
          <a:p>
            <a:pPr lvl="1"/>
            <a:r>
              <a:rPr lang="en-GB" noProof="0" dirty="0"/>
              <a:t>Curvature: Bending</a:t>
            </a:r>
          </a:p>
          <a:p>
            <a:pPr lvl="1"/>
            <a:r>
              <a:rPr lang="en-GB" noProof="0" dirty="0"/>
              <a:t>Interaction of tension and bending (longitudinal)</a:t>
            </a:r>
          </a:p>
          <a:p>
            <a:pPr lvl="1"/>
            <a:r>
              <a:rPr lang="en-GB" noProof="0" dirty="0"/>
              <a:t>Lubricant pressure</a:t>
            </a:r>
          </a:p>
          <a:p>
            <a:r>
              <a:rPr lang="en-GB" noProof="0" dirty="0"/>
              <a:t>Operational state</a:t>
            </a:r>
          </a:p>
          <a:p>
            <a:pPr lvl="1"/>
            <a:r>
              <a:rPr lang="en-GB" noProof="0" dirty="0"/>
              <a:t>Bending from installation “remains”</a:t>
            </a:r>
          </a:p>
          <a:p>
            <a:pPr lvl="1"/>
            <a:r>
              <a:rPr lang="en-GB" noProof="0" dirty="0"/>
              <a:t>Service life of 50 years (and more): Long-term material characteristics for time-dependent materials, fatigue check for live loads</a:t>
            </a:r>
          </a:p>
          <a:p>
            <a:pPr lvl="1"/>
            <a:endParaRPr lang="en-GB" noProof="0" dirty="0"/>
          </a:p>
          <a:p>
            <a:pPr lvl="1"/>
            <a:endParaRPr lang="en-GB" noProof="0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96897EA-2C60-94E2-E849-96244FE0DB4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7824192" y="1957308"/>
            <a:ext cx="2211594" cy="4185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Approval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EDB849C1-AC80-DE8D-61B0-1C7A6D73D15B}"/>
              </a:ext>
            </a:extLst>
          </p:cNvPr>
          <p:cNvCxnSpPr/>
          <p:nvPr/>
        </p:nvCxnSpPr>
        <p:spPr bwMode="auto">
          <a:xfrm>
            <a:off x="5447928" y="2780928"/>
            <a:ext cx="187220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CE8617F-C604-57F2-B926-23EC80A972A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8761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8C87321-0D54-A5D8-C655-59E94AF62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Longitudinal tensile force from retraction</a:t>
            </a:r>
          </a:p>
          <a:p>
            <a:pPr lvl="1"/>
            <a:r>
              <a:rPr lang="en-GB" noProof="0" dirty="0"/>
              <a:t>Approach DCA: full length drawn</a:t>
            </a:r>
          </a:p>
          <a:p>
            <a:pPr lvl="1"/>
            <a:r>
              <a:rPr lang="en-GB" noProof="0" dirty="0"/>
              <a:t>Coefficient of friction</a:t>
            </a:r>
          </a:p>
          <a:p>
            <a:pPr lvl="1"/>
            <a:r>
              <a:rPr lang="en-GB" noProof="0" dirty="0"/>
              <a:t>Result: </a:t>
            </a:r>
            <a:r>
              <a:rPr lang="en-GB" b="1" noProof="0" dirty="0"/>
              <a:t>required</a:t>
            </a:r>
            <a:r>
              <a:rPr lang="en-GB" noProof="0" dirty="0"/>
              <a:t> tensile force</a:t>
            </a:r>
          </a:p>
          <a:p>
            <a:r>
              <a:rPr lang="en-GB" noProof="0" dirty="0"/>
              <a:t>Longitudinal tensile force permissible</a:t>
            </a:r>
          </a:p>
          <a:p>
            <a:pPr lvl="1"/>
            <a:r>
              <a:rPr lang="en-GB" noProof="0" dirty="0"/>
              <a:t>"Endless" pipe string (e.g. PE, steel)</a:t>
            </a:r>
          </a:p>
          <a:p>
            <a:pPr lvl="1"/>
            <a:r>
              <a:rPr lang="en-GB" noProof="0" dirty="0"/>
              <a:t>Permissible stress of pipe material x ring surface</a:t>
            </a:r>
          </a:p>
          <a:p>
            <a:pPr lvl="1"/>
            <a:r>
              <a:rPr lang="en-GB" noProof="0" dirty="0"/>
              <a:t>Result: </a:t>
            </a:r>
            <a:r>
              <a:rPr lang="en-GB" b="1" noProof="0" dirty="0"/>
              <a:t>permissible</a:t>
            </a:r>
            <a:r>
              <a:rPr lang="en-GB" noProof="0" dirty="0"/>
              <a:t> tensile force</a:t>
            </a:r>
          </a:p>
          <a:p>
            <a:r>
              <a:rPr lang="en-GB" noProof="0" dirty="0"/>
              <a:t>Axial forces (or stresses): verification</a:t>
            </a:r>
          </a:p>
          <a:p>
            <a:r>
              <a:rPr lang="en-GB" noProof="0" dirty="0"/>
              <a:t>Consider partial safety factors</a:t>
            </a:r>
          </a:p>
          <a:p>
            <a:r>
              <a:rPr lang="en-GB" noProof="0" dirty="0"/>
              <a:t>Reductions, if necessary</a:t>
            </a:r>
          </a:p>
          <a:p>
            <a:endParaRPr lang="en-GB" noProof="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8B90AE8-1EDC-AAB6-42C7-C803AB2D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Tensile force, axial stresses: DCA Technical Guidelines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2CD6C3F-3720-6374-E409-ED41D8FA0EA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41B06615-2953-ADBC-E5D1-55C81A75F16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2E8589EC-4B38-0974-702C-5C1E6FEEA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3717" y="1775649"/>
            <a:ext cx="3086819" cy="4548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3188812-3C47-377D-B9CF-19A9B2F7EC1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5698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48000" y="1628800"/>
            <a:ext cx="11052000" cy="4716000"/>
          </a:xfrm>
        </p:spPr>
        <p:txBody>
          <a:bodyPr/>
          <a:lstStyle/>
          <a:p>
            <a:r>
              <a:rPr lang="en-GB" noProof="0" dirty="0"/>
              <a:t>Terms for Horizontal Directional Drilling (HDD)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DFF115F-427E-50A9-4B56-945BF932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5038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AA490C-7138-B9CA-D679-7B12AD9F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Tensile force, tensile stress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852F9D-ED29-DDC0-8EF7-42065396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69CABA-6C4B-8A9A-0DD2-6C17D10856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Terms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CD46977-C11E-C352-CBAC-0EC8EF45F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>
                <a:solidFill>
                  <a:srgbClr val="0070C0"/>
                </a:solidFill>
              </a:rPr>
              <a:t>Fibres are pulled</a:t>
            </a:r>
          </a:p>
          <a:p>
            <a:r>
              <a:rPr lang="en-GB" noProof="0" dirty="0">
                <a:solidFill>
                  <a:srgbClr val="0070C0"/>
                </a:solidFill>
              </a:rPr>
              <a:t>Applies to </a:t>
            </a:r>
            <a:r>
              <a:rPr lang="en-GB" u="sng" noProof="0" dirty="0">
                <a:solidFill>
                  <a:srgbClr val="0070C0"/>
                </a:solidFill>
              </a:rPr>
              <a:t>all</a:t>
            </a:r>
            <a:r>
              <a:rPr lang="en-GB" noProof="0" dirty="0">
                <a:solidFill>
                  <a:srgbClr val="0070C0"/>
                </a:solidFill>
              </a:rPr>
              <a:t> fibres</a:t>
            </a:r>
          </a:p>
          <a:p>
            <a:r>
              <a:rPr lang="en-GB" noProof="0" dirty="0">
                <a:solidFill>
                  <a:srgbClr val="0070C0"/>
                </a:solidFill>
              </a:rPr>
              <a:t>No relocations possible</a:t>
            </a:r>
          </a:p>
          <a:p>
            <a:r>
              <a:rPr lang="en-GB" noProof="0" dirty="0">
                <a:solidFill>
                  <a:srgbClr val="0070C0"/>
                </a:solidFill>
              </a:rPr>
              <a:t>Sign positive (+) for stresses</a:t>
            </a:r>
          </a:p>
          <a:p>
            <a:endParaRPr lang="en-GB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A38BD10-67D1-488D-92DF-CAF4445BC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438" y="1890000"/>
            <a:ext cx="4132562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A675BF-4B8C-CB2E-8CA9-9B33458DB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6245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AA490C-7138-B9CA-D679-7B12AD9F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Bending moment, bending stress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852F9D-ED29-DDC0-8EF7-42065396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69CABA-6C4B-8A9A-0DD2-6C17D10856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Terms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CD46977-C11E-C352-CBAC-0EC8EF45F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Fibres are</a:t>
            </a:r>
          </a:p>
          <a:p>
            <a:pPr lvl="1"/>
            <a:r>
              <a:rPr lang="en-GB" noProof="0" dirty="0">
                <a:solidFill>
                  <a:srgbClr val="C00000"/>
                </a:solidFill>
              </a:rPr>
              <a:t>Compressed (50%)</a:t>
            </a:r>
          </a:p>
          <a:p>
            <a:pPr lvl="1"/>
            <a:r>
              <a:rPr lang="en-GB" noProof="0" dirty="0">
                <a:solidFill>
                  <a:srgbClr val="0070C0"/>
                </a:solidFill>
              </a:rPr>
              <a:t>Pulled (50%)</a:t>
            </a:r>
          </a:p>
          <a:p>
            <a:r>
              <a:rPr lang="en-GB" noProof="0" dirty="0"/>
              <a:t>Centric neutral fibre</a:t>
            </a:r>
          </a:p>
          <a:p>
            <a:r>
              <a:rPr lang="en-GB" noProof="0" dirty="0"/>
              <a:t>Outermost fibres get</a:t>
            </a:r>
          </a:p>
          <a:p>
            <a:pPr lvl="1"/>
            <a:r>
              <a:rPr lang="en-GB" noProof="0" dirty="0">
                <a:solidFill>
                  <a:srgbClr val="C00000"/>
                </a:solidFill>
              </a:rPr>
              <a:t>Maximum compression</a:t>
            </a:r>
          </a:p>
          <a:p>
            <a:pPr lvl="1"/>
            <a:r>
              <a:rPr lang="en-GB" noProof="0" dirty="0">
                <a:solidFill>
                  <a:srgbClr val="0070C0"/>
                </a:solidFill>
              </a:rPr>
              <a:t>Maximum tension</a:t>
            </a:r>
          </a:p>
          <a:p>
            <a:r>
              <a:rPr lang="en-GB" noProof="0" dirty="0"/>
              <a:t>Relocations possible</a:t>
            </a:r>
          </a:p>
          <a:p>
            <a:r>
              <a:rPr lang="en-GB" noProof="0" dirty="0"/>
              <a:t>Sign for stresses</a:t>
            </a:r>
          </a:p>
          <a:p>
            <a:pPr lvl="1"/>
            <a:r>
              <a:rPr lang="en-GB" noProof="0" dirty="0">
                <a:solidFill>
                  <a:srgbClr val="C00000"/>
                </a:solidFill>
              </a:rPr>
              <a:t>Negative if compressed (-)</a:t>
            </a:r>
          </a:p>
          <a:p>
            <a:pPr lvl="1"/>
            <a:r>
              <a:rPr lang="en-GB" noProof="0" dirty="0">
                <a:solidFill>
                  <a:srgbClr val="0070C0"/>
                </a:solidFill>
              </a:rPr>
              <a:t>Positive if pulled (+)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35DDE06-EA75-1EF3-2CB5-FB8CEAD01F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31" r="12204"/>
          <a:stretch/>
        </p:blipFill>
        <p:spPr>
          <a:xfrm>
            <a:off x="6587512" y="1890000"/>
            <a:ext cx="4392488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9ABCCA9B-11BC-234F-BB74-94598303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64421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6F6E2BB-642F-9DA1-F62C-431130EC6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31" r="16359"/>
          <a:stretch/>
        </p:blipFill>
        <p:spPr>
          <a:xfrm>
            <a:off x="679747" y="3429000"/>
            <a:ext cx="2641336" cy="274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3AA490C-7138-B9CA-D679-7B12AD9F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Interaction, superposition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852F9D-ED29-DDC0-8EF7-42065396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69CABA-6C4B-8A9A-0DD2-6C17D10856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Terms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CD46977-C11E-C352-CBAC-0EC8EF45F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Stress blocks superimposed</a:t>
            </a:r>
          </a:p>
          <a:p>
            <a:r>
              <a:rPr lang="en-GB" noProof="0" dirty="0"/>
              <a:t>Neutral fibre shifted</a:t>
            </a:r>
          </a:p>
          <a:p>
            <a:r>
              <a:rPr lang="en-GB" noProof="0" dirty="0"/>
              <a:t>Tensile + bending stresses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41B929-098B-F5DE-46DF-3EDFE428A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359" y="1890000"/>
            <a:ext cx="4154641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DB46FC3-DF0E-8389-59C1-9B41A1D260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l="9610" t="14215" r="13511" b="9469"/>
          <a:stretch/>
        </p:blipFill>
        <p:spPr>
          <a:xfrm>
            <a:off x="707231" y="3501009"/>
            <a:ext cx="2613852" cy="2640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D5B30EC-603B-A57F-86B1-70F258BCAE72}"/>
              </a:ext>
            </a:extLst>
          </p:cNvPr>
          <p:cNvCxnSpPr/>
          <p:nvPr/>
        </p:nvCxnSpPr>
        <p:spPr bwMode="auto">
          <a:xfrm>
            <a:off x="4007768" y="4725144"/>
            <a:ext cx="1872208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9C44D47-13D0-2465-96CF-835C4E065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7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48000" y="1628800"/>
            <a:ext cx="11052000" cy="4716000"/>
          </a:xfrm>
        </p:spPr>
        <p:txBody>
          <a:bodyPr/>
          <a:lstStyle/>
          <a:p>
            <a:r>
              <a:rPr lang="en-GB" noProof="0" dirty="0"/>
              <a:t>Live demonstration</a:t>
            </a:r>
          </a:p>
          <a:p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99560A5-3407-6099-FF01-32878D5E6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7095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4D11B15A-23EF-FABE-E752-E4CFE811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498" y="1698617"/>
            <a:ext cx="3063581" cy="2810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3AA490C-7138-B9CA-D679-7B12AD9F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Transportation Nürnberg - Istanbul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852F9D-ED29-DDC0-8EF7-42065396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69CABA-6C4B-8A9A-0DD2-6C17D10856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Live demonstration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B2EF791-ACB5-E67B-2846-2D3954F075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433"/>
          <a:stretch/>
        </p:blipFill>
        <p:spPr>
          <a:xfrm>
            <a:off x="5953323" y="1681973"/>
            <a:ext cx="5376333" cy="47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B3978EA-2A2D-B469-BB0B-2CCF54F180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64" r="11830" b="5135"/>
          <a:stretch/>
        </p:blipFill>
        <p:spPr>
          <a:xfrm rot="16200000">
            <a:off x="-1822" y="2986686"/>
            <a:ext cx="4060808" cy="2761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675CC4C1-9AEC-AF4E-C9B4-F3705A5DE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8991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AA490C-7138-B9CA-D679-7B12AD9F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Construction state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852F9D-ED29-DDC0-8EF7-42065396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69CABA-6C4B-8A9A-0DD2-6C17D10856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Live demonstration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CD46977-C11E-C352-CBAC-0EC8EF45F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Equipment from</a:t>
            </a:r>
            <a:br>
              <a:rPr lang="en-GB" noProof="0" dirty="0"/>
            </a:br>
            <a:r>
              <a:rPr lang="en-GB" noProof="0" dirty="0"/>
              <a:t>my basement</a:t>
            </a:r>
          </a:p>
          <a:p>
            <a:r>
              <a:rPr lang="en-GB" noProof="0" dirty="0"/>
              <a:t>You </a:t>
            </a:r>
            <a:r>
              <a:rPr lang="en-GB" noProof="0" dirty="0">
                <a:sym typeface="Wingdings" panose="05000000000000000000" pitchFamily="2" charset="2"/>
              </a:rPr>
              <a:t></a:t>
            </a:r>
            <a:endParaRPr lang="en-GB" noProof="0" dirty="0"/>
          </a:p>
          <a:p>
            <a:endParaRPr lang="en-GB" noProof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5945209-2081-D1DB-6702-B99D977BDF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2841961" y="1692000"/>
            <a:ext cx="8138039" cy="447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AA15C2FE-9610-5913-CC36-CA5252BEF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6681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AA490C-7138-B9CA-D679-7B12AD9F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Construction state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852F9D-ED29-DDC0-8EF7-42065396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69CABA-6C4B-8A9A-0DD2-6C17D10856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Live demonstration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0F3C078-6FA1-A278-22B5-A7643EEC1D3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11424" y="2852936"/>
            <a:ext cx="288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D09801-488C-E36D-2932-6EDAC06558B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100000" y="2849364"/>
            <a:ext cx="288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Inhaltsplatzhalter 7">
            <a:extLst>
              <a:ext uri="{FF2B5EF4-FFF2-40B4-BE49-F238E27FC236}">
                <a16:creationId xmlns:a16="http://schemas.microsoft.com/office/drawing/2014/main" id="{0D60CAE1-2DE8-5D85-264C-31910329C7DD}"/>
              </a:ext>
            </a:extLst>
          </p:cNvPr>
          <p:cNvSpPr txBox="1">
            <a:spLocks/>
          </p:cNvSpPr>
          <p:nvPr/>
        </p:nvSpPr>
        <p:spPr>
          <a:xfrm>
            <a:off x="648000" y="1692000"/>
            <a:ext cx="11052000" cy="4716000"/>
          </a:xfrm>
          <a:prstGeom prst="rect">
            <a:avLst/>
          </a:prstGeom>
        </p:spPr>
        <p:txBody>
          <a:bodyPr tIns="0" bIns="0"/>
          <a:lstStyle>
            <a:lvl1pPr marL="288000" indent="-288000" algn="l" rtl="0" eaLnBrk="1" fontAlgn="base" hangingPunct="1">
              <a:spcBef>
                <a:spcPts val="12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 kumimoji="1" sz="2000" b="1" kern="21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76000" indent="-216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•"/>
              <a:defRPr kumimoji="1" sz="1800" kern="21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2pPr>
            <a:lvl3pPr marL="864000" indent="-216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-"/>
              <a:defRPr kumimoji="1" sz="1400" kern="21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3pPr>
            <a:lvl4pPr marL="1152000" indent="-216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•"/>
              <a:defRPr kumimoji="1" sz="1400" kern="21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4pPr>
            <a:lvl5pPr marL="1440000" indent="-216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Char char="•"/>
              <a:defRPr kumimoji="1" sz="1400" kern="2100" baseline="0">
                <a:solidFill>
                  <a:schemeClr val="bg1">
                    <a:lumMod val="50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kumimoji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kumimoji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kumimoji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kumimoji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en-GB" dirty="0"/>
              <a:t>Rig</a:t>
            </a:r>
            <a:r>
              <a:rPr lang="de-DE" dirty="0"/>
              <a:t>				</a:t>
            </a:r>
            <a:r>
              <a:rPr lang="de-DE" dirty="0">
                <a:sym typeface="Wingdings" panose="05000000000000000000" pitchFamily="2" charset="2"/>
              </a:rPr>
              <a:t> Pull				Pipe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E1E8953-0135-0BA0-3D86-FD8DF89E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07284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3AA490C-7138-B9CA-D679-7B12AD9FB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Horizontal Directional Drilling (HDD)</a:t>
            </a:r>
            <a:endParaRPr lang="en-GB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1852F9D-ED29-DDC0-8EF7-42065396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369CABA-6C4B-8A9A-0DD2-6C17D108560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Introduction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BD1D3EB-9196-5F72-855A-5EA67D9BE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134" y="1772816"/>
            <a:ext cx="9853731" cy="457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B1050E60-FBAA-C675-F772-5729AC47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6999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F8B33-63BB-894A-BA44-5313FED74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843BD2-3B2F-6417-B506-92CEAC02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HDD – Horizontal Directional Drilling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B33E2D-762D-9326-8976-D7FDE9055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6D615578-4DC5-06BF-336A-AEFDFC875FC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Live demonstration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27F5DAD-94E8-2963-0207-58C0D6EC97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1169134" y="1772816"/>
            <a:ext cx="9853731" cy="4570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6CD6F04-DCEE-2AB8-2605-13B83CBB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8624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48000" y="1628800"/>
            <a:ext cx="11052000" cy="4716000"/>
          </a:xfrm>
        </p:spPr>
        <p:txBody>
          <a:bodyPr/>
          <a:lstStyle/>
          <a:p>
            <a:r>
              <a:rPr lang="en-GB" noProof="0" dirty="0"/>
              <a:t>Software IngSoft EasyPipe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C9A2D4F-B4E9-469F-0E7E-5F88CA8F9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9928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of the program surface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IngSoft EasyPipe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2060848"/>
            <a:ext cx="4815856" cy="4035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9034327" y="5150833"/>
            <a:ext cx="1018227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</a:pPr>
            <a:r>
              <a:rPr kumimoji="1" lang="en-GB" sz="2400" kern="0" dirty="0">
                <a:latin typeface="+mn-lt"/>
              </a:rPr>
              <a:t>Results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964553" y="2829086"/>
            <a:ext cx="78418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</a:pPr>
            <a:r>
              <a:rPr kumimoji="1" lang="de-DE" sz="2400" kern="0" dirty="0">
                <a:latin typeface="+mn-lt"/>
              </a:rPr>
              <a:t>Entry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670326" y="2509784"/>
            <a:ext cx="2056973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</a:pPr>
            <a:r>
              <a:rPr kumimoji="1" lang="en-US" sz="2400" kern="0" dirty="0">
                <a:latin typeface="+mn-lt"/>
              </a:rPr>
              <a:t>Statics structure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196772" y="3667057"/>
            <a:ext cx="1710725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</a:pPr>
            <a:r>
              <a:rPr kumimoji="1" lang="de-DE" sz="2400" kern="0" dirty="0">
                <a:latin typeface="+mn-lt"/>
              </a:rPr>
              <a:t>Help / Sketch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340" y="3731310"/>
            <a:ext cx="1629918" cy="2361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211606" y="1671043"/>
            <a:ext cx="3948517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l">
              <a:spcBef>
                <a:spcPct val="20000"/>
              </a:spcBef>
              <a:buClr>
                <a:schemeClr val="accent1"/>
              </a:buClr>
            </a:pPr>
            <a:r>
              <a:rPr kumimoji="1" lang="de-DE" sz="2400" kern="0" dirty="0">
                <a:latin typeface="+mn-lt"/>
              </a:rPr>
              <a:t>Menu / Print / Units / </a:t>
            </a:r>
            <a:r>
              <a:rPr kumimoji="1" lang="en-GB" sz="2400" kern="0" dirty="0">
                <a:latin typeface="+mn-lt"/>
              </a:rPr>
              <a:t>Languages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4052603" y="2078821"/>
            <a:ext cx="4832385" cy="24913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sp>
        <p:nvSpPr>
          <p:cNvPr id="16" name="Rechteck 15"/>
          <p:cNvSpPr/>
          <p:nvPr/>
        </p:nvSpPr>
        <p:spPr bwMode="auto">
          <a:xfrm>
            <a:off x="4041178" y="2365244"/>
            <a:ext cx="1757037" cy="1212411"/>
          </a:xfrm>
          <a:prstGeom prst="rect">
            <a:avLst/>
          </a:prstGeom>
          <a:noFill/>
          <a:ln w="28575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sp>
        <p:nvSpPr>
          <p:cNvPr id="17" name="Rechteck 16"/>
          <p:cNvSpPr/>
          <p:nvPr/>
        </p:nvSpPr>
        <p:spPr bwMode="auto">
          <a:xfrm>
            <a:off x="5852069" y="2352823"/>
            <a:ext cx="3061689" cy="25411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sp>
        <p:nvSpPr>
          <p:cNvPr id="18" name="Rechteck 17"/>
          <p:cNvSpPr/>
          <p:nvPr/>
        </p:nvSpPr>
        <p:spPr bwMode="auto">
          <a:xfrm>
            <a:off x="5858220" y="4912038"/>
            <a:ext cx="3061689" cy="1205352"/>
          </a:xfrm>
          <a:prstGeom prst="rect">
            <a:avLst/>
          </a:prstGeom>
          <a:noFill/>
          <a:ln w="28575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sp>
        <p:nvSpPr>
          <p:cNvPr id="19" name="Rechteck 18"/>
          <p:cNvSpPr/>
          <p:nvPr/>
        </p:nvSpPr>
        <p:spPr bwMode="auto">
          <a:xfrm>
            <a:off x="2855105" y="3631926"/>
            <a:ext cx="2946169" cy="2485464"/>
          </a:xfrm>
          <a:prstGeom prst="rect">
            <a:avLst/>
          </a:prstGeom>
          <a:noFill/>
          <a:ln w="28575" cap="flat" cmpd="sng" algn="ctr">
            <a:solidFill>
              <a:srgbClr val="FF99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cxnSp>
        <p:nvCxnSpPr>
          <p:cNvPr id="15" name="Gerade Verbindung mit Pfeil 14"/>
          <p:cNvCxnSpPr/>
          <p:nvPr/>
        </p:nvCxnSpPr>
        <p:spPr bwMode="auto">
          <a:xfrm>
            <a:off x="5330899" y="3659832"/>
            <a:ext cx="45006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cxnSp>
        <p:nvCxnSpPr>
          <p:cNvPr id="21" name="Gerade Verbindung mit Pfeil 20"/>
          <p:cNvCxnSpPr/>
          <p:nvPr/>
        </p:nvCxnSpPr>
        <p:spPr bwMode="auto">
          <a:xfrm>
            <a:off x="4835832" y="3158965"/>
            <a:ext cx="0" cy="43833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6DA5521-E98B-6922-8840-5B6DB5ED2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801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noProof="0" dirty="0"/>
              <a:t>Instead of a manual</a:t>
            </a:r>
          </a:p>
          <a:p>
            <a:r>
              <a:rPr lang="en-US" noProof="0" dirty="0"/>
              <a:t>or each chapter</a:t>
            </a:r>
          </a:p>
          <a:p>
            <a:r>
              <a:rPr lang="en-US" noProof="0" dirty="0"/>
              <a:t>For each entry</a:t>
            </a:r>
          </a:p>
          <a:p>
            <a:r>
              <a:rPr lang="en-US" noProof="0" dirty="0"/>
              <a:t>If necessary with sketches</a:t>
            </a:r>
            <a:endParaRPr lang="de-DE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err="1"/>
              <a:t>Context</a:t>
            </a:r>
            <a:r>
              <a:rPr lang="de-DE" noProof="0" dirty="0"/>
              <a:t>-sensitive </a:t>
            </a:r>
            <a:r>
              <a:rPr lang="de-DE" noProof="0" dirty="0" err="1"/>
              <a:t>help</a:t>
            </a:r>
            <a:endParaRPr lang="de-DE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noProof="0" dirty="0"/>
              <a:t>IngSoft EasyPipe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781" y="2497713"/>
            <a:ext cx="2886339" cy="344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2132856"/>
            <a:ext cx="4367688" cy="3966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bgerundetes Rechteck 14"/>
          <p:cNvSpPr/>
          <p:nvPr/>
        </p:nvSpPr>
        <p:spPr bwMode="auto">
          <a:xfrm>
            <a:off x="6906090" y="4567245"/>
            <a:ext cx="2171862" cy="613613"/>
          </a:xfrm>
          <a:prstGeom prst="round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sp>
        <p:nvSpPr>
          <p:cNvPr id="16" name="Abgerundetes Rechteck 15"/>
          <p:cNvSpPr/>
          <p:nvPr/>
        </p:nvSpPr>
        <p:spPr bwMode="auto">
          <a:xfrm>
            <a:off x="9336360" y="3122597"/>
            <a:ext cx="1643640" cy="306806"/>
          </a:xfrm>
          <a:prstGeom prst="roundRect">
            <a:avLst/>
          </a:prstGeom>
          <a:noFill/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sp>
        <p:nvSpPr>
          <p:cNvPr id="17" name="Abgerundetes Rechteck 16"/>
          <p:cNvSpPr/>
          <p:nvPr/>
        </p:nvSpPr>
        <p:spPr bwMode="auto">
          <a:xfrm>
            <a:off x="6906090" y="5281262"/>
            <a:ext cx="2171862" cy="818481"/>
          </a:xfrm>
          <a:prstGeom prst="roundRect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7104112" y="2420888"/>
            <a:ext cx="651559" cy="153403"/>
          </a:xfrm>
          <a:prstGeom prst="roundRect">
            <a:avLst/>
          </a:prstGeom>
          <a:noFill/>
          <a:ln w="7620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H="1">
            <a:off x="6140812" y="4509120"/>
            <a:ext cx="900120" cy="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D0EA843-9E29-6D5A-1803-3FAF3B5D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7104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Switching between languages while working</a:t>
            </a:r>
          </a:p>
          <a:p>
            <a:r>
              <a:rPr lang="en-US" dirty="0"/>
              <a:t>Please note: English language setting uses</a:t>
            </a:r>
            <a:br>
              <a:rPr lang="en-US" dirty="0"/>
            </a:br>
            <a:r>
              <a:rPr lang="en-US" dirty="0"/>
              <a:t>Point . (1.0) instead of Comma , (1,0)</a:t>
            </a:r>
          </a:p>
          <a:p>
            <a:r>
              <a:rPr lang="en-US" dirty="0"/>
              <a:t>Switching between metric and imperial units</a:t>
            </a:r>
            <a:br>
              <a:rPr lang="en-US" dirty="0"/>
            </a:br>
            <a:r>
              <a:rPr lang="en-US" dirty="0"/>
              <a:t>while working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Languages and Units</a:t>
            </a:r>
            <a:r>
              <a:rPr lang="en-US" i="1" dirty="0"/>
              <a:t> (Professional Edition)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IngSoft EasyPipe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041" y="3379397"/>
            <a:ext cx="2466827" cy="2438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837675"/>
            <a:ext cx="4470871" cy="427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E1FA83-0379-69DA-56B5-81DC295A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0273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Solid and corrugated pipes incl. material</a:t>
            </a:r>
          </a:p>
          <a:p>
            <a:r>
              <a:rPr lang="en-US" dirty="0"/>
              <a:t>GRP pipes for A127 and A161</a:t>
            </a:r>
          </a:p>
          <a:p>
            <a:r>
              <a:rPr lang="en-US" dirty="0"/>
              <a:t>Reinforced concrete</a:t>
            </a:r>
          </a:p>
          <a:p>
            <a:r>
              <a:rPr lang="en-US" dirty="0"/>
              <a:t>Literature reference</a:t>
            </a:r>
          </a:p>
          <a:p>
            <a:r>
              <a:rPr lang="en-US" dirty="0"/>
              <a:t>Path to a central server</a:t>
            </a:r>
          </a:p>
          <a:p>
            <a:r>
              <a:rPr lang="en-US" dirty="0"/>
              <a:t>Installation folder EasyPipe will be overwritten</a:t>
            </a:r>
            <a:br>
              <a:rPr lang="en-US" dirty="0"/>
            </a:br>
            <a:r>
              <a:rPr lang="en-US" dirty="0"/>
              <a:t>after the update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Databases</a:t>
            </a:r>
            <a:r>
              <a:rPr lang="en-US" i="1" dirty="0"/>
              <a:t> (Professional Edition)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IngSoft EasyPipe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4032" y="2087774"/>
            <a:ext cx="4829175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56D4187-58EC-43A5-6450-63595EA1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94126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entries are inherited from</a:t>
            </a:r>
            <a:br>
              <a:rPr lang="en-US" dirty="0"/>
            </a:br>
            <a:r>
              <a:rPr lang="en-US" dirty="0"/>
              <a:t>the source calculation</a:t>
            </a:r>
          </a:p>
          <a:p>
            <a:r>
              <a:rPr lang="en-US" dirty="0"/>
              <a:t>Overall changes are made in</a:t>
            </a:r>
            <a:br>
              <a:rPr lang="en-US" dirty="0"/>
            </a:br>
            <a:r>
              <a:rPr lang="en-US" dirty="0"/>
              <a:t>the source calculation</a:t>
            </a:r>
          </a:p>
          <a:p>
            <a:r>
              <a:rPr lang="en-US" dirty="0"/>
              <a:t>Individual changes are made in</a:t>
            </a:r>
            <a:br>
              <a:rPr lang="en-US" dirty="0"/>
            </a:br>
            <a:r>
              <a:rPr lang="en-US" dirty="0"/>
              <a:t>the alternative calculation</a:t>
            </a:r>
          </a:p>
          <a:p>
            <a:r>
              <a:rPr lang="en-US" dirty="0"/>
              <a:t>Build cascading projects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Alternatives</a:t>
            </a:r>
            <a:r>
              <a:rPr lang="en-US" i="1" dirty="0"/>
              <a:t> (Professional Edition)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IngSoft EasyPipe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23" y="2601661"/>
            <a:ext cx="4770636" cy="3564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778169"/>
            <a:ext cx="4126313" cy="1405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Abgerundetes Rechteck 10"/>
          <p:cNvSpPr/>
          <p:nvPr/>
        </p:nvSpPr>
        <p:spPr bwMode="auto">
          <a:xfrm>
            <a:off x="8447188" y="3161906"/>
            <a:ext cx="1477578" cy="534188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de-DE" sz="2400" dirty="0">
              <a:latin typeface="Arial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8579CD-C2D8-2C18-83BC-3FD1B92B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26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 a link, missing in the </a:t>
            </a:r>
            <a:r>
              <a:rPr lang="en-US" dirty="0" err="1"/>
              <a:t>IngSoftEasyPipe</a:t>
            </a:r>
            <a:r>
              <a:rPr lang="en-US" dirty="0"/>
              <a:t> project file (.</a:t>
            </a:r>
            <a:r>
              <a:rPr lang="en-US" dirty="0" err="1"/>
              <a:t>epn</a:t>
            </a:r>
            <a:r>
              <a:rPr lang="en-US" dirty="0"/>
              <a:t>) If necessary, send attachment </a:t>
            </a:r>
            <a:r>
              <a:rPr lang="en-US" dirty="0" err="1"/>
              <a:t>separatelyIs</a:t>
            </a:r>
            <a:r>
              <a:rPr lang="en-US" dirty="0"/>
              <a:t> </a:t>
            </a:r>
          </a:p>
          <a:p>
            <a:r>
              <a:rPr lang="en-US" dirty="0"/>
              <a:t>always printed, regardless of the length of the printout</a:t>
            </a:r>
          </a:p>
          <a:p>
            <a:r>
              <a:rPr lang="en-US" dirty="0"/>
              <a:t>Header/footer uniform</a:t>
            </a:r>
          </a:p>
          <a:p>
            <a:r>
              <a:rPr lang="en-US" dirty="0"/>
              <a:t>Warning if the path has changed or been deleted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External attachments: .pdf and .jpg</a:t>
            </a:r>
            <a:endParaRPr lang="de-DE" noProof="0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noProof="0" dirty="0"/>
              <a:t>IngSoft EasyPipe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78" y="2007109"/>
            <a:ext cx="5472158" cy="1552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75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1" t="64101"/>
          <a:stretch/>
        </p:blipFill>
        <p:spPr bwMode="auto">
          <a:xfrm>
            <a:off x="7016416" y="2588224"/>
            <a:ext cx="4323584" cy="492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3595189"/>
            <a:ext cx="4104456" cy="2383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40A7D9-F32B-5DA8-7AEC-06ACB83E1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966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7">
            <a:extLst>
              <a:ext uri="{FF2B5EF4-FFF2-40B4-BE49-F238E27FC236}">
                <a16:creationId xmlns:a16="http://schemas.microsoft.com/office/drawing/2014/main" id="{A2A18924-AC55-4539-912A-E5936E29FA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de-DE" dirty="0"/>
          </a:p>
          <a:p>
            <a:pPr algn="ctr"/>
            <a:r>
              <a:rPr lang="de-DE" dirty="0"/>
              <a:t>LIVE-DEMO</a:t>
            </a:r>
          </a:p>
          <a:p>
            <a:pPr algn="ctr"/>
            <a:endParaRPr lang="de-DE" dirty="0"/>
          </a:p>
          <a:p>
            <a:pPr algn="ctr"/>
            <a:r>
              <a:rPr lang="de-DE" dirty="0"/>
              <a:t>IngSoft EasyPipe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A528969-7451-01C6-4F5C-603B9662C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7ACC871-67A7-55A5-34CA-615C39E17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1019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CC9734F-6D42-3286-4B19-C9B0062D3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Consistent software solution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0BC97E6-4242-44BF-1375-2092BC0DC82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E0790961-62A9-5FF6-2259-36314B84BF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Advertisement</a:t>
            </a:r>
            <a:endParaRPr lang="de-DE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D3DF079-0E30-909B-1EBE-CC8ED1F61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3418" y="1692275"/>
            <a:ext cx="5349238" cy="471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06BC9B1C-1E90-5A12-DF3C-4960DFC876C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F61BA18-4766-E0DB-C588-D22FCC9A4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579" y="1692000"/>
            <a:ext cx="5556422" cy="47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7C79EBA-D182-E8DC-20A9-C019785AA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622" y="4258744"/>
            <a:ext cx="6844066" cy="1238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4B9C6BF-7CCA-CAE7-BB00-58BF3A5BE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046" y="1806549"/>
            <a:ext cx="8287907" cy="448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C620D69-3DFC-F851-4D7D-C284BE77F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41427">
            <a:off x="3683591" y="3351965"/>
            <a:ext cx="4824815" cy="139606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6FD81DF-6965-9754-9FBF-631C3C10FB2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16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48000" y="1692000"/>
            <a:ext cx="9336432" cy="4716000"/>
          </a:xfrm>
        </p:spPr>
        <p:txBody>
          <a:bodyPr/>
          <a:lstStyle/>
          <a:p>
            <a:r>
              <a:rPr lang="en-GB" sz="3000" noProof="0" dirty="0"/>
              <a:t>Set of rules: DWA-A 161 / DVGW GW 312</a:t>
            </a:r>
          </a:p>
          <a:p>
            <a:r>
              <a:rPr lang="en-GB" sz="3000" dirty="0"/>
              <a:t>Terms for HDD</a:t>
            </a:r>
          </a:p>
          <a:p>
            <a:r>
              <a:rPr lang="en-GB" sz="3000" noProof="0" dirty="0"/>
              <a:t>Live-Demo: HDD Installation</a:t>
            </a:r>
          </a:p>
          <a:p>
            <a:r>
              <a:rPr lang="en-GB" sz="3000" dirty="0"/>
              <a:t>Software IngSoft EasyPipe</a:t>
            </a:r>
            <a:endParaRPr lang="en-GB" sz="3000" noProof="0" dirty="0"/>
          </a:p>
          <a:p>
            <a:pPr marL="288000" lvl="1" indent="-288000">
              <a:spcBef>
                <a:spcPts val="120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sz="3200" b="1" noProof="0" dirty="0">
                <a:ea typeface="+mn-ea"/>
                <a:cs typeface="+mn-cs"/>
              </a:rPr>
              <a:t>Calculation examples </a:t>
            </a:r>
            <a:r>
              <a:rPr lang="en-GB" sz="3200" b="1" dirty="0">
                <a:ea typeface="+mn-ea"/>
                <a:cs typeface="+mn-cs"/>
              </a:rPr>
              <a:t>l</a:t>
            </a:r>
            <a:r>
              <a:rPr lang="en-GB" sz="3200" b="1" noProof="0" dirty="0" err="1">
                <a:ea typeface="+mn-ea"/>
                <a:cs typeface="+mn-cs"/>
              </a:rPr>
              <a:t>ive</a:t>
            </a:r>
            <a:endParaRPr lang="en-GB" sz="3200" b="1" noProof="0" dirty="0">
              <a:ea typeface="+mn-ea"/>
              <a:cs typeface="+mn-cs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Agenda HDD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PUBLIC | Presentation A161 | NO-DIG TÜRKIYE, Istanbul | 24 October 2024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4DEF28B-F50C-414E-E9A5-97553D3A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17822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Frederik Müller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IngSoft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Department Manager Structural Analysis, Authorized Signatory</a:t>
            </a:r>
          </a:p>
          <a:p>
            <a:pPr lvl="1"/>
            <a:r>
              <a:rPr lang="en-US" dirty="0"/>
              <a:t>Graduate Engineer (FH) Civil Engineering, Master of Software-Engineering (M.Eng.)</a:t>
            </a:r>
          </a:p>
          <a:p>
            <a:pPr lvl="1"/>
            <a:r>
              <a:rPr lang="en-US" dirty="0"/>
              <a:t>Employed by IngSoft since 2010</a:t>
            </a:r>
          </a:p>
          <a:p>
            <a:pPr lvl="1"/>
            <a:r>
              <a:rPr lang="en-US" dirty="0"/>
              <a:t>Main focus: Sales, Support ATV-DVWK-A 127, DWA-A 161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ABDADD-4A06-7314-4938-DAA6FDB11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516" y="2087259"/>
            <a:ext cx="3939652" cy="3925481"/>
          </a:xfrm>
          <a:prstGeom prst="rect">
            <a:avLst/>
          </a:prstGeom>
          <a:effectLst>
            <a:outerShdw blurRad="2921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2785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Contact</a:t>
            </a:r>
          </a:p>
          <a:p>
            <a:pPr lvl="1"/>
            <a:r>
              <a:rPr lang="en-GB" noProof="0" dirty="0"/>
              <a:t>IngSoft GmbH</a:t>
            </a:r>
            <a:br>
              <a:rPr lang="en-GB" noProof="0" dirty="0"/>
            </a:br>
            <a:r>
              <a:rPr lang="en-GB" noProof="0" dirty="0"/>
              <a:t>Irrerstraße 17</a:t>
            </a:r>
            <a:br>
              <a:rPr lang="en-GB" noProof="0" dirty="0"/>
            </a:br>
            <a:r>
              <a:rPr lang="en-GB" noProof="0" dirty="0"/>
              <a:t>90403 Nürnberg</a:t>
            </a:r>
            <a:br>
              <a:rPr lang="en-GB" noProof="0" dirty="0"/>
            </a:br>
            <a:r>
              <a:rPr lang="en-GB" noProof="0" dirty="0"/>
              <a:t>Germany</a:t>
            </a:r>
          </a:p>
          <a:p>
            <a:pPr lvl="1"/>
            <a:r>
              <a:rPr lang="en-GB" noProof="0" dirty="0"/>
              <a:t>Tel: +49 911 430879-300</a:t>
            </a:r>
          </a:p>
          <a:p>
            <a:pPr lvl="1"/>
            <a:r>
              <a:rPr lang="en-GB" noProof="0" dirty="0"/>
              <a:t>E-Mail: statik@ingsoft.de</a:t>
            </a:r>
          </a:p>
          <a:p>
            <a:r>
              <a:rPr lang="en-GB" noProof="0" dirty="0"/>
              <a:t>Internet: </a:t>
            </a:r>
            <a:r>
              <a:rPr lang="de-DE" dirty="0"/>
              <a:t>www.easypipe.ingsoft.com</a:t>
            </a:r>
            <a:endParaRPr lang="en-GB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136" y="1014382"/>
            <a:ext cx="3960440" cy="5014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Thank you for your attention</a:t>
            </a:r>
          </a:p>
        </p:txBody>
      </p:sp>
      <p:sp>
        <p:nvSpPr>
          <p:cNvPr id="20" name="Datumsplatzhalt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 dirty="0"/>
              <a:t>PUBLIC | </a:t>
            </a:r>
            <a:r>
              <a:rPr lang="de-DE" dirty="0" err="1"/>
              <a:t>Presentation</a:t>
            </a:r>
            <a:r>
              <a:rPr lang="de-DE" dirty="0"/>
              <a:t> A161 | NO-DIG TÜRKIYE, Istanbul | 24 </a:t>
            </a:r>
            <a:r>
              <a:rPr lang="de-DE" dirty="0" err="1"/>
              <a:t>October</a:t>
            </a:r>
            <a:r>
              <a:rPr lang="de-DE" dirty="0"/>
              <a:t> 2024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A510E1C-4684-D315-FE50-290C5B2E07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911424" y="4296384"/>
            <a:ext cx="2147616" cy="2147616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6AE5AE-B57F-F84C-4441-A7EF7AC4A9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41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5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48000" y="1628800"/>
            <a:ext cx="11052000" cy="4716000"/>
          </a:xfrm>
        </p:spPr>
        <p:txBody>
          <a:bodyPr/>
          <a:lstStyle/>
          <a:p>
            <a:r>
              <a:rPr lang="en-GB" noProof="0" dirty="0"/>
              <a:t>Set of rules: DWA-A 161 / DVGW GW 312</a:t>
            </a:r>
          </a:p>
          <a:p>
            <a:endParaRPr lang="en-GB" dirty="0"/>
          </a:p>
          <a:p>
            <a:r>
              <a:rPr lang="en-GB" dirty="0"/>
              <a:t>Pipe jacking in the sense of: </a:t>
            </a:r>
            <a:r>
              <a:rPr lang="en-GB" i="1" dirty="0"/>
              <a:t>mining, tunnelling</a:t>
            </a:r>
          </a:p>
          <a:p>
            <a:endParaRPr lang="en-GB" noProof="0" dirty="0"/>
          </a:p>
          <a:p>
            <a:r>
              <a:rPr lang="en-GB" dirty="0"/>
              <a:t>(not: HDD (yet))</a:t>
            </a:r>
            <a:endParaRPr lang="en-GB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A6920F-FEB3-E451-5368-C0CE7C80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6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noProof="0" dirty="0"/>
              <a:t>Versions: Predecessor: edition 1990,</a:t>
            </a:r>
            <a:br>
              <a:rPr lang="en-GB" noProof="0" dirty="0"/>
            </a:br>
            <a:r>
              <a:rPr lang="en-GB" noProof="0" dirty="0"/>
              <a:t>Draft: September 2010, Released: March 2014</a:t>
            </a:r>
          </a:p>
          <a:p>
            <a:r>
              <a:rPr lang="en-GB" noProof="0" dirty="0"/>
              <a:t>Correction sheets</a:t>
            </a:r>
          </a:p>
          <a:p>
            <a:pPr lvl="1"/>
            <a:r>
              <a:rPr lang="en-GB" noProof="0" dirty="0"/>
              <a:t>May 2017</a:t>
            </a:r>
          </a:p>
          <a:p>
            <a:pPr lvl="1"/>
            <a:r>
              <a:rPr lang="en-GB" noProof="0" dirty="0"/>
              <a:t>Corrections to the correction sheet in October 2017</a:t>
            </a:r>
          </a:p>
          <a:p>
            <a:pPr lvl="1"/>
            <a:r>
              <a:rPr lang="en-GB" noProof="0" dirty="0"/>
              <a:t>Corrigendum September 2020 </a:t>
            </a:r>
            <a:r>
              <a:rPr lang="en-GB" noProof="0" dirty="0">
                <a:sym typeface="Wingdings" panose="05000000000000000000" pitchFamily="2" charset="2"/>
              </a:rPr>
              <a:t> March 2021</a:t>
            </a:r>
            <a:br>
              <a:rPr lang="en-GB" noProof="0" dirty="0"/>
            </a:br>
            <a:r>
              <a:rPr lang="en-GB" noProof="0" dirty="0"/>
              <a:t>(due to: DWA-A127-10 material parameters)</a:t>
            </a:r>
          </a:p>
          <a:p>
            <a:r>
              <a:rPr lang="en-GB" noProof="0" dirty="0"/>
              <a:t>English version May 2018 (IngSoft assisted)</a:t>
            </a:r>
          </a:p>
          <a:p>
            <a:r>
              <a:rPr lang="en-GB" noProof="0" dirty="0"/>
              <a:t>Costs: 93.50- €, available at </a:t>
            </a:r>
            <a:r>
              <a:rPr lang="en-GB" noProof="1"/>
              <a:t>https://shop.dwa.de/en/DWA-A-161E-Static-calculation-of-Jacking-Pipes-March-2014-corrected-version-March-2021/A-161E-Hauptprodukt-14-main</a:t>
            </a:r>
            <a:endParaRPr lang="en-GB" noProof="0" dirty="0"/>
          </a:p>
        </p:txBody>
      </p:sp>
      <p:pic>
        <p:nvPicPr>
          <p:cNvPr id="10" name="Inhaltsplatzhalter 9"/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6744072" y="1916832"/>
            <a:ext cx="4514650" cy="3688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47999" y="693184"/>
            <a:ext cx="9048401" cy="602815"/>
          </a:xfrm>
        </p:spPr>
        <p:txBody>
          <a:bodyPr/>
          <a:lstStyle/>
          <a:p>
            <a:r>
              <a:rPr lang="en-GB" noProof="0" dirty="0"/>
              <a:t>Static Calculation of Jacking Pipes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78EB1BC-FD5D-30A0-6550-604E1BFD8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3742" y="2812870"/>
            <a:ext cx="6864993" cy="68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34AB1369-ADBF-6672-CCCC-0943D956E2B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269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noProof="0" dirty="0"/>
              <a:t>Semi-</a:t>
            </a:r>
            <a:r>
              <a:rPr lang="de-DE" noProof="0" dirty="0" err="1"/>
              <a:t>probabilistic</a:t>
            </a:r>
            <a:r>
              <a:rPr lang="de-DE" noProof="0" dirty="0"/>
              <a:t> partial </a:t>
            </a:r>
            <a:r>
              <a:rPr lang="de-DE" noProof="0" dirty="0" err="1"/>
              <a:t>safety</a:t>
            </a:r>
            <a:r>
              <a:rPr lang="de-DE" noProof="0" dirty="0"/>
              <a:t> </a:t>
            </a:r>
            <a:r>
              <a:rPr lang="de-DE" noProof="0" dirty="0" err="1"/>
              <a:t>concept</a:t>
            </a:r>
            <a:endParaRPr lang="de-DE" noProof="0" dirty="0"/>
          </a:p>
          <a:p>
            <a:pPr lvl="1"/>
            <a:r>
              <a:rPr lang="en-US" noProof="0" dirty="0"/>
              <a:t>Actions E (loads): Increase by </a:t>
            </a:r>
            <a:r>
              <a:rPr lang="de-DE" noProof="0" dirty="0"/>
              <a:t>E * </a:t>
            </a:r>
            <a:r>
              <a:rPr lang="de-DE" noProof="0" dirty="0">
                <a:sym typeface="Symbol" panose="05050102010706020507" pitchFamily="18" charset="2"/>
              </a:rPr>
              <a:t></a:t>
            </a:r>
            <a:r>
              <a:rPr lang="de-DE" baseline="-25000" noProof="0" dirty="0"/>
              <a:t>F</a:t>
            </a:r>
          </a:p>
          <a:p>
            <a:pPr lvl="1"/>
            <a:r>
              <a:rPr lang="de-DE" noProof="0" dirty="0"/>
              <a:t>Resistance R: </a:t>
            </a:r>
            <a:r>
              <a:rPr lang="de-DE" noProof="0" dirty="0" err="1"/>
              <a:t>Reduce</a:t>
            </a:r>
            <a:r>
              <a:rPr lang="de-DE" noProof="0" dirty="0"/>
              <a:t> </a:t>
            </a:r>
            <a:r>
              <a:rPr lang="de-DE" noProof="0" dirty="0" err="1"/>
              <a:t>by</a:t>
            </a:r>
            <a:r>
              <a:rPr lang="de-DE" noProof="0" dirty="0"/>
              <a:t> R / </a:t>
            </a:r>
            <a:r>
              <a:rPr lang="de-DE" noProof="0" dirty="0">
                <a:sym typeface="Symbol" panose="05050102010706020507" pitchFamily="18" charset="2"/>
              </a:rPr>
              <a:t></a:t>
            </a:r>
            <a:r>
              <a:rPr lang="de-DE" baseline="-25000" noProof="0" dirty="0"/>
              <a:t>M</a:t>
            </a:r>
          </a:p>
          <a:p>
            <a:r>
              <a:rPr lang="en-US" noProof="0" dirty="0"/>
              <a:t>Verification for single pipe element</a:t>
            </a:r>
          </a:p>
          <a:p>
            <a:r>
              <a:rPr lang="en-US" noProof="0" dirty="0"/>
              <a:t>Pipe length of the individual pipe due to load approach</a:t>
            </a:r>
          </a:p>
          <a:p>
            <a:r>
              <a:rPr lang="en-US" noProof="0" dirty="0"/>
              <a:t>Bedding angle A127 &lt;&gt; A161</a:t>
            </a:r>
          </a:p>
          <a:p>
            <a:r>
              <a:rPr lang="en-US" noProof="0" dirty="0"/>
              <a:t>Pressure Transfer Ring (PTR): Test report!</a:t>
            </a:r>
          </a:p>
          <a:p>
            <a:r>
              <a:rPr lang="en-US" noProof="0" dirty="0"/>
              <a:t>Interaction </a:t>
            </a:r>
            <a:r>
              <a:rPr lang="en-US" dirty="0"/>
              <a:t>of</a:t>
            </a:r>
            <a:r>
              <a:rPr lang="en-US" noProof="0" dirty="0"/>
              <a:t> radial and axial direction</a:t>
            </a:r>
          </a:p>
          <a:p>
            <a:r>
              <a:rPr lang="en-US" noProof="0" dirty="0"/>
              <a:t>Iterative determination of the maximum jacking force that the individual pipe can withstand</a:t>
            </a:r>
            <a:endParaRPr lang="de-DE" noProof="0" dirty="0"/>
          </a:p>
        </p:txBody>
      </p:sp>
      <p:sp>
        <p:nvSpPr>
          <p:cNvPr id="9" name="Inhaltsplatzhalter 8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endParaRPr lang="de-DE" noProof="0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Overview of rules and regulations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B72861-04F3-8ADA-7D7A-27508F0409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0772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A723A2B-64E0-4C07-8338-7E031E54D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Not </a:t>
            </a:r>
            <a:r>
              <a:rPr lang="en-GB" dirty="0"/>
              <a:t>covered</a:t>
            </a:r>
            <a:r>
              <a:rPr lang="de-DE" dirty="0"/>
              <a:t> (</a:t>
            </a:r>
            <a:r>
              <a:rPr lang="de-DE" dirty="0">
                <a:sym typeface="Wingdings" panose="05000000000000000000" pitchFamily="2" charset="2"/>
              </a:rPr>
              <a:t> e.g. DWA-A 125)</a:t>
            </a:r>
            <a:endParaRPr lang="de-DE" dirty="0"/>
          </a:p>
          <a:p>
            <a:pPr lvl="1"/>
            <a:r>
              <a:rPr lang="en-US" dirty="0"/>
              <a:t>Total length of jacking route</a:t>
            </a:r>
          </a:p>
          <a:p>
            <a:pPr lvl="1"/>
            <a:r>
              <a:rPr lang="en-US" dirty="0"/>
              <a:t>Surface friction between pipe and soil</a:t>
            </a:r>
          </a:p>
          <a:p>
            <a:pPr lvl="1"/>
            <a:r>
              <a:rPr lang="en-US" dirty="0"/>
              <a:t>Front face pressure, jacking stations</a:t>
            </a:r>
          </a:p>
          <a:p>
            <a:pPr lvl="1"/>
            <a:r>
              <a:rPr lang="en-US" dirty="0"/>
              <a:t>Any procedure that „pulls“ the pipe, like HDD</a:t>
            </a:r>
          </a:p>
          <a:p>
            <a:r>
              <a:rPr lang="en-GB" dirty="0"/>
              <a:t>Covered</a:t>
            </a:r>
          </a:p>
          <a:p>
            <a:pPr lvl="1"/>
            <a:r>
              <a:rPr lang="en-GB" noProof="1"/>
              <a:t>Single pipe element is dimensioned</a:t>
            </a:r>
          </a:p>
          <a:p>
            <a:pPr lvl="1"/>
            <a:r>
              <a:rPr lang="en-GB" noProof="1"/>
              <a:t>Material parameters</a:t>
            </a:r>
          </a:p>
          <a:p>
            <a:pPr lvl="1"/>
            <a:r>
              <a:rPr lang="en-GB" noProof="1"/>
              <a:t>Semi-probabilistic concept of partial safety coefficients by</a:t>
            </a:r>
          </a:p>
          <a:p>
            <a:pPr lvl="2"/>
            <a:r>
              <a:rPr lang="en-GB" noProof="1"/>
              <a:t>Multiplication of loads by </a:t>
            </a:r>
            <a:r>
              <a:rPr lang="de-DE" noProof="1">
                <a:latin typeface="GreekS" panose="00000400000000000000" pitchFamily="2" charset="0"/>
                <a:cs typeface="GreekS" panose="00000400000000000000" pitchFamily="2" charset="0"/>
              </a:rPr>
              <a:t>γ</a:t>
            </a:r>
            <a:r>
              <a:rPr lang="en-GB" baseline="-25000" noProof="1"/>
              <a:t>F</a:t>
            </a:r>
            <a:r>
              <a:rPr lang="en-GB" noProof="1"/>
              <a:t> &gt; 1</a:t>
            </a:r>
          </a:p>
          <a:p>
            <a:pPr lvl="2"/>
            <a:r>
              <a:rPr lang="en-GB" noProof="1"/>
              <a:t>Division of material data by </a:t>
            </a:r>
            <a:r>
              <a:rPr lang="de-DE" noProof="1">
                <a:latin typeface="GreekS" panose="00000400000000000000" pitchFamily="2" charset="0"/>
                <a:cs typeface="GreekS" panose="00000400000000000000" pitchFamily="2" charset="0"/>
              </a:rPr>
              <a:t>γ</a:t>
            </a:r>
            <a:r>
              <a:rPr lang="en-GB" baseline="-25000" noProof="1"/>
              <a:t>M</a:t>
            </a:r>
            <a:r>
              <a:rPr lang="en-GB" noProof="1"/>
              <a:t> &gt; 1</a:t>
            </a:r>
          </a:p>
          <a:p>
            <a:pPr lvl="1"/>
            <a:r>
              <a:rPr lang="en-GB" noProof="1"/>
              <a:t>Interaction of radial and axial direction</a:t>
            </a:r>
          </a:p>
          <a:p>
            <a:pPr lvl="1"/>
            <a:r>
              <a:rPr lang="en-GB" noProof="1"/>
              <a:t>Installation and operational state</a:t>
            </a:r>
          </a:p>
          <a:p>
            <a:endParaRPr lang="en-GB" noProof="1"/>
          </a:p>
          <a:p>
            <a:endParaRPr lang="en-GB" noProof="1"/>
          </a:p>
          <a:p>
            <a:endParaRPr lang="en-GB" noProof="1"/>
          </a:p>
          <a:p>
            <a:endParaRPr lang="de-DE" dirty="0"/>
          </a:p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0F543D-5424-4317-9749-2507BB1A7F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E47AED2-6025-436E-B299-F4CA347CD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Expectations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0FD71D2-E622-4BFE-8888-44F5DCD32E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F413EBA-46F3-4966-AE98-AAEF402FE7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noProof="0" dirty="0"/>
              <a:t>Set of rules: DWA-A 161 / DVGW GW 312</a:t>
            </a:r>
            <a:endParaRPr lang="en-GB" noProof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A4BB3A9-0316-45A1-9C14-7A427A2FA732}"/>
              </a:ext>
            </a:extLst>
          </p:cNvPr>
          <p:cNvSpPr txBox="1"/>
          <p:nvPr/>
        </p:nvSpPr>
        <p:spPr>
          <a:xfrm>
            <a:off x="4727848" y="6093296"/>
            <a:ext cx="6984776" cy="33855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R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r>
              <a:rPr kumimoji="1" lang="de-DE" sz="16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https://ars.els-cdn.com/content/image/1-s2.0-S2467967418301065-gr1_lrg.jpg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BFA4794-03A3-4100-A49C-F7051C5FD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0938" y="2276872"/>
            <a:ext cx="6221685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88C329D-3F08-DDAA-E46D-DB405826CF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7135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2BBF82-56E0-40D7-83F0-B8694A8AD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33CB37-204D-4CC1-948A-37B052132AF3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66179EE-044A-4F1B-B173-0AE1D8C7A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12A564C-FCEC-4A13-B21A-289100CB36A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PUBLIC | Presentation A161 | NO-DIG TÜRKIYE, Istanbul | 24 October 2024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93F98ED-9B3E-4A4B-893E-A8678CE6CE3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A3494D6-0102-40D2-B060-269D27861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72" y="-641221"/>
            <a:ext cx="12387559" cy="7598613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6B8BE319-EEEA-CA02-E9F9-9383DA07D3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0B35653-1D7B-4B8E-84EC-67610A112D5B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846246"/>
      </p:ext>
    </p:extLst>
  </p:cSld>
  <p:clrMapOvr>
    <a:masterClrMapping/>
  </p:clrMapOvr>
</p:sld>
</file>

<file path=ppt/theme/theme1.xml><?xml version="1.0" encoding="utf-8"?>
<a:theme xmlns:a="http://schemas.openxmlformats.org/drawingml/2006/main" name="1_IngSoft">
  <a:themeElements>
    <a:clrScheme name="IngSoft">
      <a:dk1>
        <a:srgbClr val="7F7F7F"/>
      </a:dk1>
      <a:lt1>
        <a:sysClr val="window" lastClr="FFFFFF"/>
      </a:lt1>
      <a:dk2>
        <a:srgbClr val="7F7F7F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82BB25"/>
      </a:accent5>
      <a:accent6>
        <a:srgbClr val="F58220"/>
      </a:accent6>
      <a:hlink>
        <a:srgbClr val="5F5F5F"/>
      </a:hlink>
      <a:folHlink>
        <a:srgbClr val="919191"/>
      </a:folHlink>
    </a:clrScheme>
    <a:fontScheme name="Frutiger">
      <a:majorFont>
        <a:latin typeface="Frutiger LT 57 Cn"/>
        <a:ea typeface=""/>
        <a:cs typeface=""/>
      </a:majorFont>
      <a:minorFont>
        <a:latin typeface="Frutiger LT 57 C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  <a:txDef>
      <a:spPr/>
      <a:bodyPr/>
      <a:lstStyle>
        <a:defPPr marL="288000" marR="0" indent="-2880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Font typeface="Wingdings" pitchFamily="2" charset="2"/>
          <a:buChar char="§"/>
          <a:tabLst/>
          <a:defRPr kumimoji="1" sz="24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n-ea"/>
            <a:cs typeface="+mn-cs"/>
          </a:defRPr>
        </a:defPPr>
      </a:lstStyle>
    </a:txDef>
  </a:objectDefaults>
  <a:extraClrSchemeLst>
    <a:extraClrScheme>
      <a:clrScheme name="IngSoft-PowerPoi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gSoft-PowerPoi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gSoft-PowerPoi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gSoft-PowerPoi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gSoft-PowerPoi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gSoft-PowerPoi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gSoft-PowerPoi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gSoft2014.potx" id="{A5ED1EDB-8987-48DC-949E-612953FE38BF}" vid="{3E03869F-9A68-4E53-BC80-AF8ACF4167DA}"/>
    </a:ext>
  </a:ext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16cb2bb7-8082-4b78-9c82-41a549986bcc" xsi:nil="true"/>
    <lcf76f155ced4ddcb4097134ff3c332f xmlns="5cd1d37a-81a9-4cd6-8b70-7f219ecc9f8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C5AA649F616714AAC1EDE0FC0DC4C3F" ma:contentTypeVersion="14" ma:contentTypeDescription="Ein neues Dokument erstellen." ma:contentTypeScope="" ma:versionID="439dbf7a2b7c72b375f657845e2d79cc">
  <xsd:schema xmlns:xsd="http://www.w3.org/2001/XMLSchema" xmlns:xs="http://www.w3.org/2001/XMLSchema" xmlns:p="http://schemas.microsoft.com/office/2006/metadata/properties" xmlns:ns2="16cb2bb7-8082-4b78-9c82-41a549986bcc" xmlns:ns3="5cd1d37a-81a9-4cd6-8b70-7f219ecc9f8c" targetNamespace="http://schemas.microsoft.com/office/2006/metadata/properties" ma:root="true" ma:fieldsID="e33969347677ef06906fbc5f9c9c9bbf" ns2:_="" ns3:_="">
    <xsd:import namespace="16cb2bb7-8082-4b78-9c82-41a549986bcc"/>
    <xsd:import namespace="5cd1d37a-81a9-4cd6-8b70-7f219ecc9f8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b2bb7-8082-4b78-9c82-41a549986bc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4215a0f-cffd-44fc-acd2-5fbecde25038}" ma:internalName="TaxCatchAll" ma:showField="CatchAllData" ma:web="16cb2bb7-8082-4b78-9c82-41a549986b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d1d37a-81a9-4cd6-8b70-7f219ecc9f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Bildmarkierungen" ma:readOnly="false" ma:fieldId="{5cf76f15-5ced-4ddc-b409-7134ff3c332f}" ma:taxonomyMulti="true" ma:sspId="7824067f-d703-459b-a886-449a0e51c63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8FDE8ED-F1A0-4CD8-B5EC-F578ECA0F90D}">
  <ds:schemaRefs>
    <ds:schemaRef ds:uri="http://schemas.microsoft.com/office/2006/documentManagement/types"/>
    <ds:schemaRef ds:uri="62cd8184-c565-4814-bc8f-99daa47b6b68"/>
    <ds:schemaRef ds:uri="http://purl.org/dc/dcmitype/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elements/1.1/"/>
    <ds:schemaRef ds:uri="http://purl.org/dc/terms/"/>
    <ds:schemaRef ds:uri="efb11f73-5639-4b0d-aaca-54ff3e014f01"/>
    <ds:schemaRef ds:uri="66847049-f305-4b89-b0da-241b260d92dd"/>
    <ds:schemaRef ds:uri="http://schemas.microsoft.com/office/infopath/2007/PartnerControls"/>
    <ds:schemaRef ds:uri="16cb2bb7-8082-4b78-9c82-41a549986bcc"/>
    <ds:schemaRef ds:uri="5cd1d37a-81a9-4cd6-8b70-7f219ecc9f8c"/>
  </ds:schemaRefs>
</ds:datastoreItem>
</file>

<file path=customXml/itemProps2.xml><?xml version="1.0" encoding="utf-8"?>
<ds:datastoreItem xmlns:ds="http://schemas.openxmlformats.org/officeDocument/2006/customXml" ds:itemID="{930D263E-3B74-409C-A0AA-E4E060A83D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b2bb7-8082-4b78-9c82-41a549986bcc"/>
    <ds:schemaRef ds:uri="5cd1d37a-81a9-4cd6-8b70-7f219ecc9f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C14B8C6-8C45-4615-8D34-0039DD520B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2060</Words>
  <Application>Microsoft Office PowerPoint</Application>
  <PresentationFormat>Geniş ekran</PresentationFormat>
  <Paragraphs>347</Paragraphs>
  <Slides>41</Slides>
  <Notes>24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41</vt:i4>
      </vt:variant>
    </vt:vector>
  </HeadingPairs>
  <TitlesOfParts>
    <vt:vector size="42" baseType="lpstr">
      <vt:lpstr>1_IngSoft</vt:lpstr>
      <vt:lpstr>PowerPoint Sunusu</vt:lpstr>
      <vt:lpstr>Horizontal Directional Drilling (HDD)</vt:lpstr>
      <vt:lpstr>Horizontal Directional Drilling (HDD)</vt:lpstr>
      <vt:lpstr>Agenda HDD</vt:lpstr>
      <vt:lpstr>PowerPoint Sunusu</vt:lpstr>
      <vt:lpstr>Static Calculation of Jacking Pipes</vt:lpstr>
      <vt:lpstr>Overview of rules and regulations</vt:lpstr>
      <vt:lpstr>Expectations</vt:lpstr>
      <vt:lpstr>PowerPoint Sunusu</vt:lpstr>
      <vt:lpstr>PowerPoint Sunusu</vt:lpstr>
      <vt:lpstr>Loads (Actions)</vt:lpstr>
      <vt:lpstr>Pipe jacking</vt:lpstr>
      <vt:lpstr>Pressure Transfer Ring (PTR)</vt:lpstr>
      <vt:lpstr>Special feature for jacking in mixed soils</vt:lpstr>
      <vt:lpstr>Special feature of jacking completely in solid rock</vt:lpstr>
      <vt:lpstr>Required verifications</vt:lpstr>
      <vt:lpstr>Minimum wall thickness</vt:lpstr>
      <vt:lpstr>Minimum sectional forces</vt:lpstr>
      <vt:lpstr>Equivalent stresses</vt:lpstr>
      <vt:lpstr>Approval</vt:lpstr>
      <vt:lpstr>Tensile force, axial stresses: DCA Technical Guidelines</vt:lpstr>
      <vt:lpstr>PowerPoint Sunusu</vt:lpstr>
      <vt:lpstr>Tensile force, tensile stress</vt:lpstr>
      <vt:lpstr>Bending moment, bending stress</vt:lpstr>
      <vt:lpstr>Interaction, superposition</vt:lpstr>
      <vt:lpstr>PowerPoint Sunusu</vt:lpstr>
      <vt:lpstr>Transportation Nürnberg - Istanbul</vt:lpstr>
      <vt:lpstr>Construction state</vt:lpstr>
      <vt:lpstr>Construction state</vt:lpstr>
      <vt:lpstr>HDD – Horizontal Directional Drilling</vt:lpstr>
      <vt:lpstr>PowerPoint Sunusu</vt:lpstr>
      <vt:lpstr>Structure of the program surface</vt:lpstr>
      <vt:lpstr>Context-sensitive help</vt:lpstr>
      <vt:lpstr>Languages and Units (Professional Edition)</vt:lpstr>
      <vt:lpstr>Databases (Professional Edition)</vt:lpstr>
      <vt:lpstr>Alternatives (Professional Edition)</vt:lpstr>
      <vt:lpstr>External attachments: .pdf and .jpg</vt:lpstr>
      <vt:lpstr>PowerPoint Sunusu</vt:lpstr>
      <vt:lpstr>Consistent software solution</vt:lpstr>
      <vt:lpstr>Frederik Müller</vt:lpstr>
      <vt:lpstr>Thank you for your attention</vt:lpstr>
    </vt:vector>
  </TitlesOfParts>
  <Company>IngSoft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>HDD DWA-A 161</dc:subject>
  <dc:creator>IngSoft, Frederik Müller</dc:creator>
  <cp:lastModifiedBy>IngSoft, Frederik Müller</cp:lastModifiedBy>
  <cp:revision>761</cp:revision>
  <cp:lastPrinted>2014-06-30T08:58:50Z</cp:lastPrinted>
  <dcterms:created xsi:type="dcterms:W3CDTF">2014-05-28T12:22:05Z</dcterms:created>
  <dcterms:modified xsi:type="dcterms:W3CDTF">2024-09-24T09:20:26Z</dcterms:modified>
  <cp:category>PUBLIC</cp:category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0x010100FC5AA649F616714AAC1EDE0FC0DC4C3F</vt:lpwstr>
  </property>
  <property fmtid="{D5CDD505-2E9C-101B-9397-08002B2CF9AE}" pid="3" name="MediaServiceImageTags">
    <vt:lpwstr/>
  </property>
</Properties>
</file>